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handoutMasterIdLst>
    <p:handoutMasterId r:id="rId39"/>
  </p:handoutMasterIdLst>
  <p:sldIdLst>
    <p:sldId id="256" r:id="rId2"/>
    <p:sldId id="1072" r:id="rId3"/>
    <p:sldId id="1073" r:id="rId4"/>
    <p:sldId id="1074" r:id="rId5"/>
    <p:sldId id="1075" r:id="rId6"/>
    <p:sldId id="1128" r:id="rId7"/>
    <p:sldId id="1076" r:id="rId8"/>
    <p:sldId id="1129" r:id="rId9"/>
    <p:sldId id="1127" r:id="rId10"/>
    <p:sldId id="1077" r:id="rId11"/>
    <p:sldId id="1078" r:id="rId12"/>
    <p:sldId id="1079" r:id="rId13"/>
    <p:sldId id="1080" r:id="rId14"/>
    <p:sldId id="1081" r:id="rId15"/>
    <p:sldId id="1082" r:id="rId16"/>
    <p:sldId id="1083" r:id="rId17"/>
    <p:sldId id="1084" r:id="rId18"/>
    <p:sldId id="1085" r:id="rId19"/>
    <p:sldId id="1174" r:id="rId20"/>
    <p:sldId id="1132" r:id="rId21"/>
    <p:sldId id="1133" r:id="rId22"/>
    <p:sldId id="1175" r:id="rId23"/>
    <p:sldId id="1176" r:id="rId24"/>
    <p:sldId id="1177" r:id="rId25"/>
    <p:sldId id="1178" r:id="rId26"/>
    <p:sldId id="1179" r:id="rId27"/>
    <p:sldId id="1180" r:id="rId28"/>
    <p:sldId id="1181" r:id="rId29"/>
    <p:sldId id="1182" r:id="rId30"/>
    <p:sldId id="1183" r:id="rId31"/>
    <p:sldId id="1184" r:id="rId32"/>
    <p:sldId id="1185" r:id="rId33"/>
    <p:sldId id="1186" r:id="rId34"/>
    <p:sldId id="1187" r:id="rId35"/>
    <p:sldId id="1188" r:id="rId36"/>
    <p:sldId id="1070" r:id="rId37"/>
  </p:sldIdLst>
  <p:sldSz cx="9144000" cy="6858000" type="screen4x3"/>
  <p:notesSz cx="6858000" cy="9945688"/>
  <p:defaultTextStyle>
    <a:defPPr>
      <a:defRPr lang="en-US"/>
    </a:defPPr>
    <a:lvl1pPr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1pPr>
    <a:lvl2pPr marL="4572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2pPr>
    <a:lvl3pPr marL="9144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3pPr>
    <a:lvl4pPr marL="13716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4pPr>
    <a:lvl5pPr marL="18288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9933"/>
    <a:srgbClr val="66FF66"/>
    <a:srgbClr val="FF0000"/>
    <a:srgbClr val="0000FF"/>
    <a:srgbClr val="66FF33"/>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6093" autoAdjust="0"/>
  </p:normalViewPr>
  <p:slideViewPr>
    <p:cSldViewPr>
      <p:cViewPr>
        <p:scale>
          <a:sx n="65" d="100"/>
          <a:sy n="65" d="100"/>
        </p:scale>
        <p:origin x="-1536" y="-324"/>
      </p:cViewPr>
      <p:guideLst>
        <p:guide orient="horz" pos="2160"/>
        <p:guide pos="2880"/>
      </p:guideLst>
    </p:cSldViewPr>
  </p:slideViewPr>
  <p:outlineViewPr>
    <p:cViewPr>
      <p:scale>
        <a:sx n="33" d="100"/>
        <a:sy n="33" d="100"/>
      </p:scale>
      <p:origin x="34" y="34363"/>
    </p:cViewPr>
  </p:outlineViewPr>
  <p:notesTextViewPr>
    <p:cViewPr>
      <p:scale>
        <a:sx n="100" d="100"/>
        <a:sy n="100" d="100"/>
      </p:scale>
      <p:origin x="0" y="0"/>
    </p:cViewPr>
  </p:notesTextViewPr>
  <p:sorterViewPr>
    <p:cViewPr>
      <p:scale>
        <a:sx n="100" d="100"/>
        <a:sy n="100" d="100"/>
      </p:scale>
      <p:origin x="0" y="5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t" anchorCtr="0" compatLnSpc="1">
            <a:prstTxWarp prst="textNoShape">
              <a:avLst/>
            </a:prstTxWarp>
          </a:bodyPr>
          <a:lstStyle>
            <a:lvl1pPr algn="l" defTabSz="903288">
              <a:defRPr sz="1200" i="0"/>
            </a:lvl1pPr>
          </a:lstStyle>
          <a:p>
            <a:endParaRPr lang="en-US" altLang="ja-JP"/>
          </a:p>
        </p:txBody>
      </p:sp>
      <p:sp>
        <p:nvSpPr>
          <p:cNvPr id="90115" name="Rectangle 3"/>
          <p:cNvSpPr>
            <a:spLocks noGrp="1" noChangeArrowheads="1"/>
          </p:cNvSpPr>
          <p:nvPr>
            <p:ph type="dt" sz="quarter"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t" anchorCtr="0" compatLnSpc="1">
            <a:prstTxWarp prst="textNoShape">
              <a:avLst/>
            </a:prstTxWarp>
          </a:bodyPr>
          <a:lstStyle>
            <a:lvl1pPr algn="r" defTabSz="903288">
              <a:defRPr sz="1200" i="0"/>
            </a:lvl1pPr>
          </a:lstStyle>
          <a:p>
            <a:endParaRPr lang="en-US" altLang="ja-JP"/>
          </a:p>
        </p:txBody>
      </p:sp>
      <p:sp>
        <p:nvSpPr>
          <p:cNvPr id="9011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b" anchorCtr="0" compatLnSpc="1">
            <a:prstTxWarp prst="textNoShape">
              <a:avLst/>
            </a:prstTxWarp>
          </a:bodyPr>
          <a:lstStyle>
            <a:lvl1pPr algn="l" defTabSz="903288">
              <a:defRPr sz="1200" i="0"/>
            </a:lvl1pPr>
          </a:lstStyle>
          <a:p>
            <a:endParaRPr lang="en-US" altLang="ja-JP"/>
          </a:p>
        </p:txBody>
      </p:sp>
      <p:sp>
        <p:nvSpPr>
          <p:cNvPr id="90117" name="Rectangle 5"/>
          <p:cNvSpPr>
            <a:spLocks noGrp="1" noChangeArrowheads="1"/>
          </p:cNvSpPr>
          <p:nvPr>
            <p:ph type="sldNum" sz="quarter" idx="3"/>
          </p:nvPr>
        </p:nvSpPr>
        <p:spPr bwMode="auto">
          <a:xfrm>
            <a:off x="388620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b" anchorCtr="0" compatLnSpc="1">
            <a:prstTxWarp prst="textNoShape">
              <a:avLst/>
            </a:prstTxWarp>
          </a:bodyPr>
          <a:lstStyle>
            <a:lvl1pPr algn="r" defTabSz="903288">
              <a:defRPr sz="1200" i="0"/>
            </a:lvl1pPr>
          </a:lstStyle>
          <a:p>
            <a:fld id="{2A437966-7592-4BAD-815D-E5F95A0EAE17}" type="slidenum">
              <a:rPr lang="ja-JP" altLang="en-US"/>
              <a:pPr/>
              <a:t>‹#›</a:t>
            </a:fld>
            <a:endParaRPr lang="en-US" altLang="ja-JP"/>
          </a:p>
        </p:txBody>
      </p:sp>
    </p:spTree>
    <p:extLst>
      <p:ext uri="{BB962C8B-B14F-4D97-AF65-F5344CB8AC3E}">
        <p14:creationId xmlns:p14="http://schemas.microsoft.com/office/powerpoint/2010/main" val="1623573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t" anchorCtr="0" compatLnSpc="1">
            <a:prstTxWarp prst="textNoShape">
              <a:avLst/>
            </a:prstTxWarp>
          </a:bodyPr>
          <a:lstStyle>
            <a:lvl1pPr algn="l" defTabSz="903288">
              <a:defRPr sz="1200" i="0"/>
            </a:lvl1pPr>
          </a:lstStyle>
          <a:p>
            <a:endParaRPr lang="en-US" altLang="ja-JP"/>
          </a:p>
        </p:txBody>
      </p:sp>
      <p:sp>
        <p:nvSpPr>
          <p:cNvPr id="64515" name="Rectangle 3"/>
          <p:cNvSpPr>
            <a:spLocks noGrp="1" noChangeArrowheads="1"/>
          </p:cNvSpPr>
          <p:nvPr>
            <p:ph type="dt"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t" anchorCtr="0" compatLnSpc="1">
            <a:prstTxWarp prst="textNoShape">
              <a:avLst/>
            </a:prstTxWarp>
          </a:bodyPr>
          <a:lstStyle>
            <a:lvl1pPr algn="r" defTabSz="903288">
              <a:defRPr sz="1200" i="0"/>
            </a:lvl1pPr>
          </a:lstStyle>
          <a:p>
            <a:endParaRPr lang="en-US" altLang="ja-JP"/>
          </a:p>
        </p:txBody>
      </p:sp>
      <p:sp>
        <p:nvSpPr>
          <p:cNvPr id="64516" name="Rectangle 4"/>
          <p:cNvSpPr>
            <a:spLocks noGrp="1" noRot="1" noChangeAspect="1" noChangeArrowheads="1" noTextEdit="1"/>
          </p:cNvSpPr>
          <p:nvPr>
            <p:ph type="sldImg" idx="2"/>
          </p:nvPr>
        </p:nvSpPr>
        <p:spPr bwMode="auto">
          <a:xfrm>
            <a:off x="942975" y="742950"/>
            <a:ext cx="4976813" cy="37322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914400" y="4721225"/>
            <a:ext cx="50292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6451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b" anchorCtr="0" compatLnSpc="1">
            <a:prstTxWarp prst="textNoShape">
              <a:avLst/>
            </a:prstTxWarp>
          </a:bodyPr>
          <a:lstStyle>
            <a:lvl1pPr algn="l" defTabSz="903288">
              <a:defRPr sz="1200" i="0"/>
            </a:lvl1pPr>
          </a:lstStyle>
          <a:p>
            <a:endParaRPr lang="en-US" altLang="ja-JP"/>
          </a:p>
        </p:txBody>
      </p:sp>
      <p:sp>
        <p:nvSpPr>
          <p:cNvPr id="64519" name="Rectangle 7"/>
          <p:cNvSpPr>
            <a:spLocks noGrp="1" noChangeArrowheads="1"/>
          </p:cNvSpPr>
          <p:nvPr>
            <p:ph type="sldNum" sz="quarter" idx="5"/>
          </p:nvPr>
        </p:nvSpPr>
        <p:spPr bwMode="auto">
          <a:xfrm>
            <a:off x="388620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52" tIns="45176" rIns="90352" bIns="45176" numCol="1" anchor="b" anchorCtr="0" compatLnSpc="1">
            <a:prstTxWarp prst="textNoShape">
              <a:avLst/>
            </a:prstTxWarp>
          </a:bodyPr>
          <a:lstStyle>
            <a:lvl1pPr algn="r" defTabSz="903288">
              <a:defRPr sz="1200" i="0"/>
            </a:lvl1pPr>
          </a:lstStyle>
          <a:p>
            <a:fld id="{194692CA-6AAC-41CE-998C-434AD08065E1}" type="slidenum">
              <a:rPr lang="ja-JP" altLang="en-US"/>
              <a:pPr/>
              <a:t>‹#›</a:t>
            </a:fld>
            <a:endParaRPr lang="en-US" altLang="ja-JP"/>
          </a:p>
        </p:txBody>
      </p:sp>
    </p:spTree>
    <p:extLst>
      <p:ext uri="{BB962C8B-B14F-4D97-AF65-F5344CB8AC3E}">
        <p14:creationId xmlns:p14="http://schemas.microsoft.com/office/powerpoint/2010/main" val="14906808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2A981-2EAC-4BEA-A7E2-6F7BF927996A}" type="slidenum">
              <a:rPr lang="ja-JP" altLang="en-US"/>
              <a:pPr/>
              <a:t>1</a:t>
            </a:fld>
            <a:endParaRPr lang="en-US" altLang="ja-JP"/>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24BD5520-DAD2-49F7-A67A-FCACB8D2E0C5}" type="slidenum">
              <a:rPr lang="ja-JP" altLang="en-US" sz="1200" i="0"/>
              <a:pPr eaLnBrk="1" hangingPunct="1"/>
              <a:t>11</a:t>
            </a:fld>
            <a:endParaRPr lang="en-US" altLang="ja-JP" sz="1200" i="0"/>
          </a:p>
        </p:txBody>
      </p:sp>
      <p:sp>
        <p:nvSpPr>
          <p:cNvPr id="220163" name="Rectangle 2"/>
          <p:cNvSpPr>
            <a:spLocks noGrp="1" noRot="1" noChangeAspect="1" noChangeArrowheads="1" noTextEdit="1"/>
          </p:cNvSpPr>
          <p:nvPr>
            <p:ph type="sldImg"/>
          </p:nvPr>
        </p:nvSpPr>
        <p:spPr>
          <a:xfrm>
            <a:off x="947738" y="747713"/>
            <a:ext cx="4967287" cy="3727450"/>
          </a:xfrm>
          <a:ln/>
        </p:spPr>
      </p:sp>
      <p:sp>
        <p:nvSpPr>
          <p:cNvPr id="220164"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43095" eaLnBrk="0" hangingPunct="0">
              <a:defRPr kumimoji="1" sz="2400" i="1">
                <a:solidFill>
                  <a:schemeClr val="tx1"/>
                </a:solidFill>
                <a:latin typeface="Times New Roman" pitchFamily="18" charset="0"/>
                <a:ea typeface="ＭＳ Ｐゴシック" pitchFamily="50" charset="-128"/>
              </a:defRPr>
            </a:lvl1pPr>
            <a:lvl2pPr marL="751905" indent="-289194" defTabSz="943095" eaLnBrk="0" hangingPunct="0">
              <a:defRPr kumimoji="1" sz="2400" i="1">
                <a:solidFill>
                  <a:schemeClr val="tx1"/>
                </a:solidFill>
                <a:latin typeface="Times New Roman" pitchFamily="18" charset="0"/>
                <a:ea typeface="ＭＳ Ｐゴシック" pitchFamily="50" charset="-128"/>
              </a:defRPr>
            </a:lvl2pPr>
            <a:lvl3pPr marL="1156777" indent="-231355" defTabSz="943095" eaLnBrk="0" hangingPunct="0">
              <a:defRPr kumimoji="1" sz="2400" i="1">
                <a:solidFill>
                  <a:schemeClr val="tx1"/>
                </a:solidFill>
                <a:latin typeface="Times New Roman" pitchFamily="18" charset="0"/>
                <a:ea typeface="ＭＳ Ｐゴシック" pitchFamily="50" charset="-128"/>
              </a:defRPr>
            </a:lvl3pPr>
            <a:lvl4pPr marL="1619488" indent="-231355" defTabSz="943095" eaLnBrk="0" hangingPunct="0">
              <a:defRPr kumimoji="1" sz="2400" i="1">
                <a:solidFill>
                  <a:schemeClr val="tx1"/>
                </a:solidFill>
                <a:latin typeface="Times New Roman" pitchFamily="18" charset="0"/>
                <a:ea typeface="ＭＳ Ｐゴシック" pitchFamily="50" charset="-128"/>
              </a:defRPr>
            </a:lvl4pPr>
            <a:lvl5pPr marL="2082199" indent="-231355" defTabSz="943095" eaLnBrk="0" hangingPunct="0">
              <a:defRPr kumimoji="1" sz="2400" i="1">
                <a:solidFill>
                  <a:schemeClr val="tx1"/>
                </a:solidFill>
                <a:latin typeface="Times New Roman" pitchFamily="18" charset="0"/>
                <a:ea typeface="ＭＳ Ｐゴシック" pitchFamily="50" charset="-128"/>
              </a:defRPr>
            </a:lvl5pPr>
            <a:lvl6pPr marL="2544910"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3007621"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70332"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933043"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13</a:t>
            </a:fld>
            <a:endParaRPr lang="en-US" altLang="ja-JP" sz="1300" i="0"/>
          </a:p>
        </p:txBody>
      </p:sp>
      <p:sp>
        <p:nvSpPr>
          <p:cNvPr id="330755" name="Rectangle 7"/>
          <p:cNvSpPr txBox="1">
            <a:spLocks noGrp="1" noChangeArrowheads="1"/>
          </p:cNvSpPr>
          <p:nvPr/>
        </p:nvSpPr>
        <p:spPr bwMode="auto">
          <a:xfrm>
            <a:off x="3885997" y="9448946"/>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78" tIns="47138" rIns="94278" bIns="47138"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13</a:t>
            </a:fld>
            <a:endParaRPr lang="en-US" altLang="ja-JP" sz="1100" i="0"/>
          </a:p>
        </p:txBody>
      </p:sp>
      <p:sp>
        <p:nvSpPr>
          <p:cNvPr id="330756" name="Rectangle 2"/>
          <p:cNvSpPr>
            <a:spLocks noGrp="1" noRot="1" noChangeAspect="1" noChangeArrowheads="1" noTextEdit="1"/>
          </p:cNvSpPr>
          <p:nvPr>
            <p:ph type="sldImg"/>
          </p:nvPr>
        </p:nvSpPr>
        <p:spPr>
          <a:xfrm>
            <a:off x="949325" y="746125"/>
            <a:ext cx="4967288" cy="3727450"/>
          </a:xfrm>
          <a:ln/>
        </p:spPr>
      </p:sp>
      <p:sp>
        <p:nvSpPr>
          <p:cNvPr id="330757" name="Rectangle 3"/>
          <p:cNvSpPr>
            <a:spLocks noGrp="1" noChangeArrowheads="1"/>
          </p:cNvSpPr>
          <p:nvPr>
            <p:ph type="body" idx="1"/>
          </p:nvPr>
        </p:nvSpPr>
        <p:spPr>
          <a:xfrm>
            <a:off x="912459" y="4722159"/>
            <a:ext cx="5033085" cy="4475327"/>
          </a:xfrm>
          <a:noFill/>
        </p:spPr>
        <p:txBody>
          <a:bodyPr lIns="94284" tIns="47140" rIns="94284" bIns="47140"/>
          <a:lstStyle/>
          <a:p>
            <a:pPr eaLnBrk="1" hangingPunct="1"/>
            <a:endParaRPr lang="ja-JP" altLang="ja-JP"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43095" eaLnBrk="0" hangingPunct="0">
              <a:defRPr kumimoji="1" sz="2400" i="1">
                <a:solidFill>
                  <a:schemeClr val="tx1"/>
                </a:solidFill>
                <a:latin typeface="Times New Roman" pitchFamily="18" charset="0"/>
                <a:ea typeface="ＭＳ Ｐゴシック" pitchFamily="50" charset="-128"/>
              </a:defRPr>
            </a:lvl1pPr>
            <a:lvl2pPr marL="751905" indent="-289194" defTabSz="943095" eaLnBrk="0" hangingPunct="0">
              <a:defRPr kumimoji="1" sz="2400" i="1">
                <a:solidFill>
                  <a:schemeClr val="tx1"/>
                </a:solidFill>
                <a:latin typeface="Times New Roman" pitchFamily="18" charset="0"/>
                <a:ea typeface="ＭＳ Ｐゴシック" pitchFamily="50" charset="-128"/>
              </a:defRPr>
            </a:lvl2pPr>
            <a:lvl3pPr marL="1156777" indent="-231355" defTabSz="943095" eaLnBrk="0" hangingPunct="0">
              <a:defRPr kumimoji="1" sz="2400" i="1">
                <a:solidFill>
                  <a:schemeClr val="tx1"/>
                </a:solidFill>
                <a:latin typeface="Times New Roman" pitchFamily="18" charset="0"/>
                <a:ea typeface="ＭＳ Ｐゴシック" pitchFamily="50" charset="-128"/>
              </a:defRPr>
            </a:lvl3pPr>
            <a:lvl4pPr marL="1619488" indent="-231355" defTabSz="943095" eaLnBrk="0" hangingPunct="0">
              <a:defRPr kumimoji="1" sz="2400" i="1">
                <a:solidFill>
                  <a:schemeClr val="tx1"/>
                </a:solidFill>
                <a:latin typeface="Times New Roman" pitchFamily="18" charset="0"/>
                <a:ea typeface="ＭＳ Ｐゴシック" pitchFamily="50" charset="-128"/>
              </a:defRPr>
            </a:lvl4pPr>
            <a:lvl5pPr marL="2082199" indent="-231355" defTabSz="943095" eaLnBrk="0" hangingPunct="0">
              <a:defRPr kumimoji="1" sz="2400" i="1">
                <a:solidFill>
                  <a:schemeClr val="tx1"/>
                </a:solidFill>
                <a:latin typeface="Times New Roman" pitchFamily="18" charset="0"/>
                <a:ea typeface="ＭＳ Ｐゴシック" pitchFamily="50" charset="-128"/>
              </a:defRPr>
            </a:lvl5pPr>
            <a:lvl6pPr marL="2544910"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3007621"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70332"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933043"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14</a:t>
            </a:fld>
            <a:endParaRPr lang="en-US" altLang="ja-JP" sz="1300" i="0"/>
          </a:p>
        </p:txBody>
      </p:sp>
      <p:sp>
        <p:nvSpPr>
          <p:cNvPr id="330755" name="Rectangle 7"/>
          <p:cNvSpPr txBox="1">
            <a:spLocks noGrp="1" noChangeArrowheads="1"/>
          </p:cNvSpPr>
          <p:nvPr/>
        </p:nvSpPr>
        <p:spPr bwMode="auto">
          <a:xfrm>
            <a:off x="3885997" y="9448946"/>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78" tIns="47138" rIns="94278" bIns="47138"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14</a:t>
            </a:fld>
            <a:endParaRPr lang="en-US" altLang="ja-JP" sz="1100" i="0"/>
          </a:p>
        </p:txBody>
      </p:sp>
      <p:sp>
        <p:nvSpPr>
          <p:cNvPr id="330756" name="Rectangle 2"/>
          <p:cNvSpPr>
            <a:spLocks noGrp="1" noRot="1" noChangeAspect="1" noChangeArrowheads="1" noTextEdit="1"/>
          </p:cNvSpPr>
          <p:nvPr>
            <p:ph type="sldImg"/>
          </p:nvPr>
        </p:nvSpPr>
        <p:spPr>
          <a:xfrm>
            <a:off x="949325" y="746125"/>
            <a:ext cx="4967288" cy="3727450"/>
          </a:xfrm>
          <a:ln/>
        </p:spPr>
      </p:sp>
      <p:sp>
        <p:nvSpPr>
          <p:cNvPr id="330757" name="Rectangle 3"/>
          <p:cNvSpPr>
            <a:spLocks noGrp="1" noChangeArrowheads="1"/>
          </p:cNvSpPr>
          <p:nvPr>
            <p:ph type="body" idx="1"/>
          </p:nvPr>
        </p:nvSpPr>
        <p:spPr>
          <a:xfrm>
            <a:off x="912459" y="4722159"/>
            <a:ext cx="5033085" cy="4475327"/>
          </a:xfrm>
          <a:noFill/>
        </p:spPr>
        <p:txBody>
          <a:bodyPr lIns="94284" tIns="47140" rIns="94284" bIns="47140"/>
          <a:lstStyle/>
          <a:p>
            <a:pPr eaLnBrk="1" hangingPunct="1"/>
            <a:endParaRPr lang="ja-JP" altLang="ja-JP"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43095" eaLnBrk="0" hangingPunct="0">
              <a:defRPr kumimoji="1" sz="2400" i="1">
                <a:solidFill>
                  <a:schemeClr val="tx1"/>
                </a:solidFill>
                <a:latin typeface="Times New Roman" pitchFamily="18" charset="0"/>
                <a:ea typeface="ＭＳ Ｐゴシック" pitchFamily="50" charset="-128"/>
              </a:defRPr>
            </a:lvl1pPr>
            <a:lvl2pPr marL="751905" indent="-289194" defTabSz="943095" eaLnBrk="0" hangingPunct="0">
              <a:defRPr kumimoji="1" sz="2400" i="1">
                <a:solidFill>
                  <a:schemeClr val="tx1"/>
                </a:solidFill>
                <a:latin typeface="Times New Roman" pitchFamily="18" charset="0"/>
                <a:ea typeface="ＭＳ Ｐゴシック" pitchFamily="50" charset="-128"/>
              </a:defRPr>
            </a:lvl2pPr>
            <a:lvl3pPr marL="1156777" indent="-231355" defTabSz="943095" eaLnBrk="0" hangingPunct="0">
              <a:defRPr kumimoji="1" sz="2400" i="1">
                <a:solidFill>
                  <a:schemeClr val="tx1"/>
                </a:solidFill>
                <a:latin typeface="Times New Roman" pitchFamily="18" charset="0"/>
                <a:ea typeface="ＭＳ Ｐゴシック" pitchFamily="50" charset="-128"/>
              </a:defRPr>
            </a:lvl3pPr>
            <a:lvl4pPr marL="1619488" indent="-231355" defTabSz="943095" eaLnBrk="0" hangingPunct="0">
              <a:defRPr kumimoji="1" sz="2400" i="1">
                <a:solidFill>
                  <a:schemeClr val="tx1"/>
                </a:solidFill>
                <a:latin typeface="Times New Roman" pitchFamily="18" charset="0"/>
                <a:ea typeface="ＭＳ Ｐゴシック" pitchFamily="50" charset="-128"/>
              </a:defRPr>
            </a:lvl4pPr>
            <a:lvl5pPr marL="2082199" indent="-231355" defTabSz="943095" eaLnBrk="0" hangingPunct="0">
              <a:defRPr kumimoji="1" sz="2400" i="1">
                <a:solidFill>
                  <a:schemeClr val="tx1"/>
                </a:solidFill>
                <a:latin typeface="Times New Roman" pitchFamily="18" charset="0"/>
                <a:ea typeface="ＭＳ Ｐゴシック" pitchFamily="50" charset="-128"/>
              </a:defRPr>
            </a:lvl5pPr>
            <a:lvl6pPr marL="2544910"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3007621"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70332"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933043"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15</a:t>
            </a:fld>
            <a:endParaRPr lang="en-US" altLang="ja-JP" sz="1300" i="0"/>
          </a:p>
        </p:txBody>
      </p:sp>
      <p:sp>
        <p:nvSpPr>
          <p:cNvPr id="330755" name="Rectangle 7"/>
          <p:cNvSpPr txBox="1">
            <a:spLocks noGrp="1" noChangeArrowheads="1"/>
          </p:cNvSpPr>
          <p:nvPr/>
        </p:nvSpPr>
        <p:spPr bwMode="auto">
          <a:xfrm>
            <a:off x="3885997" y="9448946"/>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78" tIns="47138" rIns="94278" bIns="47138"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15</a:t>
            </a:fld>
            <a:endParaRPr lang="en-US" altLang="ja-JP" sz="1100" i="0"/>
          </a:p>
        </p:txBody>
      </p:sp>
      <p:sp>
        <p:nvSpPr>
          <p:cNvPr id="330756" name="Rectangle 2"/>
          <p:cNvSpPr>
            <a:spLocks noGrp="1" noRot="1" noChangeAspect="1" noChangeArrowheads="1" noTextEdit="1"/>
          </p:cNvSpPr>
          <p:nvPr>
            <p:ph type="sldImg"/>
          </p:nvPr>
        </p:nvSpPr>
        <p:spPr>
          <a:xfrm>
            <a:off x="949325" y="746125"/>
            <a:ext cx="4967288" cy="3727450"/>
          </a:xfrm>
          <a:ln/>
        </p:spPr>
      </p:sp>
      <p:sp>
        <p:nvSpPr>
          <p:cNvPr id="330757" name="Rectangle 3"/>
          <p:cNvSpPr>
            <a:spLocks noGrp="1" noChangeArrowheads="1"/>
          </p:cNvSpPr>
          <p:nvPr>
            <p:ph type="body" idx="1"/>
          </p:nvPr>
        </p:nvSpPr>
        <p:spPr>
          <a:xfrm>
            <a:off x="912459" y="4722159"/>
            <a:ext cx="5033085" cy="4475327"/>
          </a:xfrm>
          <a:noFill/>
        </p:spPr>
        <p:txBody>
          <a:bodyPr lIns="94284" tIns="47140" rIns="94284" bIns="47140"/>
          <a:lstStyle/>
          <a:p>
            <a:pPr eaLnBrk="1" hangingPunct="1"/>
            <a:endParaRPr lang="ja-JP" altLang="ja-JP"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43095" eaLnBrk="0" hangingPunct="0">
              <a:defRPr kumimoji="1" sz="2400" i="1">
                <a:solidFill>
                  <a:schemeClr val="tx1"/>
                </a:solidFill>
                <a:latin typeface="Times New Roman" pitchFamily="18" charset="0"/>
                <a:ea typeface="ＭＳ Ｐゴシック" pitchFamily="50" charset="-128"/>
              </a:defRPr>
            </a:lvl1pPr>
            <a:lvl2pPr marL="751905" indent="-289194" defTabSz="943095" eaLnBrk="0" hangingPunct="0">
              <a:defRPr kumimoji="1" sz="2400" i="1">
                <a:solidFill>
                  <a:schemeClr val="tx1"/>
                </a:solidFill>
                <a:latin typeface="Times New Roman" pitchFamily="18" charset="0"/>
                <a:ea typeface="ＭＳ Ｐゴシック" pitchFamily="50" charset="-128"/>
              </a:defRPr>
            </a:lvl2pPr>
            <a:lvl3pPr marL="1156777" indent="-231355" defTabSz="943095" eaLnBrk="0" hangingPunct="0">
              <a:defRPr kumimoji="1" sz="2400" i="1">
                <a:solidFill>
                  <a:schemeClr val="tx1"/>
                </a:solidFill>
                <a:latin typeface="Times New Roman" pitchFamily="18" charset="0"/>
                <a:ea typeface="ＭＳ Ｐゴシック" pitchFamily="50" charset="-128"/>
              </a:defRPr>
            </a:lvl3pPr>
            <a:lvl4pPr marL="1619488" indent="-231355" defTabSz="943095" eaLnBrk="0" hangingPunct="0">
              <a:defRPr kumimoji="1" sz="2400" i="1">
                <a:solidFill>
                  <a:schemeClr val="tx1"/>
                </a:solidFill>
                <a:latin typeface="Times New Roman" pitchFamily="18" charset="0"/>
                <a:ea typeface="ＭＳ Ｐゴシック" pitchFamily="50" charset="-128"/>
              </a:defRPr>
            </a:lvl4pPr>
            <a:lvl5pPr marL="2082199" indent="-231355" defTabSz="943095" eaLnBrk="0" hangingPunct="0">
              <a:defRPr kumimoji="1" sz="2400" i="1">
                <a:solidFill>
                  <a:schemeClr val="tx1"/>
                </a:solidFill>
                <a:latin typeface="Times New Roman" pitchFamily="18" charset="0"/>
                <a:ea typeface="ＭＳ Ｐゴシック" pitchFamily="50" charset="-128"/>
              </a:defRPr>
            </a:lvl5pPr>
            <a:lvl6pPr marL="2544910"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3007621"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70332"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933043"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16</a:t>
            </a:fld>
            <a:endParaRPr lang="en-US" altLang="ja-JP" sz="1300" i="0"/>
          </a:p>
        </p:txBody>
      </p:sp>
      <p:sp>
        <p:nvSpPr>
          <p:cNvPr id="330755" name="Rectangle 7"/>
          <p:cNvSpPr txBox="1">
            <a:spLocks noGrp="1" noChangeArrowheads="1"/>
          </p:cNvSpPr>
          <p:nvPr/>
        </p:nvSpPr>
        <p:spPr bwMode="auto">
          <a:xfrm>
            <a:off x="3885997" y="9448946"/>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78" tIns="47138" rIns="94278" bIns="47138"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16</a:t>
            </a:fld>
            <a:endParaRPr lang="en-US" altLang="ja-JP" sz="1100" i="0"/>
          </a:p>
        </p:txBody>
      </p:sp>
      <p:sp>
        <p:nvSpPr>
          <p:cNvPr id="330756" name="Rectangle 2"/>
          <p:cNvSpPr>
            <a:spLocks noGrp="1" noRot="1" noChangeAspect="1" noChangeArrowheads="1" noTextEdit="1"/>
          </p:cNvSpPr>
          <p:nvPr>
            <p:ph type="sldImg"/>
          </p:nvPr>
        </p:nvSpPr>
        <p:spPr>
          <a:xfrm>
            <a:off x="949325" y="746125"/>
            <a:ext cx="4967288" cy="3727450"/>
          </a:xfrm>
          <a:ln/>
        </p:spPr>
      </p:sp>
      <p:sp>
        <p:nvSpPr>
          <p:cNvPr id="330757" name="Rectangle 3"/>
          <p:cNvSpPr>
            <a:spLocks noGrp="1" noChangeArrowheads="1"/>
          </p:cNvSpPr>
          <p:nvPr>
            <p:ph type="body" idx="1"/>
          </p:nvPr>
        </p:nvSpPr>
        <p:spPr>
          <a:xfrm>
            <a:off x="912459" y="4722159"/>
            <a:ext cx="5033085" cy="4475327"/>
          </a:xfrm>
          <a:noFill/>
        </p:spPr>
        <p:txBody>
          <a:bodyPr lIns="94284" tIns="47140" rIns="94284" bIns="47140"/>
          <a:lstStyle/>
          <a:p>
            <a:pPr eaLnBrk="1" hangingPunct="1"/>
            <a:endParaRPr lang="ja-JP" altLang="ja-JP"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43095" eaLnBrk="0" hangingPunct="0">
              <a:defRPr kumimoji="1" sz="2400" i="1">
                <a:solidFill>
                  <a:schemeClr val="tx1"/>
                </a:solidFill>
                <a:latin typeface="Times New Roman" pitchFamily="18" charset="0"/>
                <a:ea typeface="ＭＳ Ｐゴシック" pitchFamily="50" charset="-128"/>
              </a:defRPr>
            </a:lvl1pPr>
            <a:lvl2pPr marL="751905" indent="-289194" defTabSz="943095" eaLnBrk="0" hangingPunct="0">
              <a:defRPr kumimoji="1" sz="2400" i="1">
                <a:solidFill>
                  <a:schemeClr val="tx1"/>
                </a:solidFill>
                <a:latin typeface="Times New Roman" pitchFamily="18" charset="0"/>
                <a:ea typeface="ＭＳ Ｐゴシック" pitchFamily="50" charset="-128"/>
              </a:defRPr>
            </a:lvl2pPr>
            <a:lvl3pPr marL="1156777" indent="-231355" defTabSz="943095" eaLnBrk="0" hangingPunct="0">
              <a:defRPr kumimoji="1" sz="2400" i="1">
                <a:solidFill>
                  <a:schemeClr val="tx1"/>
                </a:solidFill>
                <a:latin typeface="Times New Roman" pitchFamily="18" charset="0"/>
                <a:ea typeface="ＭＳ Ｐゴシック" pitchFamily="50" charset="-128"/>
              </a:defRPr>
            </a:lvl3pPr>
            <a:lvl4pPr marL="1619488" indent="-231355" defTabSz="943095" eaLnBrk="0" hangingPunct="0">
              <a:defRPr kumimoji="1" sz="2400" i="1">
                <a:solidFill>
                  <a:schemeClr val="tx1"/>
                </a:solidFill>
                <a:latin typeface="Times New Roman" pitchFamily="18" charset="0"/>
                <a:ea typeface="ＭＳ Ｐゴシック" pitchFamily="50" charset="-128"/>
              </a:defRPr>
            </a:lvl4pPr>
            <a:lvl5pPr marL="2082199" indent="-231355" defTabSz="943095" eaLnBrk="0" hangingPunct="0">
              <a:defRPr kumimoji="1" sz="2400" i="1">
                <a:solidFill>
                  <a:schemeClr val="tx1"/>
                </a:solidFill>
                <a:latin typeface="Times New Roman" pitchFamily="18" charset="0"/>
                <a:ea typeface="ＭＳ Ｐゴシック" pitchFamily="50" charset="-128"/>
              </a:defRPr>
            </a:lvl5pPr>
            <a:lvl6pPr marL="2544910"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3007621"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70332"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933043"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17</a:t>
            </a:fld>
            <a:endParaRPr lang="en-US" altLang="ja-JP" sz="1300" i="0"/>
          </a:p>
        </p:txBody>
      </p:sp>
      <p:sp>
        <p:nvSpPr>
          <p:cNvPr id="330755" name="Rectangle 7"/>
          <p:cNvSpPr txBox="1">
            <a:spLocks noGrp="1" noChangeArrowheads="1"/>
          </p:cNvSpPr>
          <p:nvPr/>
        </p:nvSpPr>
        <p:spPr bwMode="auto">
          <a:xfrm>
            <a:off x="3885997" y="9448946"/>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78" tIns="47138" rIns="94278" bIns="47138"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17</a:t>
            </a:fld>
            <a:endParaRPr lang="en-US" altLang="ja-JP" sz="1100" i="0"/>
          </a:p>
        </p:txBody>
      </p:sp>
      <p:sp>
        <p:nvSpPr>
          <p:cNvPr id="330756" name="Rectangle 2"/>
          <p:cNvSpPr>
            <a:spLocks noGrp="1" noRot="1" noChangeAspect="1" noChangeArrowheads="1" noTextEdit="1"/>
          </p:cNvSpPr>
          <p:nvPr>
            <p:ph type="sldImg"/>
          </p:nvPr>
        </p:nvSpPr>
        <p:spPr>
          <a:xfrm>
            <a:off x="949325" y="746125"/>
            <a:ext cx="4967288" cy="3727450"/>
          </a:xfrm>
          <a:ln/>
        </p:spPr>
      </p:sp>
      <p:sp>
        <p:nvSpPr>
          <p:cNvPr id="330757" name="Rectangle 3"/>
          <p:cNvSpPr>
            <a:spLocks noGrp="1" noChangeArrowheads="1"/>
          </p:cNvSpPr>
          <p:nvPr>
            <p:ph type="body" idx="1"/>
          </p:nvPr>
        </p:nvSpPr>
        <p:spPr>
          <a:xfrm>
            <a:off x="912459" y="4722159"/>
            <a:ext cx="5033085" cy="4475327"/>
          </a:xfrm>
          <a:noFill/>
        </p:spPr>
        <p:txBody>
          <a:bodyPr lIns="94284" tIns="47140" rIns="94284" bIns="47140"/>
          <a:lstStyle/>
          <a:p>
            <a:pPr eaLnBrk="1" hangingPunct="1"/>
            <a:endParaRPr lang="ja-JP" altLang="ja-JP"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43095" eaLnBrk="0" hangingPunct="0">
              <a:defRPr kumimoji="1" sz="2400" i="1">
                <a:solidFill>
                  <a:schemeClr val="tx1"/>
                </a:solidFill>
                <a:latin typeface="Times New Roman" pitchFamily="18" charset="0"/>
                <a:ea typeface="ＭＳ Ｐゴシック" pitchFamily="50" charset="-128"/>
              </a:defRPr>
            </a:lvl1pPr>
            <a:lvl2pPr marL="751905" indent="-289194" defTabSz="943095" eaLnBrk="0" hangingPunct="0">
              <a:defRPr kumimoji="1" sz="2400" i="1">
                <a:solidFill>
                  <a:schemeClr val="tx1"/>
                </a:solidFill>
                <a:latin typeface="Times New Roman" pitchFamily="18" charset="0"/>
                <a:ea typeface="ＭＳ Ｐゴシック" pitchFamily="50" charset="-128"/>
              </a:defRPr>
            </a:lvl2pPr>
            <a:lvl3pPr marL="1156777" indent="-231355" defTabSz="943095" eaLnBrk="0" hangingPunct="0">
              <a:defRPr kumimoji="1" sz="2400" i="1">
                <a:solidFill>
                  <a:schemeClr val="tx1"/>
                </a:solidFill>
                <a:latin typeface="Times New Roman" pitchFamily="18" charset="0"/>
                <a:ea typeface="ＭＳ Ｐゴシック" pitchFamily="50" charset="-128"/>
              </a:defRPr>
            </a:lvl3pPr>
            <a:lvl4pPr marL="1619488" indent="-231355" defTabSz="943095" eaLnBrk="0" hangingPunct="0">
              <a:defRPr kumimoji="1" sz="2400" i="1">
                <a:solidFill>
                  <a:schemeClr val="tx1"/>
                </a:solidFill>
                <a:latin typeface="Times New Roman" pitchFamily="18" charset="0"/>
                <a:ea typeface="ＭＳ Ｐゴシック" pitchFamily="50" charset="-128"/>
              </a:defRPr>
            </a:lvl4pPr>
            <a:lvl5pPr marL="2082199" indent="-231355" defTabSz="943095" eaLnBrk="0" hangingPunct="0">
              <a:defRPr kumimoji="1" sz="2400" i="1">
                <a:solidFill>
                  <a:schemeClr val="tx1"/>
                </a:solidFill>
                <a:latin typeface="Times New Roman" pitchFamily="18" charset="0"/>
                <a:ea typeface="ＭＳ Ｐゴシック" pitchFamily="50" charset="-128"/>
              </a:defRPr>
            </a:lvl5pPr>
            <a:lvl6pPr marL="2544910"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3007621"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70332"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933043" indent="-231355" algn="ctr" defTabSz="94309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18</a:t>
            </a:fld>
            <a:endParaRPr lang="en-US" altLang="ja-JP" sz="1300" i="0"/>
          </a:p>
        </p:txBody>
      </p:sp>
      <p:sp>
        <p:nvSpPr>
          <p:cNvPr id="330755" name="Rectangle 7"/>
          <p:cNvSpPr txBox="1">
            <a:spLocks noGrp="1" noChangeArrowheads="1"/>
          </p:cNvSpPr>
          <p:nvPr/>
        </p:nvSpPr>
        <p:spPr bwMode="auto">
          <a:xfrm>
            <a:off x="3885997" y="9448946"/>
            <a:ext cx="2972004" cy="4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78" tIns="47138" rIns="94278" bIns="47138"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18</a:t>
            </a:fld>
            <a:endParaRPr lang="en-US" altLang="ja-JP" sz="1100" i="0"/>
          </a:p>
        </p:txBody>
      </p:sp>
      <p:sp>
        <p:nvSpPr>
          <p:cNvPr id="330756" name="Rectangle 2"/>
          <p:cNvSpPr>
            <a:spLocks noGrp="1" noRot="1" noChangeAspect="1" noChangeArrowheads="1" noTextEdit="1"/>
          </p:cNvSpPr>
          <p:nvPr>
            <p:ph type="sldImg"/>
          </p:nvPr>
        </p:nvSpPr>
        <p:spPr>
          <a:xfrm>
            <a:off x="949325" y="746125"/>
            <a:ext cx="4967288" cy="3727450"/>
          </a:xfrm>
          <a:ln/>
        </p:spPr>
      </p:sp>
      <p:sp>
        <p:nvSpPr>
          <p:cNvPr id="330757" name="Rectangle 3"/>
          <p:cNvSpPr>
            <a:spLocks noGrp="1" noChangeArrowheads="1"/>
          </p:cNvSpPr>
          <p:nvPr>
            <p:ph type="body" idx="1"/>
          </p:nvPr>
        </p:nvSpPr>
        <p:spPr>
          <a:xfrm>
            <a:off x="912459" y="4722159"/>
            <a:ext cx="5033085" cy="4475327"/>
          </a:xfrm>
          <a:noFill/>
        </p:spPr>
        <p:txBody>
          <a:bodyPr lIns="94284" tIns="47140" rIns="94284" bIns="47140"/>
          <a:lstStyle/>
          <a:p>
            <a:pPr eaLnBrk="1" hangingPunct="1"/>
            <a:endParaRPr lang="ja-JP" altLang="ja-JP"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20</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063C9-5B24-45BB-9EE2-0E32295B6BEC}" type="slidenum">
              <a:rPr lang="ja-JP" altLang="en-US"/>
              <a:pPr/>
              <a:t>21</a:t>
            </a:fld>
            <a:endParaRPr lang="en-US" altLang="ja-JP"/>
          </a:p>
        </p:txBody>
      </p:sp>
      <p:sp>
        <p:nvSpPr>
          <p:cNvPr id="1410050" name="Rectangle 2"/>
          <p:cNvSpPr>
            <a:spLocks noGrp="1" noRot="1" noChangeAspect="1" noChangeArrowheads="1" noTextEdit="1"/>
          </p:cNvSpPr>
          <p:nvPr>
            <p:ph type="sldImg"/>
          </p:nvPr>
        </p:nvSpPr>
        <p:spPr>
          <a:xfrm>
            <a:off x="947738" y="747713"/>
            <a:ext cx="4970462" cy="3727450"/>
          </a:xfrm>
          <a:ln/>
        </p:spPr>
      </p:sp>
      <p:sp>
        <p:nvSpPr>
          <p:cNvPr id="1410051" name="Rectangle 3"/>
          <p:cNvSpPr>
            <a:spLocks noGrp="1" noChangeArrowheads="1"/>
          </p:cNvSpPr>
          <p:nvPr>
            <p:ph type="body" idx="1"/>
          </p:nvPr>
        </p:nvSpPr>
        <p:spPr>
          <a:xfrm>
            <a:off x="914400" y="4721225"/>
            <a:ext cx="5029200" cy="4476750"/>
          </a:xfrm>
        </p:spPr>
        <p:txBody>
          <a:bodyPr lIns="90217" tIns="45109" rIns="90217" bIns="45109"/>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063C9-5B24-45BB-9EE2-0E32295B6BEC}" type="slidenum">
              <a:rPr lang="ja-JP" altLang="en-US"/>
              <a:pPr/>
              <a:t>22</a:t>
            </a:fld>
            <a:endParaRPr lang="en-US" altLang="ja-JP"/>
          </a:p>
        </p:txBody>
      </p:sp>
      <p:sp>
        <p:nvSpPr>
          <p:cNvPr id="1410050" name="Rectangle 2"/>
          <p:cNvSpPr>
            <a:spLocks noGrp="1" noRot="1" noChangeAspect="1" noChangeArrowheads="1" noTextEdit="1"/>
          </p:cNvSpPr>
          <p:nvPr>
            <p:ph type="sldImg"/>
          </p:nvPr>
        </p:nvSpPr>
        <p:spPr>
          <a:xfrm>
            <a:off x="947738" y="747713"/>
            <a:ext cx="4970462" cy="3727450"/>
          </a:xfrm>
          <a:ln/>
        </p:spPr>
      </p:sp>
      <p:sp>
        <p:nvSpPr>
          <p:cNvPr id="1410051" name="Rectangle 3"/>
          <p:cNvSpPr>
            <a:spLocks noGrp="1" noChangeArrowheads="1"/>
          </p:cNvSpPr>
          <p:nvPr>
            <p:ph type="body" idx="1"/>
          </p:nvPr>
        </p:nvSpPr>
        <p:spPr>
          <a:xfrm>
            <a:off x="914400" y="4721225"/>
            <a:ext cx="5029200" cy="4476750"/>
          </a:xfrm>
        </p:spPr>
        <p:txBody>
          <a:bodyPr lIns="90217" tIns="45109" rIns="90217" bIns="45109"/>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176" eaLnBrk="0" hangingPunct="0">
              <a:defRPr kumimoji="1" sz="2400">
                <a:solidFill>
                  <a:schemeClr val="tx1"/>
                </a:solidFill>
                <a:latin typeface="Times New Roman" pitchFamily="18" charset="0"/>
                <a:ea typeface="ＭＳ Ｐゴシック" pitchFamily="50" charset="-128"/>
              </a:defRPr>
            </a:lvl1pPr>
            <a:lvl2pPr marL="751905" indent="-289194" defTabSz="914176" eaLnBrk="0" hangingPunct="0">
              <a:defRPr kumimoji="1" sz="2400">
                <a:solidFill>
                  <a:schemeClr val="tx1"/>
                </a:solidFill>
                <a:latin typeface="Times New Roman" pitchFamily="18" charset="0"/>
                <a:ea typeface="ＭＳ Ｐゴシック" pitchFamily="50" charset="-128"/>
              </a:defRPr>
            </a:lvl2pPr>
            <a:lvl3pPr marL="1156777" indent="-231355" defTabSz="914176" eaLnBrk="0" hangingPunct="0">
              <a:defRPr kumimoji="1" sz="2400">
                <a:solidFill>
                  <a:schemeClr val="tx1"/>
                </a:solidFill>
                <a:latin typeface="Times New Roman" pitchFamily="18" charset="0"/>
                <a:ea typeface="ＭＳ Ｐゴシック" pitchFamily="50" charset="-128"/>
              </a:defRPr>
            </a:lvl3pPr>
            <a:lvl4pPr marL="1619488" indent="-231355" defTabSz="914176" eaLnBrk="0" hangingPunct="0">
              <a:defRPr kumimoji="1" sz="2400">
                <a:solidFill>
                  <a:schemeClr val="tx1"/>
                </a:solidFill>
                <a:latin typeface="Times New Roman" pitchFamily="18" charset="0"/>
                <a:ea typeface="ＭＳ Ｐゴシック" pitchFamily="50" charset="-128"/>
              </a:defRPr>
            </a:lvl4pPr>
            <a:lvl5pPr marL="2082199" indent="-231355" defTabSz="914176" eaLnBrk="0" hangingPunct="0">
              <a:defRPr kumimoji="1" sz="2400">
                <a:solidFill>
                  <a:schemeClr val="tx1"/>
                </a:solidFill>
                <a:latin typeface="Times New Roman" pitchFamily="18" charset="0"/>
                <a:ea typeface="ＭＳ Ｐゴシック" pitchFamily="50" charset="-128"/>
              </a:defRPr>
            </a:lvl5pPr>
            <a:lvl6pPr marL="2544910"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621"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332"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043"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FB07C8F7-8257-485D-A94E-F61E7EE232EF}" type="slidenum">
              <a:rPr lang="en-US" altLang="ja-JP" sz="1100"/>
              <a:pPr eaLnBrk="1" hangingPunct="1"/>
              <a:t>3</a:t>
            </a:fld>
            <a:endParaRPr lang="en-US" altLang="ja-JP" sz="1100"/>
          </a:p>
        </p:txBody>
      </p:sp>
      <p:sp>
        <p:nvSpPr>
          <p:cNvPr id="43011" name="Rectangle 2"/>
          <p:cNvSpPr>
            <a:spLocks noGrp="1" noRot="1" noChangeAspect="1" noChangeArrowheads="1" noTextEdit="1"/>
          </p:cNvSpPr>
          <p:nvPr>
            <p:ph type="sldImg"/>
          </p:nvPr>
        </p:nvSpPr>
        <p:spPr>
          <a:xfrm>
            <a:off x="946150" y="744538"/>
            <a:ext cx="4972050" cy="3729037"/>
          </a:xfrm>
          <a:ln/>
        </p:spPr>
      </p:sp>
      <p:sp>
        <p:nvSpPr>
          <p:cNvPr id="43012" name="Rectangle 3"/>
          <p:cNvSpPr>
            <a:spLocks noGrp="1" noChangeArrowheads="1"/>
          </p:cNvSpPr>
          <p:nvPr>
            <p:ph type="body" idx="1"/>
          </p:nvPr>
        </p:nvSpPr>
        <p:spPr>
          <a:xfrm>
            <a:off x="914832" y="4724002"/>
            <a:ext cx="5028338" cy="4475960"/>
          </a:xfrm>
          <a:noFill/>
        </p:spPr>
        <p:txBody>
          <a:bodyPr lIns="89710" tIns="44855" rIns="89710" bIns="44855"/>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063C9-5B24-45BB-9EE2-0E32295B6BEC}" type="slidenum">
              <a:rPr lang="ja-JP" altLang="en-US"/>
              <a:pPr/>
              <a:t>23</a:t>
            </a:fld>
            <a:endParaRPr lang="en-US" altLang="ja-JP"/>
          </a:p>
        </p:txBody>
      </p:sp>
      <p:sp>
        <p:nvSpPr>
          <p:cNvPr id="1410050" name="Rectangle 2"/>
          <p:cNvSpPr>
            <a:spLocks noGrp="1" noRot="1" noChangeAspect="1" noChangeArrowheads="1" noTextEdit="1"/>
          </p:cNvSpPr>
          <p:nvPr>
            <p:ph type="sldImg"/>
          </p:nvPr>
        </p:nvSpPr>
        <p:spPr>
          <a:xfrm>
            <a:off x="947738" y="747713"/>
            <a:ext cx="4970462" cy="3727450"/>
          </a:xfrm>
          <a:ln/>
        </p:spPr>
      </p:sp>
      <p:sp>
        <p:nvSpPr>
          <p:cNvPr id="1410051" name="Rectangle 3"/>
          <p:cNvSpPr>
            <a:spLocks noGrp="1" noChangeArrowheads="1"/>
          </p:cNvSpPr>
          <p:nvPr>
            <p:ph type="body" idx="1"/>
          </p:nvPr>
        </p:nvSpPr>
        <p:spPr>
          <a:xfrm>
            <a:off x="914400" y="4721225"/>
            <a:ext cx="5029200" cy="4476750"/>
          </a:xfrm>
        </p:spPr>
        <p:txBody>
          <a:bodyPr lIns="90217" tIns="45109" rIns="90217" bIns="45109"/>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063C9-5B24-45BB-9EE2-0E32295B6BEC}" type="slidenum">
              <a:rPr lang="ja-JP" altLang="en-US"/>
              <a:pPr/>
              <a:t>24</a:t>
            </a:fld>
            <a:endParaRPr lang="en-US" altLang="ja-JP"/>
          </a:p>
        </p:txBody>
      </p:sp>
      <p:sp>
        <p:nvSpPr>
          <p:cNvPr id="1410050" name="Rectangle 2"/>
          <p:cNvSpPr>
            <a:spLocks noGrp="1" noRot="1" noChangeAspect="1" noChangeArrowheads="1" noTextEdit="1"/>
          </p:cNvSpPr>
          <p:nvPr>
            <p:ph type="sldImg"/>
          </p:nvPr>
        </p:nvSpPr>
        <p:spPr>
          <a:xfrm>
            <a:off x="947738" y="747713"/>
            <a:ext cx="4970462" cy="3727450"/>
          </a:xfrm>
          <a:ln/>
        </p:spPr>
      </p:sp>
      <p:sp>
        <p:nvSpPr>
          <p:cNvPr id="1410051" name="Rectangle 3"/>
          <p:cNvSpPr>
            <a:spLocks noGrp="1" noChangeArrowheads="1"/>
          </p:cNvSpPr>
          <p:nvPr>
            <p:ph type="body" idx="1"/>
          </p:nvPr>
        </p:nvSpPr>
        <p:spPr>
          <a:xfrm>
            <a:off x="914400" y="4721225"/>
            <a:ext cx="5029200" cy="4476750"/>
          </a:xfrm>
        </p:spPr>
        <p:txBody>
          <a:bodyPr lIns="90217" tIns="45109" rIns="90217" bIns="45109"/>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063C9-5B24-45BB-9EE2-0E32295B6BEC}" type="slidenum">
              <a:rPr lang="ja-JP" altLang="en-US"/>
              <a:pPr/>
              <a:t>25</a:t>
            </a:fld>
            <a:endParaRPr lang="en-US" altLang="ja-JP"/>
          </a:p>
        </p:txBody>
      </p:sp>
      <p:sp>
        <p:nvSpPr>
          <p:cNvPr id="1410050" name="Rectangle 2"/>
          <p:cNvSpPr>
            <a:spLocks noGrp="1" noRot="1" noChangeAspect="1" noChangeArrowheads="1" noTextEdit="1"/>
          </p:cNvSpPr>
          <p:nvPr>
            <p:ph type="sldImg"/>
          </p:nvPr>
        </p:nvSpPr>
        <p:spPr>
          <a:xfrm>
            <a:off x="947738" y="747713"/>
            <a:ext cx="4970462" cy="3727450"/>
          </a:xfrm>
          <a:ln/>
        </p:spPr>
      </p:sp>
      <p:sp>
        <p:nvSpPr>
          <p:cNvPr id="1410051" name="Rectangle 3"/>
          <p:cNvSpPr>
            <a:spLocks noGrp="1" noChangeArrowheads="1"/>
          </p:cNvSpPr>
          <p:nvPr>
            <p:ph type="body" idx="1"/>
          </p:nvPr>
        </p:nvSpPr>
        <p:spPr>
          <a:xfrm>
            <a:off x="914400" y="4721225"/>
            <a:ext cx="5029200" cy="4476750"/>
          </a:xfrm>
        </p:spPr>
        <p:txBody>
          <a:bodyPr lIns="90217" tIns="45109" rIns="90217" bIns="45109"/>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063C9-5B24-45BB-9EE2-0E32295B6BEC}" type="slidenum">
              <a:rPr lang="ja-JP" altLang="en-US"/>
              <a:pPr/>
              <a:t>26</a:t>
            </a:fld>
            <a:endParaRPr lang="en-US" altLang="ja-JP"/>
          </a:p>
        </p:txBody>
      </p:sp>
      <p:sp>
        <p:nvSpPr>
          <p:cNvPr id="1410050" name="Rectangle 2"/>
          <p:cNvSpPr>
            <a:spLocks noGrp="1" noRot="1" noChangeAspect="1" noChangeArrowheads="1" noTextEdit="1"/>
          </p:cNvSpPr>
          <p:nvPr>
            <p:ph type="sldImg"/>
          </p:nvPr>
        </p:nvSpPr>
        <p:spPr>
          <a:xfrm>
            <a:off x="947738" y="747713"/>
            <a:ext cx="4970462" cy="3727450"/>
          </a:xfrm>
          <a:ln/>
        </p:spPr>
      </p:sp>
      <p:sp>
        <p:nvSpPr>
          <p:cNvPr id="1410051" name="Rectangle 3"/>
          <p:cNvSpPr>
            <a:spLocks noGrp="1" noChangeArrowheads="1"/>
          </p:cNvSpPr>
          <p:nvPr>
            <p:ph type="body" idx="1"/>
          </p:nvPr>
        </p:nvSpPr>
        <p:spPr>
          <a:xfrm>
            <a:off x="914400" y="4721225"/>
            <a:ext cx="5029200" cy="4476750"/>
          </a:xfrm>
        </p:spPr>
        <p:txBody>
          <a:bodyPr lIns="90217" tIns="45109" rIns="90217" bIns="45109"/>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063C9-5B24-45BB-9EE2-0E32295B6BEC}" type="slidenum">
              <a:rPr lang="ja-JP" altLang="en-US"/>
              <a:pPr/>
              <a:t>27</a:t>
            </a:fld>
            <a:endParaRPr lang="en-US" altLang="ja-JP"/>
          </a:p>
        </p:txBody>
      </p:sp>
      <p:sp>
        <p:nvSpPr>
          <p:cNvPr id="1410050" name="Rectangle 2"/>
          <p:cNvSpPr>
            <a:spLocks noGrp="1" noRot="1" noChangeAspect="1" noChangeArrowheads="1" noTextEdit="1"/>
          </p:cNvSpPr>
          <p:nvPr>
            <p:ph type="sldImg"/>
          </p:nvPr>
        </p:nvSpPr>
        <p:spPr>
          <a:xfrm>
            <a:off x="947738" y="747713"/>
            <a:ext cx="4970462" cy="3727450"/>
          </a:xfrm>
          <a:ln/>
        </p:spPr>
      </p:sp>
      <p:sp>
        <p:nvSpPr>
          <p:cNvPr id="1410051" name="Rectangle 3"/>
          <p:cNvSpPr>
            <a:spLocks noGrp="1" noChangeArrowheads="1"/>
          </p:cNvSpPr>
          <p:nvPr>
            <p:ph type="body" idx="1"/>
          </p:nvPr>
        </p:nvSpPr>
        <p:spPr>
          <a:xfrm>
            <a:off x="914400" y="4721225"/>
            <a:ext cx="5029200" cy="4476750"/>
          </a:xfrm>
        </p:spPr>
        <p:txBody>
          <a:bodyPr lIns="90217" tIns="45109" rIns="90217" bIns="45109"/>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063C9-5B24-45BB-9EE2-0E32295B6BEC}" type="slidenum">
              <a:rPr lang="ja-JP" altLang="en-US"/>
              <a:pPr/>
              <a:t>28</a:t>
            </a:fld>
            <a:endParaRPr lang="en-US" altLang="ja-JP"/>
          </a:p>
        </p:txBody>
      </p:sp>
      <p:sp>
        <p:nvSpPr>
          <p:cNvPr id="1410050" name="Rectangle 2"/>
          <p:cNvSpPr>
            <a:spLocks noGrp="1" noRot="1" noChangeAspect="1" noChangeArrowheads="1" noTextEdit="1"/>
          </p:cNvSpPr>
          <p:nvPr>
            <p:ph type="sldImg"/>
          </p:nvPr>
        </p:nvSpPr>
        <p:spPr>
          <a:xfrm>
            <a:off x="947738" y="747713"/>
            <a:ext cx="4970462" cy="3727450"/>
          </a:xfrm>
          <a:ln/>
        </p:spPr>
      </p:sp>
      <p:sp>
        <p:nvSpPr>
          <p:cNvPr id="1410051" name="Rectangle 3"/>
          <p:cNvSpPr>
            <a:spLocks noGrp="1" noChangeArrowheads="1"/>
          </p:cNvSpPr>
          <p:nvPr>
            <p:ph type="body" idx="1"/>
          </p:nvPr>
        </p:nvSpPr>
        <p:spPr>
          <a:xfrm>
            <a:off x="914400" y="4721225"/>
            <a:ext cx="5029200" cy="4476750"/>
          </a:xfrm>
        </p:spPr>
        <p:txBody>
          <a:bodyPr lIns="90217" tIns="45109" rIns="90217" bIns="45109"/>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30</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31</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32</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33</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176" eaLnBrk="0" hangingPunct="0">
              <a:defRPr kumimoji="1" sz="2400">
                <a:solidFill>
                  <a:schemeClr val="tx1"/>
                </a:solidFill>
                <a:latin typeface="Times New Roman" pitchFamily="18" charset="0"/>
                <a:ea typeface="ＭＳ Ｐゴシック" pitchFamily="50" charset="-128"/>
              </a:defRPr>
            </a:lvl1pPr>
            <a:lvl2pPr marL="751905" indent="-289194" defTabSz="914176" eaLnBrk="0" hangingPunct="0">
              <a:defRPr kumimoji="1" sz="2400">
                <a:solidFill>
                  <a:schemeClr val="tx1"/>
                </a:solidFill>
                <a:latin typeface="Times New Roman" pitchFamily="18" charset="0"/>
                <a:ea typeface="ＭＳ Ｐゴシック" pitchFamily="50" charset="-128"/>
              </a:defRPr>
            </a:lvl2pPr>
            <a:lvl3pPr marL="1156777" indent="-231355" defTabSz="914176" eaLnBrk="0" hangingPunct="0">
              <a:defRPr kumimoji="1" sz="2400">
                <a:solidFill>
                  <a:schemeClr val="tx1"/>
                </a:solidFill>
                <a:latin typeface="Times New Roman" pitchFamily="18" charset="0"/>
                <a:ea typeface="ＭＳ Ｐゴシック" pitchFamily="50" charset="-128"/>
              </a:defRPr>
            </a:lvl3pPr>
            <a:lvl4pPr marL="1619488" indent="-231355" defTabSz="914176" eaLnBrk="0" hangingPunct="0">
              <a:defRPr kumimoji="1" sz="2400">
                <a:solidFill>
                  <a:schemeClr val="tx1"/>
                </a:solidFill>
                <a:latin typeface="Times New Roman" pitchFamily="18" charset="0"/>
                <a:ea typeface="ＭＳ Ｐゴシック" pitchFamily="50" charset="-128"/>
              </a:defRPr>
            </a:lvl4pPr>
            <a:lvl5pPr marL="2082199" indent="-231355" defTabSz="914176" eaLnBrk="0" hangingPunct="0">
              <a:defRPr kumimoji="1" sz="2400">
                <a:solidFill>
                  <a:schemeClr val="tx1"/>
                </a:solidFill>
                <a:latin typeface="Times New Roman" pitchFamily="18" charset="0"/>
                <a:ea typeface="ＭＳ Ｐゴシック" pitchFamily="50" charset="-128"/>
              </a:defRPr>
            </a:lvl5pPr>
            <a:lvl6pPr marL="2544910"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621"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332"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043"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D63DC956-3419-465C-B02C-B7D6D792FBB1}" type="slidenum">
              <a:rPr lang="en-US" altLang="ja-JP" sz="1100"/>
              <a:pPr eaLnBrk="1" hangingPunct="1"/>
              <a:t>4</a:t>
            </a:fld>
            <a:endParaRPr lang="en-US" altLang="ja-JP" sz="1100"/>
          </a:p>
        </p:txBody>
      </p:sp>
      <p:sp>
        <p:nvSpPr>
          <p:cNvPr id="44035" name="Rectangle 2"/>
          <p:cNvSpPr>
            <a:spLocks noGrp="1" noRot="1" noChangeAspect="1" noChangeArrowheads="1" noTextEdit="1"/>
          </p:cNvSpPr>
          <p:nvPr>
            <p:ph type="sldImg"/>
          </p:nvPr>
        </p:nvSpPr>
        <p:spPr>
          <a:xfrm>
            <a:off x="946150" y="744538"/>
            <a:ext cx="4972050" cy="3729037"/>
          </a:xfrm>
          <a:ln/>
        </p:spPr>
      </p:sp>
      <p:sp>
        <p:nvSpPr>
          <p:cNvPr id="44036" name="Rectangle 3"/>
          <p:cNvSpPr>
            <a:spLocks noGrp="1" noChangeArrowheads="1"/>
          </p:cNvSpPr>
          <p:nvPr>
            <p:ph type="body" idx="1"/>
          </p:nvPr>
        </p:nvSpPr>
        <p:spPr>
          <a:xfrm>
            <a:off x="914832" y="4724002"/>
            <a:ext cx="5028338" cy="4475960"/>
          </a:xfrm>
          <a:noFill/>
        </p:spPr>
        <p:txBody>
          <a:bodyPr lIns="89710" tIns="44855" rIns="89710" bIns="44855"/>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34</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35</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5608" y="9448004"/>
            <a:ext cx="2972393"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9" tIns="45699" rIns="91399" bIns="45699" anchor="b"/>
          <a:lstStyle>
            <a:lvl1pPr defTabSz="903288" eaLnBrk="0" hangingPunct="0">
              <a:defRPr kumimoji="1" sz="2400">
                <a:solidFill>
                  <a:schemeClr val="tx1"/>
                </a:solidFill>
                <a:latin typeface="Times New Roman" pitchFamily="18" charset="0"/>
                <a:ea typeface="ＭＳ Ｐゴシック" pitchFamily="50" charset="-128"/>
              </a:defRPr>
            </a:lvl1pPr>
            <a:lvl2pPr marL="742950" indent="-285750" defTabSz="903288" eaLnBrk="0" hangingPunct="0">
              <a:defRPr kumimoji="1" sz="2400">
                <a:solidFill>
                  <a:schemeClr val="tx1"/>
                </a:solidFill>
                <a:latin typeface="Times New Roman" pitchFamily="18" charset="0"/>
                <a:ea typeface="ＭＳ Ｐゴシック" pitchFamily="50" charset="-128"/>
              </a:defRPr>
            </a:lvl2pPr>
            <a:lvl3pPr marL="1143000" indent="-228600" defTabSz="903288" eaLnBrk="0" hangingPunct="0">
              <a:defRPr kumimoji="1" sz="2400">
                <a:solidFill>
                  <a:schemeClr val="tx1"/>
                </a:solidFill>
                <a:latin typeface="Times New Roman" pitchFamily="18" charset="0"/>
                <a:ea typeface="ＭＳ Ｐゴシック" pitchFamily="50" charset="-128"/>
              </a:defRPr>
            </a:lvl3pPr>
            <a:lvl4pPr marL="1600200" indent="-228600" defTabSz="903288" eaLnBrk="0" hangingPunct="0">
              <a:defRPr kumimoji="1" sz="2400">
                <a:solidFill>
                  <a:schemeClr val="tx1"/>
                </a:solidFill>
                <a:latin typeface="Times New Roman" pitchFamily="18" charset="0"/>
                <a:ea typeface="ＭＳ Ｐゴシック" pitchFamily="50" charset="-128"/>
              </a:defRPr>
            </a:lvl4pPr>
            <a:lvl5pPr marL="2057400" indent="-228600" defTabSz="903288" eaLnBrk="0" hangingPunct="0">
              <a:defRPr kumimoji="1" sz="2400">
                <a:solidFill>
                  <a:schemeClr val="tx1"/>
                </a:solidFill>
                <a:latin typeface="Times New Roman" pitchFamily="18" charset="0"/>
                <a:ea typeface="ＭＳ Ｐゴシック" pitchFamily="50" charset="-128"/>
              </a:defRPr>
            </a:lvl5pPr>
            <a:lvl6pPr marL="2514600" indent="-228600" defTabSz="90328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90328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90328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90328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fld id="{2CE0E1B6-CD6B-44D2-8AC8-7E2D73BC973A}" type="slidenum">
              <a:rPr lang="en-US" altLang="ja-JP" sz="1100"/>
              <a:pPr algn="r" eaLnBrk="1" hangingPunct="1"/>
              <a:t>5</a:t>
            </a:fld>
            <a:endParaRPr lang="en-US" altLang="ja-JP" sz="1100"/>
          </a:p>
        </p:txBody>
      </p:sp>
      <p:sp>
        <p:nvSpPr>
          <p:cNvPr id="46083" name="Rectangle 2"/>
          <p:cNvSpPr>
            <a:spLocks noGrp="1" noRot="1" noChangeAspect="1" noChangeArrowheads="1" noTextEdit="1"/>
          </p:cNvSpPr>
          <p:nvPr>
            <p:ph type="sldImg"/>
          </p:nvPr>
        </p:nvSpPr>
        <p:spPr>
          <a:xfrm>
            <a:off x="946150" y="744538"/>
            <a:ext cx="4972050" cy="3729037"/>
          </a:xfrm>
          <a:ln/>
        </p:spPr>
      </p:sp>
      <p:sp>
        <p:nvSpPr>
          <p:cNvPr id="46084" name="Rectangle 3"/>
          <p:cNvSpPr>
            <a:spLocks noGrp="1" noChangeArrowheads="1"/>
          </p:cNvSpPr>
          <p:nvPr>
            <p:ph type="body" idx="1"/>
          </p:nvPr>
        </p:nvSpPr>
        <p:spPr>
          <a:xfrm>
            <a:off x="914832" y="4724002"/>
            <a:ext cx="5028338" cy="4475960"/>
          </a:xfrm>
          <a:noFill/>
        </p:spPr>
        <p:txBody>
          <a:bodyPr lIns="89710" tIns="44855" rIns="89710" bIns="44855"/>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01809" eaLnBrk="0" hangingPunct="0">
              <a:defRPr kumimoji="1" sz="2300" i="1">
                <a:solidFill>
                  <a:schemeClr val="tx1"/>
                </a:solidFill>
                <a:latin typeface="Times New Roman" pitchFamily="18" charset="0"/>
                <a:ea typeface="ＭＳ Ｐゴシック" pitchFamily="50" charset="-128"/>
              </a:defRPr>
            </a:lvl1pPr>
            <a:lvl2pPr marL="720216" indent="-277006" defTabSz="901809" eaLnBrk="0" hangingPunct="0">
              <a:defRPr kumimoji="1" sz="2300" i="1">
                <a:solidFill>
                  <a:schemeClr val="tx1"/>
                </a:solidFill>
                <a:latin typeface="Times New Roman" pitchFamily="18" charset="0"/>
                <a:ea typeface="ＭＳ Ｐゴシック" pitchFamily="50" charset="-128"/>
              </a:defRPr>
            </a:lvl2pPr>
            <a:lvl3pPr marL="1108024" indent="-221605" defTabSz="901809" eaLnBrk="0" hangingPunct="0">
              <a:defRPr kumimoji="1" sz="2300" i="1">
                <a:solidFill>
                  <a:schemeClr val="tx1"/>
                </a:solidFill>
                <a:latin typeface="Times New Roman" pitchFamily="18" charset="0"/>
                <a:ea typeface="ＭＳ Ｐゴシック" pitchFamily="50" charset="-128"/>
              </a:defRPr>
            </a:lvl3pPr>
            <a:lvl4pPr marL="1551234" indent="-221605" defTabSz="901809" eaLnBrk="0" hangingPunct="0">
              <a:defRPr kumimoji="1" sz="2300" i="1">
                <a:solidFill>
                  <a:schemeClr val="tx1"/>
                </a:solidFill>
                <a:latin typeface="Times New Roman" pitchFamily="18" charset="0"/>
                <a:ea typeface="ＭＳ Ｐゴシック" pitchFamily="50" charset="-128"/>
              </a:defRPr>
            </a:lvl4pPr>
            <a:lvl5pPr marL="1994444" indent="-221605" defTabSz="901809" eaLnBrk="0" hangingPunct="0">
              <a:defRPr kumimoji="1" sz="2300" i="1">
                <a:solidFill>
                  <a:schemeClr val="tx1"/>
                </a:solidFill>
                <a:latin typeface="Times New Roman" pitchFamily="18" charset="0"/>
                <a:ea typeface="ＭＳ Ｐゴシック" pitchFamily="50" charset="-128"/>
              </a:defRPr>
            </a:lvl5pPr>
            <a:lvl6pPr marL="243765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a:pPr eaLnBrk="1" hangingPunct="1"/>
              <a:t>6</a:t>
            </a:fld>
            <a:endParaRPr lang="en-US" altLang="ja-JP" sz="1200" i="0"/>
          </a:p>
        </p:txBody>
      </p:sp>
      <p:sp>
        <p:nvSpPr>
          <p:cNvPr id="269315" name="Rectangle 2"/>
          <p:cNvSpPr>
            <a:spLocks noGrp="1" noRot="1" noChangeAspect="1" noChangeArrowheads="1" noTextEdit="1"/>
          </p:cNvSpPr>
          <p:nvPr>
            <p:ph type="sldImg"/>
          </p:nvPr>
        </p:nvSpPr>
        <p:spPr>
          <a:xfrm>
            <a:off x="949325" y="747713"/>
            <a:ext cx="4967288" cy="3727450"/>
          </a:xfrm>
          <a:ln/>
        </p:spPr>
      </p:sp>
      <p:sp>
        <p:nvSpPr>
          <p:cNvPr id="269316" name="Rectangle 3"/>
          <p:cNvSpPr>
            <a:spLocks noGrp="1" noChangeArrowheads="1"/>
          </p:cNvSpPr>
          <p:nvPr>
            <p:ph type="body" idx="1"/>
          </p:nvPr>
        </p:nvSpPr>
        <p:spPr>
          <a:xfrm>
            <a:off x="913991" y="4720615"/>
            <a:ext cx="5030018" cy="4476871"/>
          </a:xfrm>
          <a:noFill/>
        </p:spPr>
        <p:txBody>
          <a:bodyPr lIns="93053" tIns="46527" rIns="93053" bIns="46527"/>
          <a:lstStyle/>
          <a:p>
            <a:pPr eaLnBrk="1" hangingPunct="1"/>
            <a:endParaRPr lang="ja-JP"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176" eaLnBrk="0" hangingPunct="0">
              <a:defRPr kumimoji="1" sz="2400">
                <a:solidFill>
                  <a:schemeClr val="tx1"/>
                </a:solidFill>
                <a:latin typeface="Times New Roman" pitchFamily="18" charset="0"/>
                <a:ea typeface="ＭＳ Ｐゴシック" pitchFamily="50" charset="-128"/>
              </a:defRPr>
            </a:lvl1pPr>
            <a:lvl2pPr marL="751905" indent="-289194" defTabSz="914176" eaLnBrk="0" hangingPunct="0">
              <a:defRPr kumimoji="1" sz="2400">
                <a:solidFill>
                  <a:schemeClr val="tx1"/>
                </a:solidFill>
                <a:latin typeface="Times New Roman" pitchFamily="18" charset="0"/>
                <a:ea typeface="ＭＳ Ｐゴシック" pitchFamily="50" charset="-128"/>
              </a:defRPr>
            </a:lvl2pPr>
            <a:lvl3pPr marL="1156777" indent="-231355" defTabSz="914176" eaLnBrk="0" hangingPunct="0">
              <a:defRPr kumimoji="1" sz="2400">
                <a:solidFill>
                  <a:schemeClr val="tx1"/>
                </a:solidFill>
                <a:latin typeface="Times New Roman" pitchFamily="18" charset="0"/>
                <a:ea typeface="ＭＳ Ｐゴシック" pitchFamily="50" charset="-128"/>
              </a:defRPr>
            </a:lvl3pPr>
            <a:lvl4pPr marL="1619488" indent="-231355" defTabSz="914176" eaLnBrk="0" hangingPunct="0">
              <a:defRPr kumimoji="1" sz="2400">
                <a:solidFill>
                  <a:schemeClr val="tx1"/>
                </a:solidFill>
                <a:latin typeface="Times New Roman" pitchFamily="18" charset="0"/>
                <a:ea typeface="ＭＳ Ｐゴシック" pitchFamily="50" charset="-128"/>
              </a:defRPr>
            </a:lvl4pPr>
            <a:lvl5pPr marL="2082199" indent="-231355" defTabSz="914176" eaLnBrk="0" hangingPunct="0">
              <a:defRPr kumimoji="1" sz="2400">
                <a:solidFill>
                  <a:schemeClr val="tx1"/>
                </a:solidFill>
                <a:latin typeface="Times New Roman" pitchFamily="18" charset="0"/>
                <a:ea typeface="ＭＳ Ｐゴシック" pitchFamily="50" charset="-128"/>
              </a:defRPr>
            </a:lvl5pPr>
            <a:lvl6pPr marL="2544910"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621"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332"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043" indent="-231355" defTabSz="914176"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C23C2287-A4B1-4879-8772-E55B37A02F6E}" type="slidenum">
              <a:rPr lang="en-US" altLang="ja-JP" sz="1100"/>
              <a:pPr eaLnBrk="1" hangingPunct="1"/>
              <a:t>7</a:t>
            </a:fld>
            <a:endParaRPr lang="en-US" altLang="ja-JP" sz="1100"/>
          </a:p>
        </p:txBody>
      </p:sp>
      <p:sp>
        <p:nvSpPr>
          <p:cNvPr id="60419" name="Rectangle 2"/>
          <p:cNvSpPr>
            <a:spLocks noGrp="1" noRot="1" noChangeAspect="1" noChangeArrowheads="1" noTextEdit="1"/>
          </p:cNvSpPr>
          <p:nvPr>
            <p:ph type="sldImg"/>
          </p:nvPr>
        </p:nvSpPr>
        <p:spPr>
          <a:xfrm>
            <a:off x="946150" y="744538"/>
            <a:ext cx="4972050" cy="3729037"/>
          </a:xfrm>
          <a:ln/>
        </p:spPr>
      </p:sp>
      <p:sp>
        <p:nvSpPr>
          <p:cNvPr id="60420" name="Rectangle 3"/>
          <p:cNvSpPr>
            <a:spLocks noGrp="1" noChangeArrowheads="1"/>
          </p:cNvSpPr>
          <p:nvPr>
            <p:ph type="body" idx="1"/>
          </p:nvPr>
        </p:nvSpPr>
        <p:spPr>
          <a:xfrm>
            <a:off x="914832" y="4724002"/>
            <a:ext cx="5028338" cy="4475960"/>
          </a:xfrm>
          <a:noFill/>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01809" eaLnBrk="0" hangingPunct="0">
              <a:defRPr kumimoji="1" sz="2300" i="1">
                <a:solidFill>
                  <a:schemeClr val="tx1"/>
                </a:solidFill>
                <a:latin typeface="Times New Roman" pitchFamily="18" charset="0"/>
                <a:ea typeface="ＭＳ Ｐゴシック" pitchFamily="50" charset="-128"/>
              </a:defRPr>
            </a:lvl1pPr>
            <a:lvl2pPr marL="720216" indent="-277006" defTabSz="901809" eaLnBrk="0" hangingPunct="0">
              <a:defRPr kumimoji="1" sz="2300" i="1">
                <a:solidFill>
                  <a:schemeClr val="tx1"/>
                </a:solidFill>
                <a:latin typeface="Times New Roman" pitchFamily="18" charset="0"/>
                <a:ea typeface="ＭＳ Ｐゴシック" pitchFamily="50" charset="-128"/>
              </a:defRPr>
            </a:lvl2pPr>
            <a:lvl3pPr marL="1108024" indent="-221605" defTabSz="901809" eaLnBrk="0" hangingPunct="0">
              <a:defRPr kumimoji="1" sz="2300" i="1">
                <a:solidFill>
                  <a:schemeClr val="tx1"/>
                </a:solidFill>
                <a:latin typeface="Times New Roman" pitchFamily="18" charset="0"/>
                <a:ea typeface="ＭＳ Ｐゴシック" pitchFamily="50" charset="-128"/>
              </a:defRPr>
            </a:lvl3pPr>
            <a:lvl4pPr marL="1551234" indent="-221605" defTabSz="901809" eaLnBrk="0" hangingPunct="0">
              <a:defRPr kumimoji="1" sz="2300" i="1">
                <a:solidFill>
                  <a:schemeClr val="tx1"/>
                </a:solidFill>
                <a:latin typeface="Times New Roman" pitchFamily="18" charset="0"/>
                <a:ea typeface="ＭＳ Ｐゴシック" pitchFamily="50" charset="-128"/>
              </a:defRPr>
            </a:lvl4pPr>
            <a:lvl5pPr marL="1994444" indent="-221605" defTabSz="901809" eaLnBrk="0" hangingPunct="0">
              <a:defRPr kumimoji="1" sz="2300" i="1">
                <a:solidFill>
                  <a:schemeClr val="tx1"/>
                </a:solidFill>
                <a:latin typeface="Times New Roman" pitchFamily="18" charset="0"/>
                <a:ea typeface="ＭＳ Ｐゴシック" pitchFamily="50" charset="-128"/>
              </a:defRPr>
            </a:lvl5pPr>
            <a:lvl6pPr marL="243765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a:pPr eaLnBrk="1" hangingPunct="1"/>
              <a:t>8</a:t>
            </a:fld>
            <a:endParaRPr lang="en-US" altLang="ja-JP" sz="1200" i="0"/>
          </a:p>
        </p:txBody>
      </p:sp>
      <p:sp>
        <p:nvSpPr>
          <p:cNvPr id="269315" name="Rectangle 2"/>
          <p:cNvSpPr>
            <a:spLocks noGrp="1" noRot="1" noChangeAspect="1" noChangeArrowheads="1" noTextEdit="1"/>
          </p:cNvSpPr>
          <p:nvPr>
            <p:ph type="sldImg"/>
          </p:nvPr>
        </p:nvSpPr>
        <p:spPr>
          <a:xfrm>
            <a:off x="949325" y="747713"/>
            <a:ext cx="4967288" cy="3727450"/>
          </a:xfrm>
          <a:ln/>
        </p:spPr>
      </p:sp>
      <p:sp>
        <p:nvSpPr>
          <p:cNvPr id="269316" name="Rectangle 3"/>
          <p:cNvSpPr>
            <a:spLocks noGrp="1" noChangeArrowheads="1"/>
          </p:cNvSpPr>
          <p:nvPr>
            <p:ph type="body" idx="1"/>
          </p:nvPr>
        </p:nvSpPr>
        <p:spPr>
          <a:xfrm>
            <a:off x="913991" y="4720615"/>
            <a:ext cx="5030018" cy="4476871"/>
          </a:xfrm>
          <a:noFill/>
        </p:spPr>
        <p:txBody>
          <a:bodyPr lIns="93053" tIns="46527" rIns="93053" bIns="46527"/>
          <a:lstStyle/>
          <a:p>
            <a:pPr eaLnBrk="1" hangingPunct="1"/>
            <a:endParaRPr lang="ja-JP"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01809" eaLnBrk="0" hangingPunct="0">
              <a:defRPr kumimoji="1" sz="2300" i="1">
                <a:solidFill>
                  <a:schemeClr val="tx1"/>
                </a:solidFill>
                <a:latin typeface="Times New Roman" pitchFamily="18" charset="0"/>
                <a:ea typeface="ＭＳ Ｐゴシック" pitchFamily="50" charset="-128"/>
              </a:defRPr>
            </a:lvl1pPr>
            <a:lvl2pPr marL="720216" indent="-277006" defTabSz="901809" eaLnBrk="0" hangingPunct="0">
              <a:defRPr kumimoji="1" sz="2300" i="1">
                <a:solidFill>
                  <a:schemeClr val="tx1"/>
                </a:solidFill>
                <a:latin typeface="Times New Roman" pitchFamily="18" charset="0"/>
                <a:ea typeface="ＭＳ Ｐゴシック" pitchFamily="50" charset="-128"/>
              </a:defRPr>
            </a:lvl2pPr>
            <a:lvl3pPr marL="1108024" indent="-221605" defTabSz="901809" eaLnBrk="0" hangingPunct="0">
              <a:defRPr kumimoji="1" sz="2300" i="1">
                <a:solidFill>
                  <a:schemeClr val="tx1"/>
                </a:solidFill>
                <a:latin typeface="Times New Roman" pitchFamily="18" charset="0"/>
                <a:ea typeface="ＭＳ Ｐゴシック" pitchFamily="50" charset="-128"/>
              </a:defRPr>
            </a:lvl3pPr>
            <a:lvl4pPr marL="1551234" indent="-221605" defTabSz="901809" eaLnBrk="0" hangingPunct="0">
              <a:defRPr kumimoji="1" sz="2300" i="1">
                <a:solidFill>
                  <a:schemeClr val="tx1"/>
                </a:solidFill>
                <a:latin typeface="Times New Roman" pitchFamily="18" charset="0"/>
                <a:ea typeface="ＭＳ Ｐゴシック" pitchFamily="50" charset="-128"/>
              </a:defRPr>
            </a:lvl4pPr>
            <a:lvl5pPr marL="1994444" indent="-221605" defTabSz="901809" eaLnBrk="0" hangingPunct="0">
              <a:defRPr kumimoji="1" sz="2300" i="1">
                <a:solidFill>
                  <a:schemeClr val="tx1"/>
                </a:solidFill>
                <a:latin typeface="Times New Roman" pitchFamily="18" charset="0"/>
                <a:ea typeface="ＭＳ Ｐゴシック" pitchFamily="50" charset="-128"/>
              </a:defRPr>
            </a:lvl5pPr>
            <a:lvl6pPr marL="243765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1809"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a:pPr eaLnBrk="1" hangingPunct="1"/>
              <a:t>9</a:t>
            </a:fld>
            <a:endParaRPr lang="en-US" altLang="ja-JP" sz="1200" i="0"/>
          </a:p>
        </p:txBody>
      </p:sp>
      <p:sp>
        <p:nvSpPr>
          <p:cNvPr id="269315" name="Rectangle 2"/>
          <p:cNvSpPr>
            <a:spLocks noGrp="1" noRot="1" noChangeAspect="1" noChangeArrowheads="1" noTextEdit="1"/>
          </p:cNvSpPr>
          <p:nvPr>
            <p:ph type="sldImg"/>
          </p:nvPr>
        </p:nvSpPr>
        <p:spPr>
          <a:xfrm>
            <a:off x="949325" y="747713"/>
            <a:ext cx="4967288" cy="3727450"/>
          </a:xfrm>
          <a:ln/>
        </p:spPr>
      </p:sp>
      <p:sp>
        <p:nvSpPr>
          <p:cNvPr id="269316" name="Rectangle 3"/>
          <p:cNvSpPr>
            <a:spLocks noGrp="1" noChangeArrowheads="1"/>
          </p:cNvSpPr>
          <p:nvPr>
            <p:ph type="body" idx="1"/>
          </p:nvPr>
        </p:nvSpPr>
        <p:spPr>
          <a:xfrm>
            <a:off x="913991" y="4720615"/>
            <a:ext cx="5030018" cy="4476871"/>
          </a:xfrm>
          <a:noFill/>
        </p:spPr>
        <p:txBody>
          <a:bodyPr lIns="93053" tIns="46527" rIns="93053" bIns="46527"/>
          <a:lstStyle/>
          <a:p>
            <a:pPr eaLnBrk="1" hangingPunct="1"/>
            <a:endParaRPr lang="ja-JP"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24BD5520-DAD2-49F7-A67A-FCACB8D2E0C5}" type="slidenum">
              <a:rPr lang="ja-JP" altLang="en-US" sz="1200" i="0"/>
              <a:pPr eaLnBrk="1" hangingPunct="1"/>
              <a:t>10</a:t>
            </a:fld>
            <a:endParaRPr lang="en-US" altLang="ja-JP" sz="1200" i="0"/>
          </a:p>
        </p:txBody>
      </p:sp>
      <p:sp>
        <p:nvSpPr>
          <p:cNvPr id="220163" name="Rectangle 2"/>
          <p:cNvSpPr>
            <a:spLocks noGrp="1" noRot="1" noChangeAspect="1" noChangeArrowheads="1" noTextEdit="1"/>
          </p:cNvSpPr>
          <p:nvPr>
            <p:ph type="sldImg"/>
          </p:nvPr>
        </p:nvSpPr>
        <p:spPr>
          <a:xfrm>
            <a:off x="947738" y="747713"/>
            <a:ext cx="4967287" cy="3727450"/>
          </a:xfrm>
          <a:ln/>
        </p:spPr>
      </p:sp>
      <p:sp>
        <p:nvSpPr>
          <p:cNvPr id="220164"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ja-JP" altLang="en-US" noProof="0" smtClean="0"/>
              <a:t>マスタ タイトルの書式設定</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ja-JP" altLang="en-US" noProof="0" smtClean="0"/>
              <a:t>マスタ サブタイトルの書式設定</a:t>
            </a:r>
          </a:p>
        </p:txBody>
      </p:sp>
      <p:sp>
        <p:nvSpPr>
          <p:cNvPr id="3108" name="Rectangle 36"/>
          <p:cNvSpPr>
            <a:spLocks noGrp="1" noChangeArrowheads="1"/>
          </p:cNvSpPr>
          <p:nvPr>
            <p:ph type="dt" sz="quarter" idx="2"/>
          </p:nvPr>
        </p:nvSpPr>
        <p:spPr/>
        <p:txBody>
          <a:bodyPr/>
          <a:lstStyle>
            <a:lvl1pPr>
              <a:defRPr>
                <a:solidFill>
                  <a:srgbClr val="FFFFFF"/>
                </a:solidFill>
              </a:defRPr>
            </a:lvl1pPr>
          </a:lstStyle>
          <a:p>
            <a:endParaRPr lang="en-US" altLang="ja-JP"/>
          </a:p>
        </p:txBody>
      </p:sp>
      <p:sp>
        <p:nvSpPr>
          <p:cNvPr id="3109" name="Rectangle 37"/>
          <p:cNvSpPr>
            <a:spLocks noGrp="1" noChangeArrowheads="1"/>
          </p:cNvSpPr>
          <p:nvPr>
            <p:ph type="ftr" sz="quarter" idx="3"/>
          </p:nvPr>
        </p:nvSpPr>
        <p:spPr/>
        <p:txBody>
          <a:bodyPr/>
          <a:lstStyle>
            <a:lvl1pPr>
              <a:defRPr>
                <a:solidFill>
                  <a:srgbClr val="FFFFFF"/>
                </a:solidFill>
              </a:defRPr>
            </a:lvl1pPr>
          </a:lstStyle>
          <a:p>
            <a:endParaRPr lang="en-US" altLang="ja-JP"/>
          </a:p>
        </p:txBody>
      </p:sp>
      <p:sp>
        <p:nvSpPr>
          <p:cNvPr id="3110" name="Rectangle 38"/>
          <p:cNvSpPr>
            <a:spLocks noGrp="1" noChangeArrowheads="1"/>
          </p:cNvSpPr>
          <p:nvPr>
            <p:ph type="sldNum" sz="quarter" idx="4"/>
          </p:nvPr>
        </p:nvSpPr>
        <p:spPr>
          <a:xfrm>
            <a:off x="7010400" y="6248400"/>
            <a:ext cx="1905000" cy="457200"/>
          </a:xfrm>
        </p:spPr>
        <p:txBody>
          <a:bodyPr/>
          <a:lstStyle>
            <a:lvl1pPr>
              <a:defRPr sz="1400">
                <a:solidFill>
                  <a:srgbClr val="FFFFFF"/>
                </a:solidFill>
              </a:defRPr>
            </a:lvl1pPr>
          </a:lstStyle>
          <a:p>
            <a:fld id="{70449208-D9ED-40D3-AF93-F8AE8B5B5B21}" type="slidenum">
              <a:rPr lang="ja-JP" altLang="en-US"/>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16555B6-CCF7-4379-BCFA-22AB44CF12F1}" type="slidenum">
              <a:rPr lang="ja-JP" altLang="en-US"/>
              <a:pPr/>
              <a:t>‹#›</a:t>
            </a:fld>
            <a:endParaRPr lang="en-US" altLang="ja-JP"/>
          </a:p>
        </p:txBody>
      </p:sp>
    </p:spTree>
    <p:extLst>
      <p:ext uri="{BB962C8B-B14F-4D97-AF65-F5344CB8AC3E}">
        <p14:creationId xmlns:p14="http://schemas.microsoft.com/office/powerpoint/2010/main" val="259464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2938" y="609600"/>
            <a:ext cx="1949450" cy="54514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143000" y="609600"/>
            <a:ext cx="5697538" cy="5451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7BBADD2-EEDE-4B5E-912E-BA2542DF9077}" type="slidenum">
              <a:rPr lang="ja-JP" altLang="en-US"/>
              <a:pPr/>
              <a:t>‹#›</a:t>
            </a:fld>
            <a:endParaRPr lang="en-US" altLang="ja-JP"/>
          </a:p>
        </p:txBody>
      </p:sp>
    </p:spTree>
    <p:extLst>
      <p:ext uri="{BB962C8B-B14F-4D97-AF65-F5344CB8AC3E}">
        <p14:creationId xmlns:p14="http://schemas.microsoft.com/office/powerpoint/2010/main" val="338256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EDB38F3-2142-46E2-87E0-4C02AF9D7573}" type="slidenum">
              <a:rPr lang="ja-JP" altLang="en-US"/>
              <a:pPr/>
              <a:t>‹#›</a:t>
            </a:fld>
            <a:endParaRPr lang="en-US" altLang="ja-JP"/>
          </a:p>
        </p:txBody>
      </p:sp>
    </p:spTree>
    <p:extLst>
      <p:ext uri="{BB962C8B-B14F-4D97-AF65-F5344CB8AC3E}">
        <p14:creationId xmlns:p14="http://schemas.microsoft.com/office/powerpoint/2010/main" val="327656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442F057-7A9C-40BC-92DF-57BF66E86EFD}" type="slidenum">
              <a:rPr lang="ja-JP" altLang="en-US"/>
              <a:pPr/>
              <a:t>‹#›</a:t>
            </a:fld>
            <a:endParaRPr lang="en-US" altLang="ja-JP"/>
          </a:p>
        </p:txBody>
      </p:sp>
    </p:spTree>
    <p:extLst>
      <p:ext uri="{BB962C8B-B14F-4D97-AF65-F5344CB8AC3E}">
        <p14:creationId xmlns:p14="http://schemas.microsoft.com/office/powerpoint/2010/main" val="248172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52405FD8-942C-450F-ADB2-44AA7BCCC660}" type="slidenum">
              <a:rPr lang="ja-JP" altLang="en-US"/>
              <a:pPr/>
              <a:t>‹#›</a:t>
            </a:fld>
            <a:endParaRPr lang="en-US" altLang="ja-JP"/>
          </a:p>
        </p:txBody>
      </p:sp>
    </p:spTree>
    <p:extLst>
      <p:ext uri="{BB962C8B-B14F-4D97-AF65-F5344CB8AC3E}">
        <p14:creationId xmlns:p14="http://schemas.microsoft.com/office/powerpoint/2010/main" val="97425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ABFD2C6F-9CF8-4245-9195-C390AB09A6C6}" type="slidenum">
              <a:rPr lang="ja-JP" altLang="en-US"/>
              <a:pPr/>
              <a:t>‹#›</a:t>
            </a:fld>
            <a:endParaRPr lang="en-US" altLang="ja-JP"/>
          </a:p>
        </p:txBody>
      </p:sp>
    </p:spTree>
    <p:extLst>
      <p:ext uri="{BB962C8B-B14F-4D97-AF65-F5344CB8AC3E}">
        <p14:creationId xmlns:p14="http://schemas.microsoft.com/office/powerpoint/2010/main" val="150419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96A785C8-BDE6-4C32-888C-62CFAD6484CF}" type="slidenum">
              <a:rPr lang="ja-JP" altLang="en-US"/>
              <a:pPr/>
              <a:t>‹#›</a:t>
            </a:fld>
            <a:endParaRPr lang="en-US" altLang="ja-JP"/>
          </a:p>
        </p:txBody>
      </p:sp>
    </p:spTree>
    <p:extLst>
      <p:ext uri="{BB962C8B-B14F-4D97-AF65-F5344CB8AC3E}">
        <p14:creationId xmlns:p14="http://schemas.microsoft.com/office/powerpoint/2010/main" val="229024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EC4BC823-5D4C-4EEC-A037-5BDC39AB6E94}" type="slidenum">
              <a:rPr lang="ja-JP" altLang="en-US"/>
              <a:pPr/>
              <a:t>‹#›</a:t>
            </a:fld>
            <a:endParaRPr lang="en-US" altLang="ja-JP"/>
          </a:p>
        </p:txBody>
      </p:sp>
    </p:spTree>
    <p:extLst>
      <p:ext uri="{BB962C8B-B14F-4D97-AF65-F5344CB8AC3E}">
        <p14:creationId xmlns:p14="http://schemas.microsoft.com/office/powerpoint/2010/main" val="16091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6105BF14-BB74-4030-93EC-5798D1622FD2}" type="slidenum">
              <a:rPr lang="ja-JP" altLang="en-US"/>
              <a:pPr/>
              <a:t>‹#›</a:t>
            </a:fld>
            <a:endParaRPr lang="en-US" altLang="ja-JP"/>
          </a:p>
        </p:txBody>
      </p:sp>
    </p:spTree>
    <p:extLst>
      <p:ext uri="{BB962C8B-B14F-4D97-AF65-F5344CB8AC3E}">
        <p14:creationId xmlns:p14="http://schemas.microsoft.com/office/powerpoint/2010/main" val="174756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CB50585F-412E-435F-83A3-54BCFD837C1D}" type="slidenum">
              <a:rPr lang="ja-JP" altLang="en-US"/>
              <a:pPr/>
              <a:t>‹#›</a:t>
            </a:fld>
            <a:endParaRPr lang="en-US" altLang="ja-JP"/>
          </a:p>
        </p:txBody>
      </p:sp>
    </p:spTree>
    <p:extLst>
      <p:ext uri="{BB962C8B-B14F-4D97-AF65-F5344CB8AC3E}">
        <p14:creationId xmlns:p14="http://schemas.microsoft.com/office/powerpoint/2010/main" val="189639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82"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spcBef>
                <a:spcPct val="0"/>
              </a:spcBef>
              <a:defRPr kumimoji="0" sz="1400" i="0"/>
            </a:lvl1pPr>
          </a:lstStyle>
          <a:p>
            <a:endParaRPr lang="en-US" altLang="ja-JP"/>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spcBef>
                <a:spcPct val="0"/>
              </a:spcBef>
              <a:defRPr kumimoji="0" sz="1400" i="0"/>
            </a:lvl1pPr>
          </a:lstStyle>
          <a:p>
            <a:endParaRPr lang="en-US" altLang="ja-JP"/>
          </a:p>
        </p:txBody>
      </p:sp>
      <p:sp>
        <p:nvSpPr>
          <p:cNvPr id="2086" name="Rectangle 38"/>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spcBef>
                <a:spcPct val="0"/>
              </a:spcBef>
              <a:defRPr kumimoji="0" sz="1800" i="0"/>
            </a:lvl1pPr>
          </a:lstStyle>
          <a:p>
            <a:fld id="{DACDFC3E-6A41-49B9-AAC6-3EF219491BB0}" type="slidenum">
              <a:rPr lang="ja-JP" altLang="en-US"/>
              <a:pPr/>
              <a:t>‹#›</a:t>
            </a:fld>
            <a:endParaRPr lang="en-US" altLang="ja-JP"/>
          </a:p>
        </p:txBody>
      </p:sp>
      <p:sp>
        <p:nvSpPr>
          <p:cNvPr id="2087"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kumimoji="1" sz="3600">
          <a:solidFill>
            <a:schemeClr val="tx2"/>
          </a:solidFill>
          <a:latin typeface="+mj-lt"/>
          <a:ea typeface="+mj-ea"/>
          <a:cs typeface="+mj-cs"/>
        </a:defRPr>
      </a:lvl1pPr>
      <a:lvl2pPr algn="l" rtl="0" fontAlgn="base">
        <a:spcBef>
          <a:spcPct val="0"/>
        </a:spcBef>
        <a:spcAft>
          <a:spcPct val="0"/>
        </a:spcAft>
        <a:defRPr kumimoji="1" sz="3600">
          <a:solidFill>
            <a:schemeClr val="tx2"/>
          </a:solidFill>
          <a:latin typeface="Times New Roman" pitchFamily="18" charset="0"/>
          <a:ea typeface="ＭＳ Ｐゴシック" pitchFamily="50" charset="-128"/>
        </a:defRPr>
      </a:lvl2pPr>
      <a:lvl3pPr algn="l" rtl="0" fontAlgn="base">
        <a:spcBef>
          <a:spcPct val="0"/>
        </a:spcBef>
        <a:spcAft>
          <a:spcPct val="0"/>
        </a:spcAft>
        <a:defRPr kumimoji="1" sz="3600">
          <a:solidFill>
            <a:schemeClr val="tx2"/>
          </a:solidFill>
          <a:latin typeface="Times New Roman" pitchFamily="18" charset="0"/>
          <a:ea typeface="ＭＳ Ｐゴシック" pitchFamily="50" charset="-128"/>
        </a:defRPr>
      </a:lvl3pPr>
      <a:lvl4pPr algn="l" rtl="0" fontAlgn="base">
        <a:spcBef>
          <a:spcPct val="0"/>
        </a:spcBef>
        <a:spcAft>
          <a:spcPct val="0"/>
        </a:spcAft>
        <a:defRPr kumimoji="1" sz="3600">
          <a:solidFill>
            <a:schemeClr val="tx2"/>
          </a:solidFill>
          <a:latin typeface="Times New Roman" pitchFamily="18" charset="0"/>
          <a:ea typeface="ＭＳ Ｐゴシック" pitchFamily="50" charset="-128"/>
        </a:defRPr>
      </a:lvl4pPr>
      <a:lvl5pPr algn="l" rtl="0" fontAlgn="base">
        <a:spcBef>
          <a:spcPct val="0"/>
        </a:spcBef>
        <a:spcAft>
          <a:spcPct val="0"/>
        </a:spcAft>
        <a:defRPr kumimoji="1" sz="36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36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36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36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36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lr>
          <a:srgbClr val="FFFF66"/>
        </a:buClr>
        <a:buSzPct val="75000"/>
        <a:buFont typeface="Wingdings" pitchFamily="2" charset="2"/>
        <a:buChar char="u"/>
        <a:defRPr kumimoji="1"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0000"/>
        <a:buFont typeface="Wingdings 3" pitchFamily="18" charset="2"/>
        <a:buChar char="u"/>
        <a:defRPr kumimoji="1" sz="2400">
          <a:solidFill>
            <a:schemeClr val="tx1"/>
          </a:solidFill>
          <a:latin typeface="+mn-lt"/>
          <a:ea typeface="+mn-ea"/>
        </a:defRPr>
      </a:lvl2pPr>
      <a:lvl3pPr marL="1143000" indent="-228600" algn="l" rtl="0" fontAlgn="base">
        <a:spcBef>
          <a:spcPct val="20000"/>
        </a:spcBef>
        <a:spcAft>
          <a:spcPct val="0"/>
        </a:spcAft>
        <a:buClr>
          <a:schemeClr val="tx2"/>
        </a:buClr>
        <a:buSzPct val="60000"/>
        <a:buFont typeface="Wingdings" pitchFamily="2" charset="2"/>
        <a:buChar char="t"/>
        <a:defRPr kumimoji="1" sz="2000">
          <a:solidFill>
            <a:schemeClr val="tx1"/>
          </a:solidFill>
          <a:latin typeface="+mn-lt"/>
          <a:ea typeface="+mn-ea"/>
        </a:defRPr>
      </a:lvl3pPr>
      <a:lvl4pPr marL="1600200" indent="-228600" algn="l" rtl="0" fontAlgn="base">
        <a:spcBef>
          <a:spcPct val="20000"/>
        </a:spcBef>
        <a:spcAft>
          <a:spcPct val="0"/>
        </a:spcAft>
        <a:buClr>
          <a:schemeClr val="tx1"/>
        </a:buClr>
        <a:buSzPct val="75000"/>
        <a:buFont typeface="Wingdings 3" pitchFamily="18" charset="2"/>
        <a:buChar char="Ú"/>
        <a:defRPr kumimoji="1" sz="2000">
          <a:solidFill>
            <a:schemeClr val="tx1"/>
          </a:solidFill>
          <a:latin typeface="+mn-lt"/>
          <a:ea typeface="+mn-ea"/>
        </a:defRPr>
      </a:lvl4pPr>
      <a:lvl5pPr marL="20574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58763" y="1556742"/>
            <a:ext cx="8686800" cy="3600450"/>
          </a:xfrm>
        </p:spPr>
        <p:txBody>
          <a:bodyPr/>
          <a:lstStyle/>
          <a:p>
            <a:r>
              <a:rPr lang="ja-JP" altLang="en-US" sz="4000" dirty="0" smtClean="0">
                <a:solidFill>
                  <a:srgbClr val="FFFF00"/>
                </a:solidFill>
              </a:rPr>
              <a:t>国の医療政策の方向性について</a:t>
            </a:r>
            <a:r>
              <a:rPr lang="ja-JP" altLang="en-US" sz="4000" dirty="0">
                <a:solidFill>
                  <a:srgbClr val="FFFF00"/>
                </a:solidFill>
              </a:rPr>
              <a:t/>
            </a:r>
            <a:br>
              <a:rPr lang="ja-JP" altLang="en-US" sz="4000" dirty="0">
                <a:solidFill>
                  <a:srgbClr val="FFFF00"/>
                </a:solidFill>
              </a:rPr>
            </a:br>
            <a:r>
              <a:rPr lang="ja-JP" altLang="en-US" sz="4000" dirty="0">
                <a:solidFill>
                  <a:srgbClr val="FFFF00"/>
                </a:solidFill>
              </a:rPr>
              <a:t/>
            </a:r>
            <a:br>
              <a:rPr lang="ja-JP" altLang="en-US" sz="4000" dirty="0">
                <a:solidFill>
                  <a:srgbClr val="FFFF00"/>
                </a:solidFill>
              </a:rPr>
            </a:br>
            <a:endParaRPr lang="ja-JP" altLang="en-US" sz="3200" dirty="0">
              <a:solidFill>
                <a:schemeClr val="tx1"/>
              </a:solidFill>
            </a:endParaRPr>
          </a:p>
        </p:txBody>
      </p:sp>
      <p:sp>
        <p:nvSpPr>
          <p:cNvPr id="27655" name="Rectangle 7"/>
          <p:cNvSpPr>
            <a:spLocks noGrp="1" noChangeArrowheads="1"/>
          </p:cNvSpPr>
          <p:nvPr/>
        </p:nvSpPr>
        <p:spPr bwMode="auto">
          <a:xfrm>
            <a:off x="4648200" y="5341938"/>
            <a:ext cx="4495800" cy="1516062"/>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algn="l" eaLnBrk="0" hangingPunct="0">
              <a:spcBef>
                <a:spcPct val="0"/>
              </a:spcBef>
            </a:pPr>
            <a:r>
              <a:rPr kumimoji="0" lang="ja-JP" altLang="en-US" sz="2000" i="0" dirty="0">
                <a:solidFill>
                  <a:srgbClr val="FFFFFF"/>
                </a:solidFill>
              </a:rPr>
              <a:t>平成</a:t>
            </a:r>
            <a:r>
              <a:rPr kumimoji="0" lang="ja-JP" altLang="en-US" sz="2000" i="0" dirty="0" smtClean="0">
                <a:solidFill>
                  <a:srgbClr val="FFFFFF"/>
                </a:solidFill>
              </a:rPr>
              <a:t>２５年　２月</a:t>
            </a:r>
            <a:endParaRPr kumimoji="0" lang="ja-JP" altLang="en-US" sz="2000" i="0" dirty="0">
              <a:solidFill>
                <a:srgbClr val="FFFFFF"/>
              </a:solidFill>
            </a:endParaRPr>
          </a:p>
          <a:p>
            <a:pPr algn="l" eaLnBrk="0" hangingPunct="0">
              <a:spcBef>
                <a:spcPct val="0"/>
              </a:spcBef>
            </a:pPr>
            <a:r>
              <a:rPr kumimoji="0" lang="ja-JP" altLang="en-US" sz="2000" i="0" dirty="0">
                <a:solidFill>
                  <a:srgbClr val="FFFFFF"/>
                </a:solidFill>
              </a:rPr>
              <a:t>有限会社メディカルサポートシステムズ</a:t>
            </a:r>
          </a:p>
          <a:p>
            <a:pPr algn="l" eaLnBrk="0" hangingPunct="0">
              <a:spcBef>
                <a:spcPct val="0"/>
              </a:spcBef>
            </a:pPr>
            <a:r>
              <a:rPr kumimoji="0" lang="ja-JP" altLang="en-US" sz="2000" i="0" dirty="0">
                <a:solidFill>
                  <a:srgbClr val="FFFFFF"/>
                </a:solidFill>
              </a:rPr>
              <a:t>　　</a:t>
            </a:r>
            <a:r>
              <a:rPr kumimoji="0" lang="ja-JP" altLang="en-US" sz="1600" i="0" dirty="0">
                <a:solidFill>
                  <a:srgbClr val="FFFFFF"/>
                </a:solidFill>
              </a:rPr>
              <a:t>　　認定医業経営ｺﾝｻﾙﾀﾝﾄ　第</a:t>
            </a:r>
            <a:r>
              <a:rPr kumimoji="0" lang="en-US" altLang="ja-JP" sz="1600" i="0" dirty="0">
                <a:solidFill>
                  <a:srgbClr val="FFFFFF"/>
                </a:solidFill>
                <a:latin typeface="ＭＳ ゴシック" pitchFamily="49" charset="-128"/>
                <a:ea typeface="ＭＳ ゴシック" pitchFamily="49" charset="-128"/>
              </a:rPr>
              <a:t>5590</a:t>
            </a:r>
            <a:r>
              <a:rPr kumimoji="0" lang="ja-JP" altLang="en-US" sz="1600" i="0" dirty="0">
                <a:solidFill>
                  <a:srgbClr val="FFFFFF"/>
                </a:solidFill>
              </a:rPr>
              <a:t>号</a:t>
            </a:r>
            <a:r>
              <a:rPr kumimoji="0" lang="ja-JP" altLang="en-US" i="0" dirty="0">
                <a:solidFill>
                  <a:srgbClr val="FFFFFF"/>
                </a:solidFill>
              </a:rPr>
              <a:t>　</a:t>
            </a:r>
          </a:p>
          <a:p>
            <a:pPr algn="l" eaLnBrk="0" hangingPunct="0">
              <a:spcBef>
                <a:spcPct val="0"/>
              </a:spcBef>
            </a:pPr>
            <a:r>
              <a:rPr kumimoji="0" lang="ja-JP" altLang="en-US" i="0" dirty="0">
                <a:solidFill>
                  <a:srgbClr val="FFFFFF"/>
                </a:solidFill>
              </a:rPr>
              <a:t>　　　　　　　　</a:t>
            </a:r>
            <a:r>
              <a:rPr kumimoji="0" lang="ja-JP" altLang="en-US" sz="2000" i="0" dirty="0">
                <a:solidFill>
                  <a:srgbClr val="FFFFFF"/>
                </a:solidFill>
              </a:rPr>
              <a:t>細　谷　　邦　夫</a:t>
            </a:r>
          </a:p>
        </p:txBody>
      </p:sp>
      <p:sp>
        <p:nvSpPr>
          <p:cNvPr id="2" name="テキスト ボックス 1"/>
          <p:cNvSpPr txBox="1"/>
          <p:nvPr/>
        </p:nvSpPr>
        <p:spPr>
          <a:xfrm>
            <a:off x="107504" y="44624"/>
            <a:ext cx="3816424" cy="461665"/>
          </a:xfrm>
          <a:prstGeom prst="rect">
            <a:avLst/>
          </a:prstGeom>
          <a:noFill/>
        </p:spPr>
        <p:txBody>
          <a:bodyPr wrap="square" rtlCol="0">
            <a:spAutoFit/>
          </a:bodyPr>
          <a:lstStyle/>
          <a:p>
            <a:pPr algn="l"/>
            <a:r>
              <a:rPr lang="ja-JP" altLang="en-US" dirty="0"/>
              <a:t>株式</a:t>
            </a:r>
            <a:r>
              <a:rPr lang="ja-JP" altLang="en-US" dirty="0" smtClean="0"/>
              <a:t>会社恒和薬品セミナ</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45DAE80-7706-4B31-9326-79EC3A1475EF}" type="slidenum">
              <a:rPr kumimoji="0" lang="ja-JP" altLang="en-US" sz="2000" i="0" smtClean="0"/>
              <a:pPr eaLnBrk="1" hangingPunct="1"/>
              <a:t>10</a:t>
            </a:fld>
            <a:endParaRPr kumimoji="0" lang="en-US" altLang="ja-JP" sz="2000" i="0" smtClean="0"/>
          </a:p>
        </p:txBody>
      </p:sp>
      <p:sp>
        <p:nvSpPr>
          <p:cNvPr id="61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a:solidFill>
                  <a:srgbClr val="FFFF66"/>
                </a:solidFill>
              </a:rPr>
              <a:t>診療所の準備</a:t>
            </a:r>
            <a:endParaRPr lang="ja-JP" altLang="en-US" sz="2800" dirty="0" smtClean="0">
              <a:solidFill>
                <a:srgbClr val="FFFF66"/>
              </a:solidFill>
            </a:endParaRPr>
          </a:p>
        </p:txBody>
      </p:sp>
      <p:sp>
        <p:nvSpPr>
          <p:cNvPr id="614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z="2400" dirty="0"/>
              <a:t>４</a:t>
            </a:r>
            <a:r>
              <a:rPr lang="ja-JP" altLang="en-US" sz="2400" dirty="0" smtClean="0"/>
              <a:t>つの</a:t>
            </a:r>
            <a:r>
              <a:rPr lang="ja-JP" altLang="en-US" sz="2400" dirty="0"/>
              <a:t>領域を充実強化</a:t>
            </a:r>
          </a:p>
          <a:p>
            <a:pPr lvl="1" eaLnBrk="1" hangingPunct="1"/>
            <a:r>
              <a:rPr lang="en-US" altLang="ja-JP" dirty="0"/>
              <a:t>〈</a:t>
            </a:r>
            <a:r>
              <a:rPr lang="ja-JP" altLang="en-US" dirty="0"/>
              <a:t>在宅医療サービス</a:t>
            </a:r>
            <a:r>
              <a:rPr lang="en-US" altLang="ja-JP" dirty="0"/>
              <a:t>〉</a:t>
            </a:r>
            <a:r>
              <a:rPr lang="ja-JP" altLang="en-US" dirty="0"/>
              <a:t>かかりつけ医、訪問看護ステーション等を充実</a:t>
            </a:r>
          </a:p>
          <a:p>
            <a:pPr lvl="1" eaLnBrk="1" hangingPunct="1"/>
            <a:r>
              <a:rPr lang="en-US" altLang="ja-JP" dirty="0"/>
              <a:t>〈</a:t>
            </a:r>
            <a:r>
              <a:rPr lang="ja-JP" altLang="en-US" dirty="0"/>
              <a:t>在宅医療サービスのバックアップ体制</a:t>
            </a:r>
            <a:r>
              <a:rPr lang="en-US" altLang="ja-JP" dirty="0"/>
              <a:t>〉</a:t>
            </a:r>
            <a:r>
              <a:rPr lang="ja-JP" altLang="en-US" dirty="0"/>
              <a:t>地域包括ケア支援病院（仮称）の</a:t>
            </a:r>
            <a:r>
              <a:rPr lang="ja-JP" altLang="en-US" dirty="0" smtClean="0"/>
              <a:t>指定</a:t>
            </a:r>
            <a:r>
              <a:rPr lang="ja-JP" altLang="en-US" dirty="0"/>
              <a:t>、認知症疾患医療センターの設置</a:t>
            </a:r>
          </a:p>
          <a:p>
            <a:pPr lvl="1" eaLnBrk="1" hangingPunct="1"/>
            <a:r>
              <a:rPr lang="en-US" altLang="ja-JP" dirty="0"/>
              <a:t>〈</a:t>
            </a:r>
            <a:r>
              <a:rPr lang="ja-JP" altLang="en-US" dirty="0"/>
              <a:t>在宅介護サービス</a:t>
            </a:r>
            <a:r>
              <a:rPr lang="en-US" altLang="ja-JP" dirty="0"/>
              <a:t>〉</a:t>
            </a:r>
            <a:r>
              <a:rPr lang="ja-JP" altLang="en-US" dirty="0"/>
              <a:t>小規模多機能施設、訪問介護など中重度の要介護者が</a:t>
            </a:r>
            <a:r>
              <a:rPr lang="ja-JP" altLang="en-US" dirty="0" smtClean="0"/>
              <a:t>地域</a:t>
            </a:r>
            <a:r>
              <a:rPr lang="ja-JP" altLang="en-US" dirty="0"/>
              <a:t>で安心して暮らせるサービス等の充実</a:t>
            </a:r>
          </a:p>
          <a:p>
            <a:pPr lvl="1" eaLnBrk="1" hangingPunct="1"/>
            <a:r>
              <a:rPr lang="en-US" altLang="ja-JP" dirty="0"/>
              <a:t>〈</a:t>
            </a:r>
            <a:r>
              <a:rPr lang="ja-JP" altLang="en-US" dirty="0"/>
              <a:t>見守り、生活支援サービス</a:t>
            </a:r>
            <a:r>
              <a:rPr lang="en-US" altLang="ja-JP" dirty="0"/>
              <a:t>〉</a:t>
            </a:r>
            <a:r>
              <a:rPr lang="ja-JP" altLang="en-US" dirty="0"/>
              <a:t>社会福祉協議会、社会福祉法人、ＮＰＯ等</a:t>
            </a:r>
            <a:r>
              <a:rPr lang="ja-JP" altLang="en-US" dirty="0" smtClean="0"/>
              <a:t>を支援</a:t>
            </a:r>
            <a:endParaRPr lang="ja-JP" altLang="en-US" dirty="0"/>
          </a:p>
          <a:p>
            <a:pPr eaLnBrk="1" hangingPunct="1"/>
            <a:r>
              <a:rPr lang="ja-JP" altLang="en-US" sz="2400" dirty="0" smtClean="0"/>
              <a:t>安心</a:t>
            </a:r>
            <a:r>
              <a:rPr lang="ja-JP" altLang="en-US" sz="2400" dirty="0"/>
              <a:t>して暮らせる「すまい」の整備促進</a:t>
            </a:r>
          </a:p>
          <a:p>
            <a:pPr eaLnBrk="1" hangingPunct="1"/>
            <a:r>
              <a:rPr lang="ja-JP" altLang="en-US" sz="2400" dirty="0" smtClean="0"/>
              <a:t>各領域</a:t>
            </a:r>
            <a:r>
              <a:rPr lang="ja-JP" altLang="en-US" sz="2400" dirty="0"/>
              <a:t>をつなぐ「扇のかなめ」（ネットワーク）の機能強化及び人材の育成</a:t>
            </a:r>
          </a:p>
          <a:p>
            <a:pPr eaLnBrk="1" hangingPunct="1"/>
            <a:r>
              <a:rPr lang="ja-JP" altLang="en-US" sz="2400" dirty="0" smtClean="0"/>
              <a:t>「</a:t>
            </a:r>
            <a:r>
              <a:rPr lang="ja-JP" altLang="en-US" sz="2400" dirty="0"/>
              <a:t>京都式」地域包括ケアシステムを支える機能の構築</a:t>
            </a:r>
            <a:endParaRPr lang="ja-JP" altLang="en-US" sz="2400" dirty="0" smtClean="0"/>
          </a:p>
        </p:txBody>
      </p:sp>
      <p:sp>
        <p:nvSpPr>
          <p:cNvPr id="61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地域包括ケアシステムの例（京都府）</a:t>
            </a:r>
            <a:endParaRPr lang="ja-JP" altLang="en-US" sz="3600" i="0" dirty="0">
              <a:solidFill>
                <a:srgbClr val="FFFF00"/>
              </a:solidFill>
            </a:endParaRPr>
          </a:p>
        </p:txBody>
      </p:sp>
      <p:grpSp>
        <p:nvGrpSpPr>
          <p:cNvPr id="6150" name="Group 5"/>
          <p:cNvGrpSpPr>
            <a:grpSpLocks/>
          </p:cNvGrpSpPr>
          <p:nvPr/>
        </p:nvGrpSpPr>
        <p:grpSpPr bwMode="auto">
          <a:xfrm>
            <a:off x="609600" y="400050"/>
            <a:ext cx="8567738" cy="6457950"/>
            <a:chOff x="384" y="252"/>
            <a:chExt cx="5397" cy="4068"/>
          </a:xfrm>
        </p:grpSpPr>
        <p:sp>
          <p:nvSpPr>
            <p:cNvPr id="615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15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45596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45DAE80-7706-4B31-9326-79EC3A1475EF}" type="slidenum">
              <a:rPr kumimoji="0" lang="ja-JP" altLang="en-US" sz="2000" i="0" smtClean="0"/>
              <a:pPr eaLnBrk="1" hangingPunct="1"/>
              <a:t>11</a:t>
            </a:fld>
            <a:endParaRPr kumimoji="0" lang="en-US" altLang="ja-JP" sz="2000" i="0" smtClean="0"/>
          </a:p>
        </p:txBody>
      </p:sp>
      <p:sp>
        <p:nvSpPr>
          <p:cNvPr id="61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a:solidFill>
                  <a:srgbClr val="FFFF66"/>
                </a:solidFill>
              </a:rPr>
              <a:t>診療所の準備</a:t>
            </a:r>
            <a:endParaRPr lang="ja-JP" altLang="en-US" sz="2800" dirty="0" smtClean="0">
              <a:solidFill>
                <a:srgbClr val="FFFF66"/>
              </a:solidFill>
            </a:endParaRPr>
          </a:p>
        </p:txBody>
      </p:sp>
      <p:sp>
        <p:nvSpPr>
          <p:cNvPr id="614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z="2400" dirty="0" smtClean="0"/>
              <a:t>かかりつけ</a:t>
            </a:r>
            <a:r>
              <a:rPr lang="ja-JP" altLang="en-US" sz="2400" dirty="0"/>
              <a:t>医への支援</a:t>
            </a:r>
            <a:r>
              <a:rPr lang="ja-JP" altLang="en-US" sz="2400" dirty="0" smtClean="0"/>
              <a:t>方策</a:t>
            </a:r>
            <a:endParaRPr lang="en-US" altLang="ja-JP" sz="2400" dirty="0"/>
          </a:p>
          <a:p>
            <a:pPr lvl="1" eaLnBrk="1" hangingPunct="1"/>
            <a:r>
              <a:rPr lang="ja-JP" altLang="en-US" sz="2000" dirty="0" smtClean="0"/>
              <a:t>「</a:t>
            </a:r>
            <a:r>
              <a:rPr lang="ja-JP" altLang="en-US" sz="2000" dirty="0"/>
              <a:t>ドクターズネット」を構築・支援</a:t>
            </a:r>
            <a:r>
              <a:rPr lang="en-US" altLang="ja-JP" sz="2000" dirty="0"/>
              <a:t>…</a:t>
            </a:r>
            <a:r>
              <a:rPr lang="ja-JP" altLang="en-US" sz="2000" dirty="0"/>
              <a:t>在宅医療を専門的に行う診療所と、かかりつけ医機能を有する診療所間のネットワークにより、</a:t>
            </a:r>
            <a:r>
              <a:rPr lang="en-US" altLang="ja-JP" sz="2000" dirty="0"/>
              <a:t>24</a:t>
            </a:r>
            <a:r>
              <a:rPr lang="ja-JP" altLang="en-US" sz="2000" dirty="0"/>
              <a:t>時間、</a:t>
            </a:r>
            <a:r>
              <a:rPr lang="en-US" altLang="ja-JP" sz="2000" dirty="0"/>
              <a:t>365</a:t>
            </a:r>
            <a:r>
              <a:rPr lang="ja-JP" altLang="en-US" sz="2000" dirty="0"/>
              <a:t>日在宅療養支援診療所機能の向上、拡大</a:t>
            </a:r>
          </a:p>
          <a:p>
            <a:pPr lvl="1" eaLnBrk="1" hangingPunct="1"/>
            <a:r>
              <a:rPr lang="ja-JP" altLang="en-US" sz="2000" dirty="0" smtClean="0"/>
              <a:t>かかりつけ</a:t>
            </a:r>
            <a:r>
              <a:rPr lang="ja-JP" altLang="en-US" sz="2000" dirty="0"/>
              <a:t>医紹介システムなど在宅医療サポートセンター（府医師会）の充実を支援</a:t>
            </a:r>
          </a:p>
          <a:p>
            <a:pPr eaLnBrk="1" hangingPunct="1"/>
            <a:r>
              <a:rPr lang="ja-JP" altLang="en-US" sz="2400" dirty="0" smtClean="0"/>
              <a:t>在宅</a:t>
            </a:r>
            <a:r>
              <a:rPr lang="ja-JP" altLang="en-US" sz="2400" dirty="0"/>
              <a:t>医療への支援</a:t>
            </a:r>
            <a:r>
              <a:rPr lang="ja-JP" altLang="en-US" sz="2400" dirty="0" smtClean="0"/>
              <a:t>方策</a:t>
            </a:r>
            <a:endParaRPr lang="en-US" altLang="ja-JP" sz="2400" dirty="0"/>
          </a:p>
          <a:p>
            <a:pPr lvl="1" eaLnBrk="1" hangingPunct="1"/>
            <a:r>
              <a:rPr lang="ja-JP" altLang="en-US" sz="2000" dirty="0" smtClean="0"/>
              <a:t>「</a:t>
            </a:r>
            <a:r>
              <a:rPr lang="ja-JP" altLang="en-US" sz="2000" dirty="0"/>
              <a:t>地域包括支援病院（仮称）」の指定</a:t>
            </a:r>
            <a:r>
              <a:rPr lang="en-US" altLang="ja-JP" sz="2000" dirty="0"/>
              <a:t>…</a:t>
            </a:r>
            <a:r>
              <a:rPr lang="ja-JP" altLang="en-US" sz="2000" dirty="0"/>
              <a:t>在宅医療の後方支援として、かかりつけ医等をサポートするとともに、家族の在宅介護の負担を軽減・在宅療養の急変時に対応できる緊急のベッドの確保</a:t>
            </a:r>
          </a:p>
          <a:p>
            <a:pPr lvl="1" eaLnBrk="1" hangingPunct="1"/>
            <a:r>
              <a:rPr lang="ja-JP" altLang="en-US" sz="2000" dirty="0" smtClean="0"/>
              <a:t>退院</a:t>
            </a:r>
            <a:r>
              <a:rPr lang="ja-JP" altLang="en-US" sz="2000" dirty="0"/>
              <a:t>調整機能（地域連携室）の強化</a:t>
            </a:r>
            <a:r>
              <a:rPr lang="en-US" altLang="ja-JP" sz="2000" dirty="0"/>
              <a:t>…</a:t>
            </a:r>
            <a:r>
              <a:rPr lang="ja-JP" altLang="en-US" sz="2000" dirty="0"/>
              <a:t>退院調整看護師、医療ソーシャルワーカーの資質向上とネットワークづくりを支援</a:t>
            </a:r>
          </a:p>
          <a:p>
            <a:pPr eaLnBrk="1" hangingPunct="1"/>
            <a:r>
              <a:rPr lang="ja-JP" altLang="en-US" sz="2400" dirty="0" smtClean="0"/>
              <a:t>認知症</a:t>
            </a:r>
            <a:r>
              <a:rPr lang="ja-JP" altLang="en-US" sz="2400" dirty="0"/>
              <a:t>患者への支援</a:t>
            </a:r>
            <a:r>
              <a:rPr lang="ja-JP" altLang="en-US" sz="2400" dirty="0" smtClean="0"/>
              <a:t>方策</a:t>
            </a:r>
            <a:endParaRPr lang="en-US" altLang="ja-JP" sz="2400" dirty="0"/>
          </a:p>
          <a:p>
            <a:pPr lvl="1" eaLnBrk="1" hangingPunct="1"/>
            <a:r>
              <a:rPr lang="ja-JP" altLang="en-US" sz="2000" dirty="0" smtClean="0"/>
              <a:t>認知症</a:t>
            </a:r>
            <a:r>
              <a:rPr lang="ja-JP" altLang="en-US" sz="2000" dirty="0"/>
              <a:t>疾患医療センターの設置</a:t>
            </a:r>
            <a:r>
              <a:rPr lang="en-US" altLang="ja-JP" sz="2000" dirty="0"/>
              <a:t>…</a:t>
            </a:r>
            <a:r>
              <a:rPr lang="ja-JP" altLang="en-US" sz="2000" dirty="0"/>
              <a:t>認知症かかりつけ医のバックアップ、認知症患者の合併症対応を支援</a:t>
            </a:r>
          </a:p>
          <a:p>
            <a:pPr lvl="1" eaLnBrk="1" hangingPunct="1"/>
            <a:r>
              <a:rPr lang="ja-JP" altLang="en-US" sz="2000" dirty="0" smtClean="0"/>
              <a:t>地域</a:t>
            </a:r>
            <a:r>
              <a:rPr lang="ja-JP" altLang="en-US" sz="2000" dirty="0"/>
              <a:t>包括支援センターに認知症専門職員を配置し、認知症疾患医療センターと連携強化</a:t>
            </a:r>
          </a:p>
        </p:txBody>
      </p:sp>
      <p:sp>
        <p:nvSpPr>
          <p:cNvPr id="61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地域包括ケアシステムの例（京都府）</a:t>
            </a:r>
            <a:endParaRPr lang="ja-JP" altLang="en-US" sz="3600" i="0" dirty="0">
              <a:solidFill>
                <a:srgbClr val="FFFF00"/>
              </a:solidFill>
            </a:endParaRPr>
          </a:p>
        </p:txBody>
      </p:sp>
      <p:grpSp>
        <p:nvGrpSpPr>
          <p:cNvPr id="6150" name="Group 5"/>
          <p:cNvGrpSpPr>
            <a:grpSpLocks/>
          </p:cNvGrpSpPr>
          <p:nvPr/>
        </p:nvGrpSpPr>
        <p:grpSpPr bwMode="auto">
          <a:xfrm>
            <a:off x="609600" y="400050"/>
            <a:ext cx="8567738" cy="6457950"/>
            <a:chOff x="384" y="252"/>
            <a:chExt cx="5397" cy="4068"/>
          </a:xfrm>
        </p:grpSpPr>
        <p:sp>
          <p:nvSpPr>
            <p:cNvPr id="615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15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97651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685071D-53CE-4982-A814-A1E58A401769}" type="slidenum">
              <a:rPr kumimoji="0" lang="ja-JP" altLang="en-US" sz="2000" i="0" smtClean="0"/>
              <a:pPr eaLnBrk="1" hangingPunct="1"/>
              <a:t>12</a:t>
            </a:fld>
            <a:endParaRPr kumimoji="0" lang="en-US" altLang="ja-JP" sz="2000" i="0" smtClean="0"/>
          </a:p>
        </p:txBody>
      </p:sp>
      <p:sp>
        <p:nvSpPr>
          <p:cNvPr id="12291" name="Rectangle 2"/>
          <p:cNvSpPr>
            <a:spLocks noChangeArrowheads="1"/>
          </p:cNvSpPr>
          <p:nvPr/>
        </p:nvSpPr>
        <p:spPr bwMode="auto">
          <a:xfrm>
            <a:off x="2429167" y="3136900"/>
            <a:ext cx="4339651" cy="64633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dirty="0" smtClean="0">
                <a:solidFill>
                  <a:srgbClr val="FFFF00"/>
                </a:solidFill>
              </a:rPr>
              <a:t>医療法改定の方向性</a:t>
            </a:r>
            <a:endParaRPr lang="ja-JP" altLang="en-US" sz="3600" i="0" dirty="0">
              <a:solidFill>
                <a:srgbClr val="FFFF00"/>
              </a:solidFill>
            </a:endParaRPr>
          </a:p>
        </p:txBody>
      </p:sp>
    </p:spTree>
    <p:extLst>
      <p:ext uri="{BB962C8B-B14F-4D97-AF65-F5344CB8AC3E}">
        <p14:creationId xmlns:p14="http://schemas.microsoft.com/office/powerpoint/2010/main" val="2356882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13</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二次</a:t>
            </a:r>
            <a:r>
              <a:rPr lang="ja-JP" altLang="en-US" dirty="0">
                <a:latin typeface="ＭＳ Ｐゴシック" pitchFamily="50" charset="-128"/>
              </a:rPr>
              <a:t>医療圏の設定に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ja-JP" altLang="en-US" dirty="0">
              <a:latin typeface="ＭＳ Ｐゴシック" pitchFamily="50" charset="-128"/>
            </a:endParaRPr>
          </a:p>
          <a:p>
            <a:pPr algn="just" eaLnBrk="1" hangingPunct="1">
              <a:lnSpc>
                <a:spcPct val="90000"/>
              </a:lnSpc>
            </a:pPr>
            <a:r>
              <a:rPr lang="ja-JP" altLang="en-US" dirty="0" smtClean="0">
                <a:latin typeface="ＭＳ Ｐゴシック" pitchFamily="50" charset="-128"/>
              </a:rPr>
              <a:t>疾病</a:t>
            </a:r>
            <a:r>
              <a:rPr lang="ja-JP" altLang="en-US" dirty="0">
                <a:latin typeface="ＭＳ Ｐゴシック" pitchFamily="50" charset="-128"/>
              </a:rPr>
              <a:t>・事業ごとの</a:t>
            </a:r>
            <a:r>
              <a:rPr lang="en-US" altLang="ja-JP" dirty="0">
                <a:latin typeface="ＭＳ Ｐゴシック" pitchFamily="50" charset="-128"/>
              </a:rPr>
              <a:t>PDCA</a:t>
            </a:r>
            <a:r>
              <a:rPr lang="ja-JP" altLang="en-US" dirty="0">
                <a:latin typeface="ＭＳ Ｐゴシック" pitchFamily="50" charset="-128"/>
              </a:rPr>
              <a:t>サイクルの推進に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ja-JP" altLang="en-US" dirty="0">
              <a:latin typeface="ＭＳ Ｐゴシック" pitchFamily="50" charset="-128"/>
            </a:endParaRPr>
          </a:p>
          <a:p>
            <a:pPr algn="just" eaLnBrk="1" hangingPunct="1">
              <a:lnSpc>
                <a:spcPct val="90000"/>
              </a:lnSpc>
            </a:pPr>
            <a:r>
              <a:rPr lang="ja-JP" altLang="en-US" dirty="0" smtClean="0">
                <a:latin typeface="ＭＳ Ｐゴシック" pitchFamily="50" charset="-128"/>
              </a:rPr>
              <a:t>在宅</a:t>
            </a:r>
            <a:r>
              <a:rPr lang="ja-JP" altLang="en-US" dirty="0">
                <a:latin typeface="ＭＳ Ｐゴシック" pitchFamily="50" charset="-128"/>
              </a:rPr>
              <a:t>医療に係る医療体制の充実・強化に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en-US" altLang="ja-JP" dirty="0" smtClean="0">
              <a:latin typeface="ＭＳ Ｐゴシック" pitchFamily="50" charset="-128"/>
            </a:endParaRPr>
          </a:p>
          <a:p>
            <a:pPr algn="just" eaLnBrk="1" hangingPunct="1">
              <a:lnSpc>
                <a:spcPct val="90000"/>
              </a:lnSpc>
            </a:pPr>
            <a:r>
              <a:rPr lang="ja-JP" altLang="en-US" dirty="0" smtClean="0">
                <a:latin typeface="ＭＳ Ｐゴシック" pitchFamily="50" charset="-128"/>
              </a:rPr>
              <a:t>精神</a:t>
            </a:r>
            <a:r>
              <a:rPr lang="ja-JP" altLang="en-US" dirty="0">
                <a:latin typeface="ＭＳ Ｐゴシック" pitchFamily="50" charset="-128"/>
              </a:rPr>
              <a:t>疾患の医療体制の構築に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en-US" altLang="ja-JP" dirty="0" smtClean="0">
              <a:latin typeface="ＭＳ Ｐゴシック" pitchFamily="50" charset="-128"/>
            </a:endParaRPr>
          </a:p>
          <a:p>
            <a:pPr algn="just" eaLnBrk="1" hangingPunct="1">
              <a:lnSpc>
                <a:spcPct val="90000"/>
              </a:lnSpc>
            </a:pPr>
            <a:r>
              <a:rPr lang="ja-JP" altLang="en-US" dirty="0" smtClean="0">
                <a:latin typeface="ＭＳ Ｐゴシック" pitchFamily="50" charset="-128"/>
              </a:rPr>
              <a:t>医療</a:t>
            </a:r>
            <a:r>
              <a:rPr lang="ja-JP" altLang="en-US" dirty="0">
                <a:latin typeface="ＭＳ Ｐゴシック" pitchFamily="50" charset="-128"/>
              </a:rPr>
              <a:t>従事者の確保に関する事項に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en-US" altLang="ja-JP" dirty="0" smtClean="0">
              <a:latin typeface="ＭＳ Ｐゴシック" pitchFamily="50" charset="-128"/>
            </a:endParaRPr>
          </a:p>
          <a:p>
            <a:pPr algn="just" eaLnBrk="1" hangingPunct="1">
              <a:lnSpc>
                <a:spcPct val="90000"/>
              </a:lnSpc>
            </a:pPr>
            <a:r>
              <a:rPr lang="ja-JP" altLang="en-US" dirty="0" smtClean="0">
                <a:latin typeface="ＭＳ Ｐゴシック" pitchFamily="50" charset="-128"/>
              </a:rPr>
              <a:t>災害</a:t>
            </a:r>
            <a:r>
              <a:rPr lang="ja-JP" altLang="en-US" dirty="0">
                <a:latin typeface="ＭＳ Ｐゴシック" pitchFamily="50" charset="-128"/>
              </a:rPr>
              <a:t>時における医療体制の見直しに</a:t>
            </a:r>
            <a:r>
              <a:rPr lang="ja-JP" altLang="en-US" dirty="0" smtClean="0">
                <a:latin typeface="ＭＳ Ｐゴシック" pitchFamily="50" charset="-128"/>
              </a:rPr>
              <a:t>ついて</a:t>
            </a:r>
            <a:endParaRPr lang="en-US" altLang="ja-JP" sz="24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見直しについて１</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 name="Text Box 9"/>
          <p:cNvSpPr txBox="1">
            <a:spLocks noChangeArrowheads="1"/>
          </p:cNvSpPr>
          <p:nvPr/>
        </p:nvSpPr>
        <p:spPr bwMode="auto">
          <a:xfrm>
            <a:off x="666750" y="6374655"/>
            <a:ext cx="840725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r>
              <a:rPr lang="ja-JP" altLang="en-US" sz="1800" dirty="0"/>
              <a:t>医療計画の見直し等に関する検討会取りまとめ意見（平成</a:t>
            </a:r>
            <a:r>
              <a:rPr lang="en-US" altLang="ja-JP" sz="1800" dirty="0"/>
              <a:t>23</a:t>
            </a:r>
            <a:r>
              <a:rPr lang="ja-JP" altLang="en-US" sz="1800" dirty="0"/>
              <a:t>年</a:t>
            </a:r>
            <a:r>
              <a:rPr lang="en-US" altLang="ja-JP" sz="1800" dirty="0"/>
              <a:t>12</a:t>
            </a:r>
            <a:r>
              <a:rPr lang="ja-JP" altLang="en-US" sz="1800" dirty="0"/>
              <a:t>月</a:t>
            </a:r>
            <a:r>
              <a:rPr lang="en-US" altLang="ja-JP" sz="1800" dirty="0"/>
              <a:t>16</a:t>
            </a:r>
            <a:r>
              <a:rPr lang="ja-JP" altLang="en-US" sz="1800" dirty="0"/>
              <a:t>日）</a:t>
            </a:r>
          </a:p>
        </p:txBody>
      </p:sp>
    </p:spTree>
    <p:extLst>
      <p:ext uri="{BB962C8B-B14F-4D97-AF65-F5344CB8AC3E}">
        <p14:creationId xmlns:p14="http://schemas.microsoft.com/office/powerpoint/2010/main" val="763762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14</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二次</a:t>
            </a:r>
            <a:r>
              <a:rPr lang="ja-JP" altLang="en-US" dirty="0">
                <a:latin typeface="ＭＳ Ｐゴシック" pitchFamily="50" charset="-128"/>
              </a:rPr>
              <a:t>医療圏の設定について</a:t>
            </a:r>
          </a:p>
          <a:p>
            <a:pPr lvl="1" algn="just" eaLnBrk="1" hangingPunct="1">
              <a:lnSpc>
                <a:spcPct val="90000"/>
              </a:lnSpc>
            </a:pPr>
            <a:r>
              <a:rPr lang="ja-JP" altLang="en-US" dirty="0">
                <a:latin typeface="ＭＳ Ｐゴシック" pitchFamily="50" charset="-128"/>
              </a:rPr>
              <a:t>二次医療圏の人口規模が医療圏全体の患者の受療動向に大きな影響を与えており、二次医療圏によっては当該圏域で医療提供体制を構築することが困難なケースもある。</a:t>
            </a:r>
          </a:p>
          <a:p>
            <a:pPr lvl="1" algn="just" eaLnBrk="1" hangingPunct="1">
              <a:lnSpc>
                <a:spcPct val="90000"/>
              </a:lnSpc>
            </a:pPr>
            <a:r>
              <a:rPr lang="ja-JP" altLang="en-US" dirty="0">
                <a:latin typeface="ＭＳ Ｐゴシック" pitchFamily="50" charset="-128"/>
              </a:rPr>
              <a:t>「医療計画作成指針」において、一定の人口規模及び一定の患者流入・流出割合に基づく、二次医療圏の設定の考え方を明示し、都道府県に対して、入院に係る医療を提供する一体の区域として成り立っていないと考えられる場合は、見直しを行うよう促すことが必要である。</a:t>
            </a:r>
          </a:p>
          <a:p>
            <a:pPr algn="just" eaLnBrk="1" hangingPunct="1">
              <a:lnSpc>
                <a:spcPct val="90000"/>
              </a:lnSpc>
            </a:pPr>
            <a:endParaRPr lang="en-US" altLang="ja-JP" sz="24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見直しについて２</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08825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15</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疾病</a:t>
            </a:r>
            <a:r>
              <a:rPr lang="ja-JP" altLang="en-US" dirty="0">
                <a:latin typeface="ＭＳ Ｐゴシック" pitchFamily="50" charset="-128"/>
              </a:rPr>
              <a:t>・事業ごとの</a:t>
            </a:r>
            <a:r>
              <a:rPr lang="en-US" altLang="ja-JP" dirty="0">
                <a:latin typeface="ＭＳ Ｐゴシック" pitchFamily="50" charset="-128"/>
              </a:rPr>
              <a:t>PDCA</a:t>
            </a:r>
            <a:r>
              <a:rPr lang="ja-JP" altLang="en-US" dirty="0">
                <a:latin typeface="ＭＳ Ｐゴシック" pitchFamily="50" charset="-128"/>
              </a:rPr>
              <a:t>サイクルの推進について</a:t>
            </a:r>
          </a:p>
          <a:p>
            <a:pPr lvl="1" algn="just" eaLnBrk="1" hangingPunct="1">
              <a:lnSpc>
                <a:spcPct val="90000"/>
              </a:lnSpc>
            </a:pPr>
            <a:r>
              <a:rPr lang="ja-JP" altLang="en-US" dirty="0">
                <a:latin typeface="ＭＳ Ｐゴシック" pitchFamily="50" charset="-128"/>
              </a:rPr>
              <a:t>疾病・事業ごとに効率的・効果的な医療体制を構築するためには、医療計画の実効性を高める必要があり、そのため、</a:t>
            </a:r>
          </a:p>
          <a:p>
            <a:pPr lvl="2" algn="just" eaLnBrk="1" hangingPunct="1">
              <a:lnSpc>
                <a:spcPct val="90000"/>
              </a:lnSpc>
            </a:pPr>
            <a:r>
              <a:rPr lang="ja-JP" altLang="en-US" dirty="0" smtClean="0">
                <a:latin typeface="ＭＳ Ｐゴシック" pitchFamily="50" charset="-128"/>
              </a:rPr>
              <a:t>まず</a:t>
            </a:r>
            <a:r>
              <a:rPr lang="ja-JP" altLang="en-US" dirty="0">
                <a:latin typeface="ＭＳ Ｐゴシック" pitchFamily="50" charset="-128"/>
              </a:rPr>
              <a:t>、全都道府県で入手可能な指標等を指針に位置づけ、都道府県がその指標を用いて現状を把握すること</a:t>
            </a:r>
          </a:p>
          <a:p>
            <a:pPr lvl="2" algn="just" eaLnBrk="1" hangingPunct="1">
              <a:lnSpc>
                <a:spcPct val="90000"/>
              </a:lnSpc>
            </a:pPr>
            <a:r>
              <a:rPr lang="ja-JP" altLang="en-US" dirty="0" smtClean="0">
                <a:latin typeface="ＭＳ Ｐゴシック" pitchFamily="50" charset="-128"/>
              </a:rPr>
              <a:t>さらに</a:t>
            </a:r>
            <a:r>
              <a:rPr lang="ja-JP" altLang="en-US" dirty="0">
                <a:latin typeface="ＭＳ Ｐゴシック" pitchFamily="50" charset="-128"/>
              </a:rPr>
              <a:t>、把握した現状を基に課題を抽出し、課題を解決するに当たっての数値目標を設定し、その目標を達成するための施策等を策定すること</a:t>
            </a:r>
          </a:p>
          <a:p>
            <a:pPr lvl="2" algn="just" eaLnBrk="1" hangingPunct="1">
              <a:lnSpc>
                <a:spcPct val="90000"/>
              </a:lnSpc>
            </a:pPr>
            <a:r>
              <a:rPr lang="ja-JP" altLang="en-US" dirty="0" smtClean="0">
                <a:latin typeface="ＭＳ Ｐゴシック" pitchFamily="50" charset="-128"/>
              </a:rPr>
              <a:t>また</a:t>
            </a:r>
            <a:r>
              <a:rPr lang="ja-JP" altLang="en-US" dirty="0">
                <a:latin typeface="ＭＳ Ｐゴシック" pitchFamily="50" charset="-128"/>
              </a:rPr>
              <a:t>、定期的な評価を行う組織（医療審議会等）や時期（１年毎等）を明記し、施策等の進捗状況等の評価を行うとともに、必要に応じて施策等を見直すこと</a:t>
            </a:r>
          </a:p>
          <a:p>
            <a:pPr lvl="2" algn="just" eaLnBrk="1" hangingPunct="1">
              <a:lnSpc>
                <a:spcPct val="90000"/>
              </a:lnSpc>
            </a:pPr>
            <a:r>
              <a:rPr lang="ja-JP" altLang="en-US" dirty="0" smtClean="0">
                <a:latin typeface="ＭＳ Ｐゴシック" pitchFamily="50" charset="-128"/>
              </a:rPr>
              <a:t>最後</a:t>
            </a:r>
            <a:r>
              <a:rPr lang="ja-JP" altLang="en-US" dirty="0">
                <a:latin typeface="ＭＳ Ｐゴシック" pitchFamily="50" charset="-128"/>
              </a:rPr>
              <a:t>に、これらの情報を住民等に公開すること</a:t>
            </a:r>
          </a:p>
          <a:p>
            <a:pPr marL="0" indent="0" algn="just" eaLnBrk="1" hangingPunct="1">
              <a:lnSpc>
                <a:spcPct val="90000"/>
              </a:lnSpc>
              <a:buNone/>
            </a:pPr>
            <a:endParaRPr lang="en-US" altLang="ja-JP" dirty="0" smtClean="0">
              <a:latin typeface="ＭＳ Ｐゴシック" pitchFamily="50" charset="-128"/>
            </a:endParaRPr>
          </a:p>
          <a:p>
            <a:pPr marL="0" indent="0" algn="just" eaLnBrk="1" hangingPunct="1">
              <a:lnSpc>
                <a:spcPct val="90000"/>
              </a:lnSpc>
              <a:buNone/>
            </a:pPr>
            <a:r>
              <a:rPr lang="ja-JP" altLang="en-US" dirty="0" smtClean="0">
                <a:latin typeface="ＭＳ Ｐゴシック" pitchFamily="50" charset="-128"/>
              </a:rPr>
              <a:t>と</a:t>
            </a:r>
            <a:r>
              <a:rPr lang="ja-JP" altLang="en-US" dirty="0">
                <a:latin typeface="ＭＳ Ｐゴシック" pitchFamily="50" charset="-128"/>
              </a:rPr>
              <a:t>いったプロセスを「医療計画作成指針」に明示することが必要である。</a:t>
            </a:r>
            <a:endParaRPr lang="en-US" altLang="ja-JP" sz="24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見直しについて３</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9789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16</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在宅</a:t>
            </a:r>
            <a:r>
              <a:rPr lang="ja-JP" altLang="en-US" dirty="0">
                <a:latin typeface="ＭＳ Ｐゴシック" pitchFamily="50" charset="-128"/>
              </a:rPr>
              <a:t>医療に係る医療体制の充実・強化について</a:t>
            </a:r>
          </a:p>
          <a:p>
            <a:pPr lvl="1" algn="just" eaLnBrk="1" hangingPunct="1">
              <a:lnSpc>
                <a:spcPct val="90000"/>
              </a:lnSpc>
            </a:pPr>
            <a:r>
              <a:rPr lang="ja-JP" altLang="en-US" dirty="0">
                <a:latin typeface="ＭＳ Ｐゴシック" pitchFamily="50" charset="-128"/>
              </a:rPr>
              <a:t>医療連携体制の中で在宅医療を担う医療機関等の役割を充実・強化するため、「在宅医療の体制構築に係る指針」を示し、医療計画に定める他の疾病・事業と同様に、在宅医療について、介護保険事業（支援）計画との連携を考慮しつつ、都道府県が達成すべき数値目標や施策等を記載することにより、医療計画の実効性が高まるよう促すことが必要である。</a:t>
            </a:r>
          </a:p>
          <a:p>
            <a:pPr algn="just" eaLnBrk="1" hangingPunct="1">
              <a:lnSpc>
                <a:spcPct val="90000"/>
              </a:lnSpc>
            </a:pPr>
            <a:endParaRPr lang="ja-JP" altLang="en-US" dirty="0">
              <a:latin typeface="ＭＳ Ｐゴシック" pitchFamily="50" charset="-128"/>
            </a:endParaRPr>
          </a:p>
          <a:p>
            <a:pPr algn="just" eaLnBrk="1" hangingPunct="1">
              <a:lnSpc>
                <a:spcPct val="90000"/>
              </a:lnSpc>
            </a:pPr>
            <a:r>
              <a:rPr lang="ja-JP" altLang="en-US" dirty="0" smtClean="0">
                <a:latin typeface="ＭＳ Ｐゴシック" pitchFamily="50" charset="-128"/>
              </a:rPr>
              <a:t>精神</a:t>
            </a:r>
            <a:r>
              <a:rPr lang="ja-JP" altLang="en-US" dirty="0">
                <a:latin typeface="ＭＳ Ｐゴシック" pitchFamily="50" charset="-128"/>
              </a:rPr>
              <a:t>疾患の医療体制の構築について</a:t>
            </a:r>
          </a:p>
          <a:p>
            <a:pPr lvl="1" algn="just" eaLnBrk="1" hangingPunct="1">
              <a:lnSpc>
                <a:spcPct val="90000"/>
              </a:lnSpc>
            </a:pPr>
            <a:r>
              <a:rPr lang="ja-JP" altLang="en-US" dirty="0">
                <a:latin typeface="ＭＳ Ｐゴシック" pitchFamily="50" charset="-128"/>
              </a:rPr>
              <a:t>医療計画に定める疾病として新たに精神疾患を追加することとし、「精神疾患の医療体制構築に係る指針」を策定することにより、都道府県において、障害福祉計画や介護保険事業（支援）計画との連携を考慮しつつ、病期や個別の状態像に対応した適切な医療体制の構築が行われるよう促すことが必要である。</a:t>
            </a:r>
            <a:endParaRPr lang="en-US" altLang="ja-JP" sz="20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見直しについて４</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92378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17</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医療</a:t>
            </a:r>
            <a:r>
              <a:rPr lang="ja-JP" altLang="en-US" dirty="0">
                <a:latin typeface="ＭＳ Ｐゴシック" pitchFamily="50" charset="-128"/>
              </a:rPr>
              <a:t>従事者の確保に関する事項について</a:t>
            </a:r>
          </a:p>
          <a:p>
            <a:pPr lvl="1" algn="just" eaLnBrk="1" hangingPunct="1">
              <a:lnSpc>
                <a:spcPct val="90000"/>
              </a:lnSpc>
            </a:pPr>
            <a:r>
              <a:rPr lang="ja-JP" altLang="en-US" dirty="0">
                <a:latin typeface="ＭＳ Ｐゴシック" pitchFamily="50" charset="-128"/>
              </a:rPr>
              <a:t>今後、医療従事者の確保を一層推進するために、医療対策協議会による取り組み等に加えて、地域医療支援センターにおいて実施する事業等（地域医療支援センター以外の主体による同様の事業を含む。）を医療計画に記載し、都道府県による取り組みをより具体的に盛り込むことが必要である。</a:t>
            </a:r>
          </a:p>
          <a:p>
            <a:pPr algn="just" eaLnBrk="1" hangingPunct="1">
              <a:lnSpc>
                <a:spcPct val="90000"/>
              </a:lnSpc>
            </a:pPr>
            <a:r>
              <a:rPr lang="ja-JP" altLang="en-US" dirty="0" smtClean="0">
                <a:latin typeface="ＭＳ Ｐゴシック" pitchFamily="50" charset="-128"/>
              </a:rPr>
              <a:t>災害</a:t>
            </a:r>
            <a:r>
              <a:rPr lang="ja-JP" altLang="en-US" dirty="0">
                <a:latin typeface="ＭＳ Ｐゴシック" pitchFamily="50" charset="-128"/>
              </a:rPr>
              <a:t>時における医療体制の見直しについて</a:t>
            </a:r>
          </a:p>
          <a:p>
            <a:pPr lvl="1" algn="just" eaLnBrk="1" hangingPunct="1">
              <a:lnSpc>
                <a:spcPct val="90000"/>
              </a:lnSpc>
            </a:pPr>
            <a:r>
              <a:rPr lang="ja-JP" altLang="en-US" dirty="0" smtClean="0">
                <a:latin typeface="ＭＳ Ｐゴシック" pitchFamily="50" charset="-128"/>
              </a:rPr>
              <a:t>災害</a:t>
            </a:r>
            <a:r>
              <a:rPr lang="ja-JP" altLang="en-US" dirty="0">
                <a:latin typeface="ＭＳ Ｐゴシック" pitchFamily="50" charset="-128"/>
              </a:rPr>
              <a:t>医療等のあり方に関する課題に対し、「災害医療等のあり方に関する検討会」（座長：大友康裕東京医科歯科大学教授）が開催され、災害拠点病院や広域災害・救急医療情報システム（ＥＭＩＳ）や災害派遣医療チーム（ＤＭＡＴ）のあり方、中長期的な災害医療体制整備の方向性等が検討され、報告書がとりまとめられた。今後、都道府県が医療計画を策定する際に、本報告書で提案された内容を</a:t>
            </a:r>
            <a:r>
              <a:rPr lang="ja-JP" altLang="en-US" dirty="0" smtClean="0">
                <a:latin typeface="ＭＳ Ｐゴシック" pitchFamily="50" charset="-128"/>
              </a:rPr>
              <a:t>踏まえた</a:t>
            </a:r>
            <a:r>
              <a:rPr lang="ja-JP" altLang="en-US" dirty="0">
                <a:latin typeface="ＭＳ Ｐゴシック" pitchFamily="50" charset="-128"/>
              </a:rPr>
              <a:t>適切な災害医療体制を構築するよう、促すことが必要である。</a:t>
            </a:r>
            <a:endParaRPr lang="en-US" altLang="ja-JP" sz="16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見直しについて５</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92220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18</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a:latin typeface="ＭＳ Ｐゴシック" pitchFamily="50" charset="-128"/>
              </a:rPr>
              <a:t>井上指導課長講演要旨（</a:t>
            </a:r>
            <a:r>
              <a:rPr lang="en-US" altLang="ja-JP" dirty="0">
                <a:latin typeface="ＭＳ Ｐゴシック" pitchFamily="50" charset="-128"/>
              </a:rPr>
              <a:t>H24</a:t>
            </a:r>
            <a:r>
              <a:rPr lang="ja-JP" altLang="en-US" dirty="0">
                <a:latin typeface="ＭＳ Ｐゴシック" pitchFamily="50" charset="-128"/>
              </a:rPr>
              <a:t>年</a:t>
            </a:r>
            <a:r>
              <a:rPr lang="en-US" altLang="ja-JP" dirty="0">
                <a:latin typeface="ＭＳ Ｐゴシック" pitchFamily="50" charset="-128"/>
              </a:rPr>
              <a:t>6</a:t>
            </a:r>
            <a:r>
              <a:rPr lang="ja-JP" altLang="en-US" dirty="0">
                <a:latin typeface="ＭＳ Ｐゴシック" pitchFamily="50" charset="-128"/>
              </a:rPr>
              <a:t>月</a:t>
            </a:r>
            <a:r>
              <a:rPr lang="en-US" altLang="ja-JP" dirty="0">
                <a:latin typeface="ＭＳ Ｐゴシック" pitchFamily="50" charset="-128"/>
              </a:rPr>
              <a:t>2</a:t>
            </a:r>
            <a:r>
              <a:rPr lang="ja-JP" altLang="en-US" dirty="0">
                <a:latin typeface="ＭＳ Ｐゴシック" pitchFamily="50" charset="-128"/>
              </a:rPr>
              <a:t>日）</a:t>
            </a:r>
          </a:p>
          <a:p>
            <a:pPr algn="just" eaLnBrk="1" hangingPunct="1">
              <a:lnSpc>
                <a:spcPct val="90000"/>
              </a:lnSpc>
            </a:pPr>
            <a:endParaRPr lang="ja-JP" altLang="en-US" dirty="0">
              <a:latin typeface="ＭＳ Ｐゴシック" pitchFamily="50" charset="-128"/>
            </a:endParaRPr>
          </a:p>
          <a:p>
            <a:pPr lvl="1" algn="just" eaLnBrk="1" hangingPunct="1">
              <a:lnSpc>
                <a:spcPct val="90000"/>
              </a:lnSpc>
            </a:pPr>
            <a:r>
              <a:rPr lang="ja-JP" altLang="en-US" dirty="0" smtClean="0">
                <a:latin typeface="ＭＳ Ｐゴシック" pitchFamily="50" charset="-128"/>
              </a:rPr>
              <a:t>医療</a:t>
            </a:r>
            <a:r>
              <a:rPr lang="ja-JP" altLang="en-US" dirty="0">
                <a:latin typeface="ＭＳ Ｐゴシック" pitchFamily="50" charset="-128"/>
              </a:rPr>
              <a:t>計画を通じ、医療機関の機能分化と連携を進めて行くことが重要。効率的な医療提供体制を構築することが、医師不足対策にも繋がる。</a:t>
            </a:r>
          </a:p>
          <a:p>
            <a:pPr lvl="1" algn="just" eaLnBrk="1" hangingPunct="1">
              <a:lnSpc>
                <a:spcPct val="90000"/>
              </a:lnSpc>
            </a:pPr>
            <a:r>
              <a:rPr lang="ja-JP" altLang="en-US" dirty="0" smtClean="0">
                <a:latin typeface="ＭＳ Ｐゴシック" pitchFamily="50" charset="-128"/>
              </a:rPr>
              <a:t>各医療</a:t>
            </a:r>
            <a:r>
              <a:rPr lang="ja-JP" altLang="en-US" dirty="0">
                <a:latin typeface="ＭＳ Ｐゴシック" pitchFamily="50" charset="-128"/>
              </a:rPr>
              <a:t>機関は、自らの診療機能を明確化し、地域の医療連携体制構築に向けた取り組みに積極的に参画していくことが重要。</a:t>
            </a:r>
          </a:p>
          <a:p>
            <a:pPr lvl="1" algn="just" eaLnBrk="1" hangingPunct="1">
              <a:lnSpc>
                <a:spcPct val="90000"/>
              </a:lnSpc>
            </a:pPr>
            <a:r>
              <a:rPr lang="ja-JP" altLang="en-US" dirty="0" smtClean="0">
                <a:latin typeface="ＭＳ Ｐゴシック" pitchFamily="50" charset="-128"/>
              </a:rPr>
              <a:t>地域</a:t>
            </a:r>
            <a:r>
              <a:rPr lang="ja-JP" altLang="en-US" dirty="0">
                <a:latin typeface="ＭＳ Ｐゴシック" pitchFamily="50" charset="-128"/>
              </a:rPr>
              <a:t>の医療連携の推進には、医療関係者だけでなく、医療を受ける患者・住民の理解と協力も必要。このため、地域の医療連携体制について患者・住民に情報提供することが重要。</a:t>
            </a:r>
          </a:p>
          <a:p>
            <a:pPr lvl="1" algn="just" eaLnBrk="1" hangingPunct="1">
              <a:lnSpc>
                <a:spcPct val="90000"/>
              </a:lnSpc>
            </a:pPr>
            <a:r>
              <a:rPr lang="ja-JP" altLang="en-US" dirty="0" smtClean="0">
                <a:latin typeface="ＭＳ Ｐゴシック" pitchFamily="50" charset="-128"/>
              </a:rPr>
              <a:t>今後</a:t>
            </a:r>
            <a:r>
              <a:rPr lang="ja-JP" altLang="en-US" dirty="0">
                <a:latin typeface="ＭＳ Ｐゴシック" pitchFamily="50" charset="-128"/>
              </a:rPr>
              <a:t>、各都道府県において次期医療計画策定作業が進められ、平成</a:t>
            </a:r>
            <a:r>
              <a:rPr lang="en-US" altLang="ja-JP" dirty="0">
                <a:latin typeface="ＭＳ Ｐゴシック" pitchFamily="50" charset="-128"/>
              </a:rPr>
              <a:t>24</a:t>
            </a:r>
            <a:r>
              <a:rPr lang="ja-JP" altLang="en-US" dirty="0">
                <a:latin typeface="ＭＳ Ｐゴシック" pitchFamily="50" charset="-128"/>
              </a:rPr>
              <a:t>年度中に計画を策定。実効性が高く、住民に分りやすい計画の策定に向けて、協力をお願いしたい。</a:t>
            </a:r>
            <a:endParaRPr lang="en-US" altLang="ja-JP" sz="12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a:t>
            </a:r>
            <a:r>
              <a:rPr lang="ja-JP" altLang="en-US" sz="3600" i="0" dirty="0">
                <a:solidFill>
                  <a:srgbClr val="FFFF66"/>
                </a:solidFill>
              </a:rPr>
              <a:t>６</a:t>
            </a:r>
            <a:endParaRPr lang="en-US" altLang="ja-JP" sz="3600" i="0" dirty="0" smtClean="0">
              <a:solidFill>
                <a:srgbClr val="FFFF66"/>
              </a:solidFill>
            </a:endParaRPr>
          </a:p>
          <a:p>
            <a:pPr algn="l" eaLnBrk="1" hangingPunct="1"/>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365833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F179D3BE-F594-4094-A92B-F275FED7AF6E}" type="slidenum">
              <a:rPr kumimoji="0" lang="ja-JP" altLang="en-US" sz="2000" i="0"/>
              <a:pPr algn="l" eaLnBrk="1" hangingPunct="1">
                <a:spcBef>
                  <a:spcPct val="0"/>
                </a:spcBef>
              </a:pPr>
              <a:t>19</a:t>
            </a:fld>
            <a:endParaRPr kumimoji="0" lang="en-US" altLang="ja-JP" sz="2000" i="0"/>
          </a:p>
        </p:txBody>
      </p:sp>
      <p:sp>
        <p:nvSpPr>
          <p:cNvPr id="86019" name="Rectangle 2"/>
          <p:cNvSpPr>
            <a:spLocks noChangeArrowheads="1"/>
          </p:cNvSpPr>
          <p:nvPr/>
        </p:nvSpPr>
        <p:spPr bwMode="auto">
          <a:xfrm>
            <a:off x="1130670" y="3136900"/>
            <a:ext cx="6949339" cy="64633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dirty="0" smtClean="0">
                <a:solidFill>
                  <a:srgbClr val="FFFF00"/>
                </a:solidFill>
              </a:rPr>
              <a:t>医療法に於ける広告規制の考え方</a:t>
            </a:r>
            <a:endParaRPr lang="ja-JP" altLang="en-US" sz="3600" i="0" dirty="0">
              <a:solidFill>
                <a:srgbClr val="FFFF00"/>
              </a:solidFill>
            </a:endParaRPr>
          </a:p>
        </p:txBody>
      </p:sp>
    </p:spTree>
    <p:extLst>
      <p:ext uri="{BB962C8B-B14F-4D97-AF65-F5344CB8AC3E}">
        <p14:creationId xmlns:p14="http://schemas.microsoft.com/office/powerpoint/2010/main" val="4201161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685071D-53CE-4982-A814-A1E58A401769}" type="slidenum">
              <a:rPr kumimoji="0" lang="ja-JP" altLang="en-US" sz="2000" i="0" smtClean="0"/>
              <a:pPr eaLnBrk="1" hangingPunct="1"/>
              <a:t>2</a:t>
            </a:fld>
            <a:endParaRPr kumimoji="0" lang="en-US" altLang="ja-JP" sz="2000" i="0" smtClean="0"/>
          </a:p>
        </p:txBody>
      </p:sp>
      <p:sp>
        <p:nvSpPr>
          <p:cNvPr id="12291" name="Rectangle 2"/>
          <p:cNvSpPr>
            <a:spLocks noChangeArrowheads="1"/>
          </p:cNvSpPr>
          <p:nvPr/>
        </p:nvSpPr>
        <p:spPr bwMode="auto">
          <a:xfrm>
            <a:off x="2072494" y="3136900"/>
            <a:ext cx="5052986" cy="64633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dirty="0" smtClean="0">
                <a:solidFill>
                  <a:srgbClr val="FFFF00"/>
                </a:solidFill>
              </a:rPr>
              <a:t>２０２５年に向けた</a:t>
            </a:r>
            <a:r>
              <a:rPr lang="ja-JP" altLang="en-US" sz="3600" i="0" dirty="0">
                <a:solidFill>
                  <a:srgbClr val="FFFF00"/>
                </a:solidFill>
              </a:rPr>
              <a:t>方向性</a:t>
            </a:r>
          </a:p>
        </p:txBody>
      </p:sp>
    </p:spTree>
    <p:extLst>
      <p:ext uri="{BB962C8B-B14F-4D97-AF65-F5344CB8AC3E}">
        <p14:creationId xmlns:p14="http://schemas.microsoft.com/office/powerpoint/2010/main" val="182819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20</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t>厚生労働省医政</a:t>
            </a:r>
            <a:r>
              <a:rPr lang="ja-JP" altLang="en-US" dirty="0" smtClean="0"/>
              <a:t>局長：平成</a:t>
            </a:r>
            <a:r>
              <a:rPr lang="en-US" altLang="ja-JP" dirty="0"/>
              <a:t>19</a:t>
            </a:r>
            <a:r>
              <a:rPr lang="ja-JP" altLang="en-US" dirty="0"/>
              <a:t>年</a:t>
            </a:r>
            <a:r>
              <a:rPr lang="en-US" altLang="ja-JP" dirty="0"/>
              <a:t>3</a:t>
            </a:r>
            <a:r>
              <a:rPr lang="ja-JP" altLang="en-US" dirty="0"/>
              <a:t>月</a:t>
            </a:r>
            <a:r>
              <a:rPr lang="en-US" altLang="ja-JP" dirty="0"/>
              <a:t>30</a:t>
            </a:r>
            <a:r>
              <a:rPr lang="ja-JP" altLang="en-US" dirty="0"/>
              <a:t>日</a:t>
            </a:r>
          </a:p>
          <a:p>
            <a:r>
              <a:rPr lang="ja-JP" altLang="en-US" dirty="0" smtClean="0"/>
              <a:t>患者</a:t>
            </a:r>
            <a:r>
              <a:rPr lang="ja-JP" altLang="en-US" dirty="0"/>
              <a:t>等が病状に合った適切な医療機関を選択すること</a:t>
            </a:r>
            <a:r>
              <a:rPr lang="ja-JP" altLang="en-US" dirty="0" smtClean="0"/>
              <a:t>が可能</a:t>
            </a:r>
            <a:r>
              <a:rPr lang="ja-JP" altLang="en-US" dirty="0"/>
              <a:t>となるように、患者等に対して必要な情報が正確</a:t>
            </a:r>
            <a:r>
              <a:rPr lang="ja-JP" altLang="en-US" dirty="0" smtClean="0"/>
              <a:t>に提供</a:t>
            </a:r>
            <a:r>
              <a:rPr lang="ja-JP" altLang="en-US" dirty="0"/>
              <a:t>され、その選択を支援する観点から、広告可能な内容</a:t>
            </a:r>
            <a:r>
              <a:rPr lang="ja-JP" altLang="en-US" dirty="0" smtClean="0"/>
              <a:t>を相当</a:t>
            </a:r>
            <a:r>
              <a:rPr lang="ja-JP" altLang="en-US" dirty="0"/>
              <a:t>程度拡大するこことしたものである。</a:t>
            </a:r>
          </a:p>
          <a:p>
            <a:endParaRPr lang="en-US" altLang="ja-JP" dirty="0" smtClean="0"/>
          </a:p>
          <a:p>
            <a:r>
              <a:rPr lang="ja-JP" altLang="en-US" dirty="0" smtClean="0"/>
              <a:t>客観性</a:t>
            </a:r>
            <a:r>
              <a:rPr lang="ja-JP" altLang="en-US" dirty="0"/>
              <a:t>・正確性を確保し得る事項については、広告</a:t>
            </a:r>
            <a:r>
              <a:rPr lang="ja-JP" altLang="en-US" dirty="0" smtClean="0"/>
              <a:t>事項と</a:t>
            </a:r>
            <a:r>
              <a:rPr lang="ja-JP" altLang="en-US" dirty="0"/>
              <a:t>して出来る限り幅広く認めることとしたものである。</a:t>
            </a:r>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医療広告ガイドライン</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99164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71140F92-9160-4383-BD43-3747E9FC7F33}" type="slidenum">
              <a:rPr lang="ja-JP" altLang="en-US"/>
              <a:pPr/>
              <a:t>21</a:t>
            </a:fld>
            <a:endParaRPr lang="en-US" altLang="ja-JP"/>
          </a:p>
        </p:txBody>
      </p:sp>
      <p:sp>
        <p:nvSpPr>
          <p:cNvPr id="1409026" name="Rectangle 2050"/>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409027" name="Rectangle 2051"/>
          <p:cNvSpPr>
            <a:spLocks noGrp="1" noChangeArrowheads="1"/>
          </p:cNvSpPr>
          <p:nvPr>
            <p:ph type="body" orient="vert" idx="1"/>
          </p:nvPr>
        </p:nvSpPr>
        <p:spPr>
          <a:xfrm>
            <a:off x="609600" y="762000"/>
            <a:ext cx="8534400" cy="6096000"/>
          </a:xfrm>
        </p:spPr>
        <p:txBody>
          <a:bodyPr vert="horz"/>
          <a:lstStyle/>
          <a:p>
            <a:r>
              <a:rPr lang="ja-JP" altLang="en-US" dirty="0"/>
              <a:t>禁止される広告の基本的な</a:t>
            </a:r>
            <a:r>
              <a:rPr lang="ja-JP" altLang="en-US" dirty="0" smtClean="0"/>
              <a:t>考え方を定義</a:t>
            </a:r>
            <a:endParaRPr lang="ja-JP" altLang="en-US" dirty="0"/>
          </a:p>
          <a:p>
            <a:pPr lvl="1"/>
            <a:r>
              <a:rPr lang="ja-JP" altLang="en-US" dirty="0"/>
              <a:t>次の広告は禁止されている。</a:t>
            </a:r>
          </a:p>
          <a:p>
            <a:pPr lvl="2"/>
            <a:r>
              <a:rPr lang="ja-JP" altLang="en-US" sz="2400" dirty="0" smtClean="0"/>
              <a:t>比較広告　</a:t>
            </a:r>
            <a:r>
              <a:rPr lang="en-US" altLang="ja-JP" sz="2400" dirty="0" smtClean="0"/>
              <a:t>&lt;</a:t>
            </a:r>
            <a:r>
              <a:rPr lang="ja-JP" altLang="en-US" sz="2400" dirty="0"/>
              <a:t>日本有数の実績を有して</a:t>
            </a:r>
            <a:r>
              <a:rPr lang="ja-JP" altLang="en-US" sz="2400" dirty="0" smtClean="0"/>
              <a:t>いる　等</a:t>
            </a:r>
            <a:r>
              <a:rPr lang="en-US" altLang="ja-JP" sz="2400" dirty="0" smtClean="0"/>
              <a:t>&gt;</a:t>
            </a:r>
            <a:endParaRPr lang="en-US" altLang="ja-JP" sz="2400" dirty="0"/>
          </a:p>
          <a:p>
            <a:pPr lvl="2"/>
            <a:r>
              <a:rPr lang="ja-JP" altLang="en-US" sz="2400" dirty="0" smtClean="0"/>
              <a:t>誇大</a:t>
            </a:r>
            <a:r>
              <a:rPr lang="ja-JP" altLang="en-US" sz="2400" dirty="0"/>
              <a:t>広告　</a:t>
            </a:r>
            <a:r>
              <a:rPr lang="en-US" altLang="ja-JP" sz="2400" dirty="0" smtClean="0"/>
              <a:t>&lt;</a:t>
            </a:r>
            <a:r>
              <a:rPr lang="ja-JP" altLang="en-US" sz="2400" dirty="0"/>
              <a:t>知事の許可を取得</a:t>
            </a:r>
            <a:r>
              <a:rPr lang="ja-JP" altLang="en-US" sz="2400" dirty="0" smtClean="0"/>
              <a:t>した　等</a:t>
            </a:r>
            <a:r>
              <a:rPr lang="en-US" altLang="ja-JP" sz="2400" dirty="0" smtClean="0"/>
              <a:t>&gt;</a:t>
            </a:r>
            <a:endParaRPr lang="en-US" altLang="ja-JP" sz="2400" dirty="0"/>
          </a:p>
          <a:p>
            <a:pPr lvl="2"/>
            <a:r>
              <a:rPr lang="ja-JP" altLang="en-US" sz="2400" dirty="0" smtClean="0"/>
              <a:t>広告</a:t>
            </a:r>
            <a:r>
              <a:rPr lang="ja-JP" altLang="en-US" sz="2400" dirty="0"/>
              <a:t>を行う者が客観的事実であることを証明</a:t>
            </a:r>
            <a:r>
              <a:rPr lang="ja-JP" altLang="en-US" sz="2400" dirty="0" smtClean="0"/>
              <a:t>出来ない内容</a:t>
            </a:r>
            <a:r>
              <a:rPr lang="ja-JP" altLang="en-US" sz="2400" dirty="0"/>
              <a:t>の</a:t>
            </a:r>
            <a:r>
              <a:rPr lang="ja-JP" altLang="en-US" sz="2400" dirty="0" smtClean="0"/>
              <a:t>広告　</a:t>
            </a:r>
            <a:r>
              <a:rPr lang="en-US" altLang="ja-JP" sz="2400" dirty="0" smtClean="0"/>
              <a:t>&lt;</a:t>
            </a:r>
            <a:r>
              <a:rPr lang="ja-JP" altLang="en-US" sz="2400" dirty="0"/>
              <a:t>患者の体験談の</a:t>
            </a:r>
            <a:r>
              <a:rPr lang="ja-JP" altLang="en-US" sz="2400" dirty="0" smtClean="0"/>
              <a:t>紹介　等</a:t>
            </a:r>
            <a:r>
              <a:rPr lang="en-US" altLang="ja-JP" sz="2400" dirty="0" smtClean="0"/>
              <a:t>&gt;</a:t>
            </a:r>
            <a:endParaRPr lang="en-US" altLang="ja-JP" sz="2400" dirty="0"/>
          </a:p>
          <a:p>
            <a:pPr lvl="2"/>
            <a:r>
              <a:rPr lang="ja-JP" altLang="en-US" sz="2400" dirty="0" smtClean="0"/>
              <a:t>公序</a:t>
            </a:r>
            <a:r>
              <a:rPr lang="ja-JP" altLang="en-US" sz="2400" dirty="0"/>
              <a:t>良俗に違反する内容の広告</a:t>
            </a:r>
          </a:p>
          <a:p>
            <a:pPr lvl="2"/>
            <a:r>
              <a:rPr lang="ja-JP" altLang="en-US" sz="2400" dirty="0" smtClean="0"/>
              <a:t>薬事法</a:t>
            </a:r>
            <a:r>
              <a:rPr lang="ja-JP" altLang="en-US" sz="2400" dirty="0"/>
              <a:t>等の他の法令に違反する内容</a:t>
            </a:r>
          </a:p>
          <a:p>
            <a:pPr lvl="2"/>
            <a:r>
              <a:rPr lang="ja-JP" altLang="en-US" sz="2400" dirty="0" smtClean="0"/>
              <a:t>不当</a:t>
            </a:r>
            <a:r>
              <a:rPr lang="ja-JP" altLang="en-US" sz="2400" dirty="0"/>
              <a:t>景品類及び不当表示防止法に違反する内容</a:t>
            </a:r>
          </a:p>
        </p:txBody>
      </p:sp>
      <p:sp>
        <p:nvSpPr>
          <p:cNvPr id="1409028"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医療広告ガイドライン</a:t>
            </a:r>
            <a:endParaRPr lang="ja-JP" altLang="en-US" sz="3600" i="0" dirty="0">
              <a:solidFill>
                <a:srgbClr val="FFFF00"/>
              </a:solidFill>
            </a:endParaRPr>
          </a:p>
        </p:txBody>
      </p:sp>
      <p:grpSp>
        <p:nvGrpSpPr>
          <p:cNvPr id="1409029" name="Group 2053"/>
          <p:cNvGrpSpPr>
            <a:grpSpLocks/>
          </p:cNvGrpSpPr>
          <p:nvPr/>
        </p:nvGrpSpPr>
        <p:grpSpPr bwMode="auto">
          <a:xfrm>
            <a:off x="609600" y="400050"/>
            <a:ext cx="8567738" cy="6457950"/>
            <a:chOff x="384" y="252"/>
            <a:chExt cx="5397" cy="4068"/>
          </a:xfrm>
        </p:grpSpPr>
        <p:sp>
          <p:nvSpPr>
            <p:cNvPr id="140903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903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816837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71140F92-9160-4383-BD43-3747E9FC7F33}" type="slidenum">
              <a:rPr lang="ja-JP" altLang="en-US"/>
              <a:pPr/>
              <a:t>22</a:t>
            </a:fld>
            <a:endParaRPr lang="en-US" altLang="ja-JP"/>
          </a:p>
        </p:txBody>
      </p:sp>
      <p:sp>
        <p:nvSpPr>
          <p:cNvPr id="1409026" name="Rectangle 2050"/>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409027" name="Rectangle 2051"/>
          <p:cNvSpPr>
            <a:spLocks noGrp="1" noChangeArrowheads="1"/>
          </p:cNvSpPr>
          <p:nvPr>
            <p:ph type="body" orient="vert" idx="1"/>
          </p:nvPr>
        </p:nvSpPr>
        <p:spPr>
          <a:xfrm>
            <a:off x="609600" y="762000"/>
            <a:ext cx="8534400" cy="6096000"/>
          </a:xfrm>
        </p:spPr>
        <p:txBody>
          <a:bodyPr vert="horz"/>
          <a:lstStyle/>
          <a:p>
            <a:r>
              <a:rPr lang="ja-JP" altLang="en-US" dirty="0"/>
              <a:t>広告の定義</a:t>
            </a:r>
          </a:p>
          <a:p>
            <a:pPr lvl="1"/>
            <a:r>
              <a:rPr lang="ja-JP" altLang="en-US" dirty="0" smtClean="0"/>
              <a:t>以下のい</a:t>
            </a:r>
            <a:r>
              <a:rPr lang="ja-JP" altLang="en-US" dirty="0"/>
              <a:t>ずれの要件も満たす場合に、広告に該当するものと判断</a:t>
            </a:r>
            <a:r>
              <a:rPr lang="ja-JP" altLang="en-US" dirty="0" smtClean="0"/>
              <a:t>される</a:t>
            </a:r>
            <a:endParaRPr lang="ja-JP" altLang="en-US" dirty="0"/>
          </a:p>
          <a:p>
            <a:pPr lvl="1"/>
            <a:endParaRPr lang="en-US" altLang="ja-JP" dirty="0" smtClean="0"/>
          </a:p>
          <a:p>
            <a:pPr lvl="1"/>
            <a:r>
              <a:rPr lang="ja-JP" altLang="en-US" dirty="0" smtClean="0"/>
              <a:t>誘因性：患者</a:t>
            </a:r>
            <a:r>
              <a:rPr lang="ja-JP" altLang="en-US" dirty="0"/>
              <a:t>の受診等を誘因する意図があること</a:t>
            </a:r>
          </a:p>
          <a:p>
            <a:pPr lvl="1"/>
            <a:r>
              <a:rPr lang="ja-JP" altLang="en-US" dirty="0" smtClean="0"/>
              <a:t>特定性：病院</a:t>
            </a:r>
            <a:r>
              <a:rPr lang="ja-JP" altLang="en-US" dirty="0"/>
              <a:t>若しくは診療所の名称が特定可能である</a:t>
            </a:r>
          </a:p>
          <a:p>
            <a:pPr lvl="1"/>
            <a:r>
              <a:rPr lang="ja-JP" altLang="en-US" u="sng" dirty="0" smtClean="0"/>
              <a:t>認知性：一般人</a:t>
            </a:r>
            <a:r>
              <a:rPr lang="ja-JP" altLang="en-US" u="sng" dirty="0"/>
              <a:t>が認知出来る状態にあること </a:t>
            </a:r>
            <a:endParaRPr lang="en-US" altLang="ja-JP" u="sng" dirty="0" smtClean="0"/>
          </a:p>
          <a:p>
            <a:pPr lvl="1"/>
            <a:endParaRPr lang="en-US" altLang="ja-JP" u="sng" dirty="0"/>
          </a:p>
          <a:p>
            <a:pPr lvl="1"/>
            <a:endParaRPr lang="ja-JP" altLang="en-US" dirty="0"/>
          </a:p>
        </p:txBody>
      </p:sp>
      <p:sp>
        <p:nvSpPr>
          <p:cNvPr id="1409028"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医療広告ガイドライン</a:t>
            </a:r>
            <a:endParaRPr lang="ja-JP" altLang="en-US" sz="3600" i="0" dirty="0">
              <a:solidFill>
                <a:srgbClr val="FFFF00"/>
              </a:solidFill>
            </a:endParaRPr>
          </a:p>
        </p:txBody>
      </p:sp>
      <p:grpSp>
        <p:nvGrpSpPr>
          <p:cNvPr id="1409029" name="Group 2053"/>
          <p:cNvGrpSpPr>
            <a:grpSpLocks/>
          </p:cNvGrpSpPr>
          <p:nvPr/>
        </p:nvGrpSpPr>
        <p:grpSpPr bwMode="auto">
          <a:xfrm>
            <a:off x="609600" y="400050"/>
            <a:ext cx="8567738" cy="6457950"/>
            <a:chOff x="384" y="252"/>
            <a:chExt cx="5397" cy="4068"/>
          </a:xfrm>
        </p:grpSpPr>
        <p:sp>
          <p:nvSpPr>
            <p:cNvPr id="140903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903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4189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71140F92-9160-4383-BD43-3747E9FC7F33}" type="slidenum">
              <a:rPr lang="ja-JP" altLang="en-US"/>
              <a:pPr/>
              <a:t>23</a:t>
            </a:fld>
            <a:endParaRPr lang="en-US" altLang="ja-JP"/>
          </a:p>
        </p:txBody>
      </p:sp>
      <p:sp>
        <p:nvSpPr>
          <p:cNvPr id="1409026" name="Rectangle 2050"/>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409027" name="Rectangle 2051"/>
          <p:cNvSpPr>
            <a:spLocks noGrp="1" noChangeArrowheads="1"/>
          </p:cNvSpPr>
          <p:nvPr>
            <p:ph type="body" orient="vert" idx="1"/>
          </p:nvPr>
        </p:nvSpPr>
        <p:spPr>
          <a:xfrm>
            <a:off x="609600" y="762000"/>
            <a:ext cx="8534400" cy="6096000"/>
          </a:xfrm>
        </p:spPr>
        <p:txBody>
          <a:bodyPr vert="horz"/>
          <a:lstStyle/>
          <a:p>
            <a:r>
              <a:rPr lang="ja-JP" altLang="en-US" dirty="0" smtClean="0"/>
              <a:t>優良誤認の禁止</a:t>
            </a:r>
            <a:endParaRPr lang="ja-JP" altLang="en-US" dirty="0"/>
          </a:p>
          <a:p>
            <a:pPr lvl="1"/>
            <a:r>
              <a:rPr lang="ja-JP" altLang="en-US" dirty="0"/>
              <a:t>日本有数の治療実績を有する</a:t>
            </a:r>
          </a:p>
          <a:p>
            <a:pPr lvl="1"/>
            <a:r>
              <a:rPr lang="ja-JP" altLang="en-US" dirty="0"/>
              <a:t>病院ランキング県内</a:t>
            </a:r>
            <a:r>
              <a:rPr lang="en-US" altLang="ja-JP" dirty="0"/>
              <a:t>NO1</a:t>
            </a:r>
            <a:r>
              <a:rPr lang="ja-JP" altLang="en-US" dirty="0"/>
              <a:t>に選ばれた</a:t>
            </a:r>
          </a:p>
          <a:p>
            <a:pPr lvl="1"/>
            <a:r>
              <a:rPr lang="ja-JP" altLang="en-US" dirty="0"/>
              <a:t>著名人も当院を推薦して</a:t>
            </a:r>
            <a:r>
              <a:rPr lang="ja-JP" altLang="en-US" dirty="0" smtClean="0"/>
              <a:t>います</a:t>
            </a:r>
            <a:endParaRPr lang="en-US" altLang="ja-JP" dirty="0" smtClean="0"/>
          </a:p>
          <a:p>
            <a:pPr lvl="1"/>
            <a:endParaRPr lang="ja-JP" altLang="en-US" sz="900" dirty="0"/>
          </a:p>
          <a:p>
            <a:r>
              <a:rPr lang="ja-JP" altLang="en-US" dirty="0" smtClean="0"/>
              <a:t>虚偽</a:t>
            </a:r>
            <a:r>
              <a:rPr lang="ja-JP" altLang="en-US" dirty="0"/>
              <a:t>、過度な</a:t>
            </a:r>
            <a:r>
              <a:rPr lang="ja-JP" altLang="en-US" dirty="0" smtClean="0"/>
              <a:t>表現の禁止</a:t>
            </a:r>
            <a:endParaRPr lang="ja-JP" altLang="en-US" dirty="0"/>
          </a:p>
          <a:p>
            <a:pPr lvl="1"/>
            <a:r>
              <a:rPr lang="ja-JP" altLang="en-US" dirty="0"/>
              <a:t>日帰り手術で一日で治療が終了</a:t>
            </a:r>
          </a:p>
          <a:p>
            <a:pPr lvl="1"/>
            <a:r>
              <a:rPr lang="ja-JP" altLang="en-US" dirty="0"/>
              <a:t>○○手術は効果が</a:t>
            </a:r>
            <a:r>
              <a:rPr lang="ja-JP" altLang="en-US" dirty="0" smtClean="0"/>
              <a:t>高い</a:t>
            </a:r>
            <a:endParaRPr lang="en-US" altLang="ja-JP" dirty="0" smtClean="0"/>
          </a:p>
          <a:p>
            <a:pPr lvl="1"/>
            <a:endParaRPr lang="ja-JP" altLang="en-US" sz="900" dirty="0"/>
          </a:p>
          <a:p>
            <a:r>
              <a:rPr lang="ja-JP" altLang="en-US" dirty="0" smtClean="0"/>
              <a:t>誇大</a:t>
            </a:r>
            <a:r>
              <a:rPr lang="ja-JP" altLang="en-US" dirty="0"/>
              <a:t>な</a:t>
            </a:r>
            <a:r>
              <a:rPr lang="ja-JP" altLang="en-US" dirty="0" smtClean="0"/>
              <a:t>内容の禁止</a:t>
            </a:r>
            <a:endParaRPr lang="ja-JP" altLang="en-US" dirty="0"/>
          </a:p>
          <a:p>
            <a:pPr lvl="1"/>
            <a:r>
              <a:rPr lang="ja-JP" altLang="en-US" dirty="0"/>
              <a:t>知事の認可を取得しています</a:t>
            </a:r>
          </a:p>
          <a:p>
            <a:pPr lvl="1"/>
            <a:r>
              <a:rPr lang="ja-JP" altLang="en-US" dirty="0"/>
              <a:t>術後の効果、有効性を強調した内容</a:t>
            </a:r>
          </a:p>
          <a:p>
            <a:pPr lvl="1"/>
            <a:r>
              <a:rPr lang="ja-JP" altLang="en-US" dirty="0"/>
              <a:t>意図的に取捨選択した感想のみを掲載</a:t>
            </a:r>
          </a:p>
        </p:txBody>
      </p:sp>
      <p:sp>
        <p:nvSpPr>
          <p:cNvPr id="1409028"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医療機関のホームページガイドライン</a:t>
            </a:r>
            <a:endParaRPr lang="ja-JP" altLang="en-US" sz="3600" i="0" dirty="0">
              <a:solidFill>
                <a:srgbClr val="FFFF00"/>
              </a:solidFill>
            </a:endParaRPr>
          </a:p>
        </p:txBody>
      </p:sp>
      <p:grpSp>
        <p:nvGrpSpPr>
          <p:cNvPr id="1409029" name="Group 2053"/>
          <p:cNvGrpSpPr>
            <a:grpSpLocks/>
          </p:cNvGrpSpPr>
          <p:nvPr/>
        </p:nvGrpSpPr>
        <p:grpSpPr bwMode="auto">
          <a:xfrm>
            <a:off x="609600" y="400050"/>
            <a:ext cx="8567738" cy="6457950"/>
            <a:chOff x="384" y="252"/>
            <a:chExt cx="5397" cy="4068"/>
          </a:xfrm>
        </p:grpSpPr>
        <p:sp>
          <p:nvSpPr>
            <p:cNvPr id="140903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903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テキスト ボックス 1"/>
          <p:cNvSpPr txBox="1"/>
          <p:nvPr/>
        </p:nvSpPr>
        <p:spPr>
          <a:xfrm>
            <a:off x="3851920" y="6341258"/>
            <a:ext cx="5040560" cy="400110"/>
          </a:xfrm>
          <a:prstGeom prst="rect">
            <a:avLst/>
          </a:prstGeom>
          <a:noFill/>
        </p:spPr>
        <p:txBody>
          <a:bodyPr wrap="square" rtlCol="0">
            <a:spAutoFit/>
          </a:bodyPr>
          <a:lstStyle/>
          <a:p>
            <a:r>
              <a:rPr lang="ja-JP" altLang="en-US" sz="2000" dirty="0" smtClean="0"/>
              <a:t>「厚生</a:t>
            </a:r>
            <a:r>
              <a:rPr lang="ja-JP" altLang="en-US" sz="2000" dirty="0"/>
              <a:t>労働省　</a:t>
            </a:r>
            <a:r>
              <a:rPr lang="ja-JP" altLang="en-US" sz="2000" dirty="0" smtClean="0"/>
              <a:t>（平成</a:t>
            </a:r>
            <a:r>
              <a:rPr lang="en-US" altLang="ja-JP" sz="2000" dirty="0"/>
              <a:t>24</a:t>
            </a:r>
            <a:r>
              <a:rPr lang="ja-JP" altLang="en-US" sz="2000" dirty="0"/>
              <a:t>年</a:t>
            </a:r>
            <a:r>
              <a:rPr lang="en-US" altLang="ja-JP" sz="2000" dirty="0"/>
              <a:t>9</a:t>
            </a:r>
            <a:r>
              <a:rPr lang="ja-JP" altLang="en-US" sz="2000" dirty="0"/>
              <a:t>月</a:t>
            </a:r>
            <a:r>
              <a:rPr lang="en-US" altLang="ja-JP" sz="2000" dirty="0"/>
              <a:t>28</a:t>
            </a:r>
            <a:r>
              <a:rPr lang="ja-JP" altLang="en-US" sz="2000" dirty="0" smtClean="0"/>
              <a:t>日）」</a:t>
            </a:r>
            <a:endParaRPr kumimoji="1" lang="ja-JP" altLang="en-US" sz="2000" dirty="0"/>
          </a:p>
        </p:txBody>
      </p:sp>
    </p:spTree>
    <p:extLst>
      <p:ext uri="{BB962C8B-B14F-4D97-AF65-F5344CB8AC3E}">
        <p14:creationId xmlns:p14="http://schemas.microsoft.com/office/powerpoint/2010/main" val="17200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71140F92-9160-4383-BD43-3747E9FC7F33}" type="slidenum">
              <a:rPr lang="ja-JP" altLang="en-US"/>
              <a:pPr/>
              <a:t>24</a:t>
            </a:fld>
            <a:endParaRPr lang="en-US" altLang="ja-JP"/>
          </a:p>
        </p:txBody>
      </p:sp>
      <p:sp>
        <p:nvSpPr>
          <p:cNvPr id="1409026" name="Rectangle 2050"/>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409027" name="Rectangle 2051"/>
          <p:cNvSpPr>
            <a:spLocks noGrp="1" noChangeArrowheads="1"/>
          </p:cNvSpPr>
          <p:nvPr>
            <p:ph type="body" orient="vert" idx="1"/>
          </p:nvPr>
        </p:nvSpPr>
        <p:spPr>
          <a:xfrm>
            <a:off x="609600" y="762000"/>
            <a:ext cx="8534400" cy="6096000"/>
          </a:xfrm>
        </p:spPr>
        <p:txBody>
          <a:bodyPr vert="horz"/>
          <a:lstStyle/>
          <a:p>
            <a:r>
              <a:rPr lang="ja-JP" altLang="en-US" dirty="0" smtClean="0"/>
              <a:t>医療</a:t>
            </a:r>
            <a:r>
              <a:rPr lang="ja-JP" altLang="en-US" dirty="0"/>
              <a:t>機関を選ぶ情報源</a:t>
            </a:r>
          </a:p>
          <a:p>
            <a:pPr lvl="1"/>
            <a:r>
              <a:rPr lang="ja-JP" altLang="en-US" dirty="0" smtClean="0"/>
              <a:t>家族</a:t>
            </a:r>
            <a:r>
              <a:rPr lang="ja-JP" altLang="en-US" dirty="0"/>
              <a:t>、友人、知人からの意見を聞く　  </a:t>
            </a:r>
            <a:r>
              <a:rPr lang="ja-JP" altLang="en-US" dirty="0" smtClean="0"/>
              <a:t>　</a:t>
            </a:r>
            <a:r>
              <a:rPr lang="en-US" altLang="ja-JP" dirty="0" smtClean="0"/>
              <a:t>50.6</a:t>
            </a:r>
            <a:r>
              <a:rPr lang="en-US" altLang="ja-JP" dirty="0"/>
              <a:t>%</a:t>
            </a:r>
          </a:p>
          <a:p>
            <a:pPr lvl="1"/>
            <a:r>
              <a:rPr lang="ja-JP" altLang="en-US" dirty="0" smtClean="0"/>
              <a:t>インターネット</a:t>
            </a:r>
            <a:r>
              <a:rPr lang="ja-JP" altLang="en-US" dirty="0"/>
              <a:t>の情報を調べる    </a:t>
            </a:r>
            <a:r>
              <a:rPr lang="ja-JP" altLang="en-US" dirty="0" smtClean="0"/>
              <a:t>      </a:t>
            </a:r>
            <a:r>
              <a:rPr lang="en-US" altLang="ja-JP" dirty="0"/>
              <a:t>46.0%</a:t>
            </a:r>
          </a:p>
          <a:p>
            <a:pPr lvl="1"/>
            <a:r>
              <a:rPr lang="ja-JP" altLang="en-US" dirty="0" smtClean="0"/>
              <a:t>かかりつけ</a:t>
            </a:r>
            <a:r>
              <a:rPr lang="ja-JP" altLang="en-US" dirty="0"/>
              <a:t>医師に相談する              </a:t>
            </a:r>
            <a:r>
              <a:rPr lang="en-US" altLang="ja-JP" dirty="0" smtClean="0"/>
              <a:t>37.9</a:t>
            </a:r>
            <a:r>
              <a:rPr lang="en-US" altLang="ja-JP" dirty="0"/>
              <a:t>%</a:t>
            </a:r>
          </a:p>
          <a:p>
            <a:pPr lvl="1"/>
            <a:r>
              <a:rPr lang="ja-JP" altLang="en-US" dirty="0" smtClean="0"/>
              <a:t>新聞</a:t>
            </a:r>
            <a:r>
              <a:rPr lang="ja-JP" altLang="en-US" dirty="0"/>
              <a:t>、雑誌、本等の情報を調べる         </a:t>
            </a:r>
            <a:r>
              <a:rPr lang="en-US" altLang="ja-JP" dirty="0"/>
              <a:t>9.7%</a:t>
            </a:r>
          </a:p>
          <a:p>
            <a:pPr lvl="1"/>
            <a:r>
              <a:rPr lang="ja-JP" altLang="en-US" dirty="0" smtClean="0"/>
              <a:t>電話帳</a:t>
            </a:r>
            <a:r>
              <a:rPr lang="ja-JP" altLang="en-US" dirty="0"/>
              <a:t>を調べる               </a:t>
            </a:r>
            <a:r>
              <a:rPr lang="ja-JP" altLang="en-US" dirty="0" smtClean="0"/>
              <a:t>          </a:t>
            </a:r>
            <a:r>
              <a:rPr lang="en-US" altLang="ja-JP" dirty="0"/>
              <a:t>5.7%</a:t>
            </a:r>
          </a:p>
          <a:p>
            <a:r>
              <a:rPr lang="ja-JP" altLang="en-US" dirty="0"/>
              <a:t>ポイント</a:t>
            </a:r>
          </a:p>
          <a:p>
            <a:pPr lvl="1"/>
            <a:r>
              <a:rPr lang="ja-JP" altLang="en-US" dirty="0" smtClean="0"/>
              <a:t>来院</a:t>
            </a:r>
            <a:r>
              <a:rPr lang="ja-JP" altLang="en-US" dirty="0"/>
              <a:t>患者の満足度</a:t>
            </a:r>
            <a:r>
              <a:rPr lang="ja-JP" altLang="en-US" dirty="0" smtClean="0"/>
              <a:t>向上</a:t>
            </a:r>
            <a:endParaRPr lang="en-US" altLang="ja-JP" dirty="0" smtClean="0"/>
          </a:p>
          <a:p>
            <a:pPr lvl="2"/>
            <a:r>
              <a:rPr lang="ja-JP" altLang="en-US" dirty="0" smtClean="0"/>
              <a:t>外来</a:t>
            </a:r>
            <a:r>
              <a:rPr lang="ja-JP" altLang="en-US" dirty="0"/>
              <a:t>アンケート・接遇研修</a:t>
            </a:r>
          </a:p>
          <a:p>
            <a:pPr lvl="1"/>
            <a:r>
              <a:rPr lang="ja-JP" altLang="en-US" dirty="0" smtClean="0"/>
              <a:t>インターネット</a:t>
            </a:r>
            <a:r>
              <a:rPr lang="ja-JP" altLang="en-US" dirty="0"/>
              <a:t>への</a:t>
            </a:r>
            <a:r>
              <a:rPr lang="ja-JP" altLang="en-US" dirty="0" smtClean="0"/>
              <a:t>対応</a:t>
            </a:r>
            <a:endParaRPr lang="en-US" altLang="ja-JP" dirty="0" smtClean="0"/>
          </a:p>
          <a:p>
            <a:pPr lvl="2"/>
            <a:r>
              <a:rPr lang="ja-JP" altLang="en-US" dirty="0" smtClean="0"/>
              <a:t>魅力</a:t>
            </a:r>
            <a:r>
              <a:rPr lang="ja-JP" altLang="en-US" dirty="0"/>
              <a:t>ある</a:t>
            </a:r>
            <a:r>
              <a:rPr lang="en-US" altLang="ja-JP" dirty="0"/>
              <a:t>HP</a:t>
            </a:r>
            <a:r>
              <a:rPr lang="ja-JP" altLang="en-US" dirty="0"/>
              <a:t>の作成</a:t>
            </a:r>
          </a:p>
          <a:p>
            <a:pPr lvl="1"/>
            <a:r>
              <a:rPr lang="ja-JP" altLang="en-US" dirty="0" smtClean="0"/>
              <a:t>病</a:t>
            </a:r>
            <a:r>
              <a:rPr lang="ja-JP" altLang="en-US" dirty="0"/>
              <a:t>診、</a:t>
            </a:r>
            <a:r>
              <a:rPr lang="ja-JP" altLang="en-US" dirty="0" err="1"/>
              <a:t>診診</a:t>
            </a:r>
            <a:r>
              <a:rPr lang="ja-JP" altLang="en-US" dirty="0"/>
              <a:t>連携</a:t>
            </a:r>
            <a:r>
              <a:rPr lang="ja-JP" altLang="en-US" dirty="0" smtClean="0"/>
              <a:t>強化</a:t>
            </a:r>
            <a:endParaRPr lang="en-US" altLang="ja-JP" dirty="0" smtClean="0"/>
          </a:p>
          <a:p>
            <a:pPr lvl="2"/>
            <a:r>
              <a:rPr lang="ja-JP" altLang="en-US" dirty="0" smtClean="0"/>
              <a:t>信頼度</a:t>
            </a:r>
            <a:r>
              <a:rPr lang="ja-JP" altLang="en-US" dirty="0"/>
              <a:t>向上</a:t>
            </a:r>
          </a:p>
        </p:txBody>
      </p:sp>
      <p:sp>
        <p:nvSpPr>
          <p:cNvPr id="1409028"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患者意識調査</a:t>
            </a:r>
            <a:endParaRPr lang="ja-JP" altLang="en-US" sz="3600" i="0" dirty="0">
              <a:solidFill>
                <a:srgbClr val="FFFF00"/>
              </a:solidFill>
            </a:endParaRPr>
          </a:p>
        </p:txBody>
      </p:sp>
      <p:grpSp>
        <p:nvGrpSpPr>
          <p:cNvPr id="1409029" name="Group 2053"/>
          <p:cNvGrpSpPr>
            <a:grpSpLocks/>
          </p:cNvGrpSpPr>
          <p:nvPr/>
        </p:nvGrpSpPr>
        <p:grpSpPr bwMode="auto">
          <a:xfrm>
            <a:off x="609600" y="400050"/>
            <a:ext cx="8567738" cy="6457950"/>
            <a:chOff x="384" y="252"/>
            <a:chExt cx="5397" cy="4068"/>
          </a:xfrm>
        </p:grpSpPr>
        <p:sp>
          <p:nvSpPr>
            <p:cNvPr id="140903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903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テキスト ボックス 1"/>
          <p:cNvSpPr txBox="1"/>
          <p:nvPr/>
        </p:nvSpPr>
        <p:spPr>
          <a:xfrm>
            <a:off x="3851920" y="6341258"/>
            <a:ext cx="5040560" cy="369332"/>
          </a:xfrm>
          <a:prstGeom prst="rect">
            <a:avLst/>
          </a:prstGeom>
          <a:noFill/>
        </p:spPr>
        <p:txBody>
          <a:bodyPr wrap="square" rtlCol="0">
            <a:spAutoFit/>
          </a:bodyPr>
          <a:lstStyle/>
          <a:p>
            <a:r>
              <a:rPr lang="ja-JP" altLang="en-US" sz="1800" dirty="0" smtClean="0"/>
              <a:t>「平成</a:t>
            </a:r>
            <a:r>
              <a:rPr lang="en-US" altLang="ja-JP" sz="1800" dirty="0"/>
              <a:t>23</a:t>
            </a:r>
            <a:r>
              <a:rPr lang="ja-JP" altLang="en-US" sz="1800" dirty="0"/>
              <a:t>年　　健康保険組合連合会　</a:t>
            </a:r>
            <a:r>
              <a:rPr lang="ja-JP" altLang="en-US" sz="1800" dirty="0" smtClean="0"/>
              <a:t>報告書」より</a:t>
            </a:r>
            <a:endParaRPr kumimoji="1" lang="ja-JP" altLang="en-US" sz="1800" dirty="0"/>
          </a:p>
        </p:txBody>
      </p:sp>
    </p:spTree>
    <p:extLst>
      <p:ext uri="{BB962C8B-B14F-4D97-AF65-F5344CB8AC3E}">
        <p14:creationId xmlns:p14="http://schemas.microsoft.com/office/powerpoint/2010/main" val="2954176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71140F92-9160-4383-BD43-3747E9FC7F33}" type="slidenum">
              <a:rPr lang="ja-JP" altLang="en-US"/>
              <a:pPr/>
              <a:t>25</a:t>
            </a:fld>
            <a:endParaRPr lang="en-US" altLang="ja-JP"/>
          </a:p>
        </p:txBody>
      </p:sp>
      <p:sp>
        <p:nvSpPr>
          <p:cNvPr id="1409026" name="Rectangle 2050"/>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409027" name="Rectangle 2051"/>
          <p:cNvSpPr>
            <a:spLocks noGrp="1" noChangeArrowheads="1"/>
          </p:cNvSpPr>
          <p:nvPr>
            <p:ph type="body" orient="vert" idx="1"/>
          </p:nvPr>
        </p:nvSpPr>
        <p:spPr>
          <a:xfrm>
            <a:off x="609600" y="762000"/>
            <a:ext cx="8534400" cy="6096000"/>
          </a:xfrm>
        </p:spPr>
        <p:txBody>
          <a:bodyPr vert="horz"/>
          <a:lstStyle/>
          <a:p>
            <a:r>
              <a:rPr lang="ja-JP" altLang="en-US" dirty="0"/>
              <a:t>ホームページ</a:t>
            </a:r>
            <a:r>
              <a:rPr lang="ja-JP" altLang="en-US" dirty="0" smtClean="0"/>
              <a:t>を</a:t>
            </a:r>
            <a:r>
              <a:rPr lang="ja-JP" altLang="en-US" dirty="0"/>
              <a:t>開設していますか</a:t>
            </a:r>
          </a:p>
          <a:p>
            <a:pPr lvl="1"/>
            <a:r>
              <a:rPr lang="ja-JP" altLang="en-US" dirty="0" smtClean="0"/>
              <a:t>開設</a:t>
            </a:r>
            <a:r>
              <a:rPr lang="ja-JP" altLang="en-US" dirty="0"/>
              <a:t>している　　</a:t>
            </a:r>
            <a:r>
              <a:rPr lang="ja-JP" altLang="en-US" dirty="0" smtClean="0"/>
              <a:t>　　　　</a:t>
            </a:r>
            <a:r>
              <a:rPr lang="ja-JP" altLang="en-US" dirty="0"/>
              <a:t>　</a:t>
            </a:r>
            <a:r>
              <a:rPr lang="en-US" altLang="ja-JP" dirty="0"/>
              <a:t>63.5%</a:t>
            </a:r>
          </a:p>
          <a:p>
            <a:pPr lvl="1"/>
            <a:r>
              <a:rPr lang="ja-JP" altLang="en-US" dirty="0" smtClean="0"/>
              <a:t>開設</a:t>
            </a:r>
            <a:r>
              <a:rPr lang="ja-JP" altLang="en-US" dirty="0"/>
              <a:t>予定          </a:t>
            </a:r>
            <a:r>
              <a:rPr lang="ja-JP" altLang="en-US" dirty="0" smtClean="0"/>
              <a:t>　　     </a:t>
            </a:r>
            <a:r>
              <a:rPr lang="en-US" altLang="ja-JP" dirty="0"/>
              <a:t>1.6%</a:t>
            </a:r>
          </a:p>
          <a:p>
            <a:pPr lvl="1"/>
            <a:r>
              <a:rPr lang="ja-JP" altLang="en-US" dirty="0" smtClean="0"/>
              <a:t>開設</a:t>
            </a:r>
            <a:r>
              <a:rPr lang="ja-JP" altLang="en-US" dirty="0"/>
              <a:t>していない    </a:t>
            </a:r>
            <a:r>
              <a:rPr lang="ja-JP" altLang="en-US" dirty="0" smtClean="0"/>
              <a:t>　　　　</a:t>
            </a:r>
            <a:r>
              <a:rPr lang="en-US" altLang="ja-JP" dirty="0" smtClean="0"/>
              <a:t>34.9</a:t>
            </a:r>
            <a:r>
              <a:rPr lang="en-US" altLang="ja-JP" dirty="0"/>
              <a:t>%</a:t>
            </a:r>
          </a:p>
          <a:p>
            <a:r>
              <a:rPr lang="ja-JP" altLang="en-US" dirty="0" smtClean="0"/>
              <a:t>公開内容</a:t>
            </a:r>
            <a:endParaRPr lang="ja-JP" altLang="en-US" dirty="0"/>
          </a:p>
          <a:p>
            <a:pPr lvl="1"/>
            <a:r>
              <a:rPr lang="ja-JP" altLang="en-US" dirty="0" smtClean="0"/>
              <a:t>診療</a:t>
            </a:r>
            <a:r>
              <a:rPr lang="ja-JP" altLang="en-US" dirty="0"/>
              <a:t>科目、診療時間表示　　</a:t>
            </a:r>
            <a:r>
              <a:rPr lang="en-US" altLang="ja-JP" dirty="0"/>
              <a:t>30.0%</a:t>
            </a:r>
          </a:p>
          <a:p>
            <a:pPr lvl="1"/>
            <a:r>
              <a:rPr lang="ja-JP" altLang="en-US" dirty="0" smtClean="0"/>
              <a:t>医師</a:t>
            </a:r>
            <a:r>
              <a:rPr lang="ja-JP" altLang="en-US" dirty="0"/>
              <a:t>の経歴表示           </a:t>
            </a:r>
            <a:r>
              <a:rPr lang="ja-JP" altLang="en-US" dirty="0" smtClean="0"/>
              <a:t> </a:t>
            </a:r>
            <a:r>
              <a:rPr lang="en-US" altLang="ja-JP" dirty="0"/>
              <a:t>24.2%</a:t>
            </a:r>
          </a:p>
          <a:p>
            <a:pPr lvl="1"/>
            <a:r>
              <a:rPr lang="ja-JP" altLang="en-US" dirty="0" smtClean="0"/>
              <a:t>保有</a:t>
            </a:r>
            <a:r>
              <a:rPr lang="ja-JP" altLang="en-US" dirty="0"/>
              <a:t>する医療機器紹介     </a:t>
            </a:r>
            <a:r>
              <a:rPr lang="ja-JP" altLang="en-US" dirty="0" smtClean="0"/>
              <a:t> </a:t>
            </a:r>
            <a:r>
              <a:rPr lang="en-US" altLang="ja-JP" dirty="0"/>
              <a:t>15.0%</a:t>
            </a:r>
          </a:p>
          <a:p>
            <a:r>
              <a:rPr lang="ja-JP" altLang="en-US" dirty="0"/>
              <a:t>開設しない理由</a:t>
            </a:r>
          </a:p>
          <a:p>
            <a:pPr lvl="1"/>
            <a:r>
              <a:rPr lang="ja-JP" altLang="en-US" dirty="0" smtClean="0"/>
              <a:t>業務上</a:t>
            </a:r>
            <a:r>
              <a:rPr lang="ja-JP" altLang="en-US" dirty="0"/>
              <a:t>必要無い           </a:t>
            </a:r>
            <a:r>
              <a:rPr lang="ja-JP" altLang="en-US" dirty="0" smtClean="0"/>
              <a:t> </a:t>
            </a:r>
            <a:r>
              <a:rPr lang="en-US" altLang="ja-JP" dirty="0"/>
              <a:t>33.3%</a:t>
            </a:r>
          </a:p>
          <a:p>
            <a:pPr lvl="1"/>
            <a:r>
              <a:rPr lang="ja-JP" altLang="en-US" dirty="0" smtClean="0"/>
              <a:t>企画</a:t>
            </a:r>
            <a:r>
              <a:rPr lang="ja-JP" altLang="en-US" dirty="0"/>
              <a:t>する人材が居ない     </a:t>
            </a:r>
            <a:r>
              <a:rPr lang="ja-JP" altLang="en-US" dirty="0" smtClean="0"/>
              <a:t> </a:t>
            </a:r>
            <a:r>
              <a:rPr lang="en-US" altLang="ja-JP" dirty="0"/>
              <a:t>13.9%</a:t>
            </a:r>
          </a:p>
          <a:p>
            <a:pPr lvl="1"/>
            <a:r>
              <a:rPr lang="ja-JP" altLang="en-US" dirty="0" smtClean="0"/>
              <a:t>維持費</a:t>
            </a:r>
            <a:r>
              <a:rPr lang="ja-JP" altLang="en-US" dirty="0"/>
              <a:t>が高い             </a:t>
            </a:r>
            <a:r>
              <a:rPr lang="ja-JP" altLang="en-US" dirty="0" smtClean="0"/>
              <a:t> </a:t>
            </a:r>
            <a:r>
              <a:rPr lang="en-US" altLang="ja-JP" dirty="0"/>
              <a:t>13.9%</a:t>
            </a:r>
          </a:p>
          <a:p>
            <a:endParaRPr lang="en-US" altLang="ja-JP" dirty="0"/>
          </a:p>
          <a:p>
            <a:endParaRPr lang="ja-JP" altLang="en-US" dirty="0"/>
          </a:p>
        </p:txBody>
      </p:sp>
      <p:sp>
        <p:nvSpPr>
          <p:cNvPr id="1409028"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医療機関のホームページ開設状況</a:t>
            </a:r>
            <a:endParaRPr lang="ja-JP" altLang="en-US" sz="3600" i="0" dirty="0">
              <a:solidFill>
                <a:srgbClr val="FFFF00"/>
              </a:solidFill>
            </a:endParaRPr>
          </a:p>
        </p:txBody>
      </p:sp>
      <p:grpSp>
        <p:nvGrpSpPr>
          <p:cNvPr id="1409029" name="Group 2053"/>
          <p:cNvGrpSpPr>
            <a:grpSpLocks/>
          </p:cNvGrpSpPr>
          <p:nvPr/>
        </p:nvGrpSpPr>
        <p:grpSpPr bwMode="auto">
          <a:xfrm>
            <a:off x="609600" y="400050"/>
            <a:ext cx="8567738" cy="6457950"/>
            <a:chOff x="384" y="252"/>
            <a:chExt cx="5397" cy="4068"/>
          </a:xfrm>
        </p:grpSpPr>
        <p:sp>
          <p:nvSpPr>
            <p:cNvPr id="140903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903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 name="テキスト ボックス 9"/>
          <p:cNvSpPr txBox="1"/>
          <p:nvPr/>
        </p:nvSpPr>
        <p:spPr>
          <a:xfrm>
            <a:off x="1331640" y="6341258"/>
            <a:ext cx="7560840" cy="369332"/>
          </a:xfrm>
          <a:prstGeom prst="rect">
            <a:avLst/>
          </a:prstGeom>
          <a:noFill/>
        </p:spPr>
        <p:txBody>
          <a:bodyPr wrap="square" rtlCol="0">
            <a:spAutoFit/>
          </a:bodyPr>
          <a:lstStyle/>
          <a:p>
            <a:r>
              <a:rPr lang="ja-JP" altLang="en-US" sz="1800" dirty="0" smtClean="0"/>
              <a:t>「公益社団法人</a:t>
            </a:r>
            <a:r>
              <a:rPr lang="ja-JP" altLang="en-US" sz="1800" dirty="0"/>
              <a:t>日本医業経営コンサルタント協会　　北海道支部</a:t>
            </a:r>
            <a:r>
              <a:rPr lang="ja-JP" altLang="en-US" sz="1800" dirty="0" smtClean="0"/>
              <a:t>調査」より</a:t>
            </a:r>
            <a:endParaRPr kumimoji="1" lang="ja-JP" altLang="en-US" sz="1800" dirty="0"/>
          </a:p>
        </p:txBody>
      </p:sp>
    </p:spTree>
    <p:extLst>
      <p:ext uri="{BB962C8B-B14F-4D97-AF65-F5344CB8AC3E}">
        <p14:creationId xmlns:p14="http://schemas.microsoft.com/office/powerpoint/2010/main" val="1285933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71140F92-9160-4383-BD43-3747E9FC7F33}" type="slidenum">
              <a:rPr lang="ja-JP" altLang="en-US"/>
              <a:pPr/>
              <a:t>26</a:t>
            </a:fld>
            <a:endParaRPr lang="en-US" altLang="ja-JP"/>
          </a:p>
        </p:txBody>
      </p:sp>
      <p:sp>
        <p:nvSpPr>
          <p:cNvPr id="1409026" name="Rectangle 2050"/>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409027" name="Rectangle 2051"/>
          <p:cNvSpPr>
            <a:spLocks noGrp="1" noChangeArrowheads="1"/>
          </p:cNvSpPr>
          <p:nvPr>
            <p:ph type="body" orient="vert" idx="1"/>
          </p:nvPr>
        </p:nvSpPr>
        <p:spPr>
          <a:xfrm>
            <a:off x="609600" y="762000"/>
            <a:ext cx="8534400" cy="6096000"/>
          </a:xfrm>
        </p:spPr>
        <p:txBody>
          <a:bodyPr vert="horz"/>
          <a:lstStyle/>
          <a:p>
            <a:r>
              <a:rPr lang="ja-JP" altLang="en-US" dirty="0"/>
              <a:t>医療機関を選ぶ時に検索するサイト</a:t>
            </a:r>
          </a:p>
          <a:p>
            <a:pPr lvl="1"/>
            <a:r>
              <a:rPr lang="ja-JP" altLang="en-US" dirty="0" smtClean="0"/>
              <a:t>医療</a:t>
            </a:r>
            <a:r>
              <a:rPr lang="ja-JP" altLang="en-US" dirty="0"/>
              <a:t>機関のホームページ　　　　</a:t>
            </a:r>
            <a:r>
              <a:rPr lang="en-US" altLang="ja-JP" dirty="0"/>
              <a:t>71.8%</a:t>
            </a:r>
          </a:p>
          <a:p>
            <a:pPr lvl="1"/>
            <a:r>
              <a:rPr lang="ja-JP" altLang="en-US" dirty="0" smtClean="0"/>
              <a:t>都道府県</a:t>
            </a:r>
            <a:r>
              <a:rPr lang="ja-JP" altLang="en-US" dirty="0"/>
              <a:t>のホームページ        </a:t>
            </a:r>
            <a:r>
              <a:rPr lang="en-US" altLang="ja-JP" dirty="0" smtClean="0"/>
              <a:t>34.2</a:t>
            </a:r>
            <a:r>
              <a:rPr lang="en-US" altLang="ja-JP" dirty="0"/>
              <a:t>%</a:t>
            </a:r>
          </a:p>
          <a:p>
            <a:pPr lvl="1"/>
            <a:r>
              <a:rPr lang="ja-JP" altLang="en-US" dirty="0" smtClean="0"/>
              <a:t>その他</a:t>
            </a:r>
            <a:r>
              <a:rPr lang="ja-JP" altLang="en-US" dirty="0"/>
              <a:t>の医療機関検索サイト    </a:t>
            </a:r>
            <a:r>
              <a:rPr lang="en-US" altLang="ja-JP" dirty="0"/>
              <a:t>20.5%</a:t>
            </a:r>
          </a:p>
          <a:p>
            <a:endParaRPr lang="en-US" altLang="ja-JP" sz="900" dirty="0"/>
          </a:p>
          <a:p>
            <a:r>
              <a:rPr lang="ja-JP" altLang="en-US" dirty="0"/>
              <a:t>ポイント</a:t>
            </a:r>
          </a:p>
          <a:p>
            <a:pPr lvl="1"/>
            <a:r>
              <a:rPr lang="ja-JP" altLang="en-US" dirty="0" smtClean="0"/>
              <a:t>検索</a:t>
            </a:r>
            <a:r>
              <a:rPr lang="ja-JP" altLang="en-US" dirty="0"/>
              <a:t>サイトで上位に来る為の対策</a:t>
            </a:r>
          </a:p>
          <a:p>
            <a:pPr lvl="1"/>
            <a:r>
              <a:rPr lang="ja-JP" altLang="en-US" dirty="0" smtClean="0"/>
              <a:t>都道府県</a:t>
            </a:r>
            <a:r>
              <a:rPr lang="ja-JP" altLang="en-US" dirty="0"/>
              <a:t>ホームページの</a:t>
            </a:r>
            <a:r>
              <a:rPr lang="ja-JP" altLang="en-US" dirty="0" smtClean="0"/>
              <a:t>活用</a:t>
            </a:r>
            <a:endParaRPr lang="en-US" altLang="ja-JP" dirty="0" smtClean="0"/>
          </a:p>
          <a:p>
            <a:pPr lvl="1"/>
            <a:endParaRPr lang="ja-JP" altLang="en-US" sz="900" dirty="0"/>
          </a:p>
          <a:p>
            <a:r>
              <a:rPr lang="ja-JP" altLang="en-US" dirty="0"/>
              <a:t>年代別情報源</a:t>
            </a:r>
            <a:r>
              <a:rPr lang="en-US" altLang="ja-JP" dirty="0"/>
              <a:t>(</a:t>
            </a:r>
            <a:r>
              <a:rPr lang="ja-JP" altLang="en-US" dirty="0"/>
              <a:t>インターネット</a:t>
            </a:r>
            <a:r>
              <a:rPr lang="en-US" altLang="ja-JP" dirty="0"/>
              <a:t>)</a:t>
            </a:r>
          </a:p>
          <a:p>
            <a:pPr marL="0" indent="0">
              <a:buNone/>
            </a:pPr>
            <a:r>
              <a:rPr lang="ja-JP" altLang="en-US" dirty="0" smtClean="0"/>
              <a:t>　　</a:t>
            </a:r>
            <a:r>
              <a:rPr lang="en-US" altLang="ja-JP" dirty="0" smtClean="0"/>
              <a:t>20</a:t>
            </a:r>
            <a:r>
              <a:rPr lang="ja-JP" altLang="en-US" dirty="0" smtClean="0"/>
              <a:t>代：</a:t>
            </a:r>
            <a:r>
              <a:rPr lang="en-US" altLang="ja-JP" dirty="0" smtClean="0"/>
              <a:t>48</a:t>
            </a:r>
            <a:r>
              <a:rPr lang="en-US" altLang="ja-JP" dirty="0"/>
              <a:t>%</a:t>
            </a:r>
            <a:r>
              <a:rPr lang="ja-JP" altLang="en-US" dirty="0"/>
              <a:t>　</a:t>
            </a:r>
            <a:r>
              <a:rPr lang="en-US" altLang="ja-JP" dirty="0" smtClean="0"/>
              <a:t>30</a:t>
            </a:r>
            <a:r>
              <a:rPr lang="ja-JP" altLang="en-US" dirty="0" smtClean="0"/>
              <a:t>代：</a:t>
            </a:r>
            <a:r>
              <a:rPr lang="en-US" altLang="ja-JP" dirty="0" smtClean="0"/>
              <a:t>53.7</a:t>
            </a:r>
            <a:r>
              <a:rPr lang="en-US" altLang="ja-JP" dirty="0"/>
              <a:t>%   </a:t>
            </a:r>
            <a:r>
              <a:rPr lang="en-US" altLang="ja-JP" dirty="0" smtClean="0"/>
              <a:t>40</a:t>
            </a:r>
            <a:r>
              <a:rPr lang="ja-JP" altLang="en-US" dirty="0" smtClean="0"/>
              <a:t>代：</a:t>
            </a:r>
            <a:r>
              <a:rPr lang="en-US" altLang="ja-JP" dirty="0" smtClean="0"/>
              <a:t>49.8</a:t>
            </a:r>
            <a:r>
              <a:rPr lang="en-US" altLang="ja-JP" dirty="0"/>
              <a:t>%</a:t>
            </a:r>
          </a:p>
          <a:p>
            <a:pPr marL="0" indent="0">
              <a:buNone/>
            </a:pPr>
            <a:r>
              <a:rPr lang="ja-JP" altLang="en-US" dirty="0" smtClean="0"/>
              <a:t>　　</a:t>
            </a:r>
            <a:r>
              <a:rPr lang="en-US" altLang="ja-JP" dirty="0" smtClean="0"/>
              <a:t>50</a:t>
            </a:r>
            <a:r>
              <a:rPr lang="ja-JP" altLang="en-US" dirty="0" smtClean="0"/>
              <a:t>代：</a:t>
            </a:r>
            <a:r>
              <a:rPr lang="en-US" altLang="ja-JP" dirty="0" smtClean="0"/>
              <a:t>46%  </a:t>
            </a:r>
            <a:r>
              <a:rPr lang="en-US" altLang="ja-JP" dirty="0"/>
              <a:t>60</a:t>
            </a:r>
            <a:r>
              <a:rPr lang="ja-JP" altLang="en-US" dirty="0" smtClean="0"/>
              <a:t>代：</a:t>
            </a:r>
            <a:r>
              <a:rPr lang="en-US" altLang="ja-JP" dirty="0" smtClean="0"/>
              <a:t>41.1%   </a:t>
            </a:r>
            <a:r>
              <a:rPr lang="en-US" altLang="ja-JP" dirty="0"/>
              <a:t>70</a:t>
            </a:r>
            <a:r>
              <a:rPr lang="ja-JP" altLang="en-US" dirty="0" smtClean="0"/>
              <a:t>代：</a:t>
            </a:r>
            <a:r>
              <a:rPr lang="en-US" altLang="ja-JP" dirty="0" smtClean="0"/>
              <a:t>30.3</a:t>
            </a:r>
            <a:r>
              <a:rPr lang="en-US" altLang="ja-JP" dirty="0"/>
              <a:t>%</a:t>
            </a:r>
          </a:p>
          <a:p>
            <a:endParaRPr lang="en-US" altLang="ja-JP" dirty="0"/>
          </a:p>
          <a:p>
            <a:endParaRPr lang="ja-JP" altLang="en-US" dirty="0"/>
          </a:p>
        </p:txBody>
      </p:sp>
      <p:sp>
        <p:nvSpPr>
          <p:cNvPr id="1409028"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医療機関の検索状況</a:t>
            </a:r>
            <a:endParaRPr lang="ja-JP" altLang="en-US" sz="3600" i="0" dirty="0">
              <a:solidFill>
                <a:srgbClr val="FFFF00"/>
              </a:solidFill>
            </a:endParaRPr>
          </a:p>
        </p:txBody>
      </p:sp>
      <p:grpSp>
        <p:nvGrpSpPr>
          <p:cNvPr id="1409029" name="Group 2053"/>
          <p:cNvGrpSpPr>
            <a:grpSpLocks/>
          </p:cNvGrpSpPr>
          <p:nvPr/>
        </p:nvGrpSpPr>
        <p:grpSpPr bwMode="auto">
          <a:xfrm>
            <a:off x="609600" y="400050"/>
            <a:ext cx="8567738" cy="6457950"/>
            <a:chOff x="384" y="252"/>
            <a:chExt cx="5397" cy="4068"/>
          </a:xfrm>
        </p:grpSpPr>
        <p:sp>
          <p:nvSpPr>
            <p:cNvPr id="140903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903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テキスト ボックス 1"/>
          <p:cNvSpPr txBox="1"/>
          <p:nvPr/>
        </p:nvSpPr>
        <p:spPr>
          <a:xfrm>
            <a:off x="1331640" y="6341258"/>
            <a:ext cx="7560840" cy="369332"/>
          </a:xfrm>
          <a:prstGeom prst="rect">
            <a:avLst/>
          </a:prstGeom>
          <a:noFill/>
        </p:spPr>
        <p:txBody>
          <a:bodyPr wrap="square" rtlCol="0">
            <a:spAutoFit/>
          </a:bodyPr>
          <a:lstStyle/>
          <a:p>
            <a:r>
              <a:rPr lang="ja-JP" altLang="en-US" sz="1800" dirty="0" smtClean="0"/>
              <a:t>「公益社団法人</a:t>
            </a:r>
            <a:r>
              <a:rPr lang="ja-JP" altLang="en-US" sz="1800" dirty="0"/>
              <a:t>日本医業経営コンサルタント協会　　北海道支部</a:t>
            </a:r>
            <a:r>
              <a:rPr lang="ja-JP" altLang="en-US" sz="1800" dirty="0" smtClean="0"/>
              <a:t>調査」より</a:t>
            </a:r>
            <a:endParaRPr kumimoji="1" lang="ja-JP" altLang="en-US" sz="1800" dirty="0"/>
          </a:p>
        </p:txBody>
      </p:sp>
    </p:spTree>
    <p:extLst>
      <p:ext uri="{BB962C8B-B14F-4D97-AF65-F5344CB8AC3E}">
        <p14:creationId xmlns:p14="http://schemas.microsoft.com/office/powerpoint/2010/main" val="3480982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71140F92-9160-4383-BD43-3747E9FC7F33}" type="slidenum">
              <a:rPr lang="ja-JP" altLang="en-US"/>
              <a:pPr/>
              <a:t>27</a:t>
            </a:fld>
            <a:endParaRPr lang="en-US" altLang="ja-JP"/>
          </a:p>
        </p:txBody>
      </p:sp>
      <p:sp>
        <p:nvSpPr>
          <p:cNvPr id="1409026" name="Rectangle 2050"/>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409027" name="Rectangle 2051"/>
          <p:cNvSpPr>
            <a:spLocks noGrp="1" noChangeArrowheads="1"/>
          </p:cNvSpPr>
          <p:nvPr>
            <p:ph type="body" orient="vert" idx="1"/>
          </p:nvPr>
        </p:nvSpPr>
        <p:spPr>
          <a:xfrm>
            <a:off x="609600" y="762000"/>
            <a:ext cx="8534400" cy="6096000"/>
          </a:xfrm>
        </p:spPr>
        <p:txBody>
          <a:bodyPr vert="horz"/>
          <a:lstStyle/>
          <a:p>
            <a:r>
              <a:rPr lang="ja-JP" altLang="en-US" dirty="0"/>
              <a:t>医療法第</a:t>
            </a:r>
            <a:r>
              <a:rPr lang="en-US" altLang="ja-JP" dirty="0"/>
              <a:t>6</a:t>
            </a:r>
            <a:r>
              <a:rPr lang="ja-JP" altLang="en-US" dirty="0"/>
              <a:t>条の</a:t>
            </a:r>
            <a:r>
              <a:rPr lang="en-US" altLang="ja-JP" dirty="0"/>
              <a:t>2   </a:t>
            </a:r>
            <a:r>
              <a:rPr lang="ja-JP" altLang="en-US" dirty="0"/>
              <a:t>医療に関する情報の提供等</a:t>
            </a:r>
          </a:p>
          <a:p>
            <a:pPr lvl="1"/>
            <a:r>
              <a:rPr lang="ja-JP" altLang="en-US" dirty="0"/>
              <a:t>国及び地方公共団体は、医療を受ける者が病院又は診療所の選択に関して必要な情報を容易に得られるように、必要な措置を講ずるように努めなければならない</a:t>
            </a:r>
            <a:r>
              <a:rPr lang="ja-JP" altLang="en-US" dirty="0" smtClean="0"/>
              <a:t>。</a:t>
            </a:r>
            <a:endParaRPr lang="ja-JP" altLang="en-US" dirty="0"/>
          </a:p>
          <a:p>
            <a:r>
              <a:rPr lang="ja-JP" altLang="en-US" dirty="0" smtClean="0"/>
              <a:t>情報</a:t>
            </a:r>
            <a:r>
              <a:rPr lang="ja-JP" altLang="en-US" dirty="0"/>
              <a:t>の範囲</a:t>
            </a:r>
          </a:p>
          <a:p>
            <a:pPr lvl="1"/>
            <a:r>
              <a:rPr lang="ja-JP" altLang="en-US" dirty="0"/>
              <a:t>基本情報　名称・開設者名・管理者名・所在地</a:t>
            </a:r>
            <a:r>
              <a:rPr lang="ja-JP" altLang="en-US" dirty="0" smtClean="0"/>
              <a:t>・</a:t>
            </a:r>
            <a:endParaRPr lang="en-US" altLang="ja-JP" dirty="0" smtClean="0"/>
          </a:p>
          <a:p>
            <a:pPr marL="457200" lvl="1" indent="0">
              <a:buNone/>
            </a:pPr>
            <a:r>
              <a:rPr lang="ja-JP" altLang="en-US" dirty="0"/>
              <a:t>　</a:t>
            </a:r>
            <a:r>
              <a:rPr lang="ja-JP" altLang="en-US" dirty="0" smtClean="0"/>
              <a:t>診療</a:t>
            </a:r>
            <a:r>
              <a:rPr lang="ja-JP" altLang="en-US" dirty="0"/>
              <a:t>科目・診療日・診療時間</a:t>
            </a:r>
          </a:p>
          <a:p>
            <a:r>
              <a:rPr lang="ja-JP" altLang="en-US" dirty="0" smtClean="0"/>
              <a:t>公表</a:t>
            </a:r>
            <a:r>
              <a:rPr lang="ja-JP" altLang="en-US" dirty="0"/>
              <a:t>方法</a:t>
            </a:r>
          </a:p>
          <a:p>
            <a:pPr lvl="1"/>
            <a:r>
              <a:rPr lang="ja-JP" altLang="en-US" dirty="0"/>
              <a:t>インターネットを通じて公表する</a:t>
            </a:r>
          </a:p>
          <a:p>
            <a:r>
              <a:rPr lang="ja-JP" altLang="en-US" dirty="0" smtClean="0"/>
              <a:t>経過</a:t>
            </a:r>
            <a:r>
              <a:rPr lang="ja-JP" altLang="en-US" dirty="0"/>
              <a:t>措置</a:t>
            </a:r>
          </a:p>
          <a:p>
            <a:pPr lvl="1"/>
            <a:r>
              <a:rPr lang="ja-JP" altLang="en-US" dirty="0"/>
              <a:t>施行後</a:t>
            </a:r>
            <a:r>
              <a:rPr lang="en-US" altLang="ja-JP" dirty="0"/>
              <a:t>2</a:t>
            </a:r>
            <a:r>
              <a:rPr lang="ja-JP" altLang="en-US" dirty="0"/>
              <a:t>年間は基本情報、その後詳細情報</a:t>
            </a:r>
          </a:p>
        </p:txBody>
      </p:sp>
      <p:sp>
        <p:nvSpPr>
          <p:cNvPr id="1409028" name="Text Box 2052"/>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医療機能情報提供制度</a:t>
            </a:r>
            <a:endParaRPr lang="ja-JP" altLang="en-US" sz="3600" i="0" dirty="0">
              <a:solidFill>
                <a:srgbClr val="FFFF00"/>
              </a:solidFill>
            </a:endParaRPr>
          </a:p>
        </p:txBody>
      </p:sp>
      <p:grpSp>
        <p:nvGrpSpPr>
          <p:cNvPr id="1409029" name="Group 2053"/>
          <p:cNvGrpSpPr>
            <a:grpSpLocks/>
          </p:cNvGrpSpPr>
          <p:nvPr/>
        </p:nvGrpSpPr>
        <p:grpSpPr bwMode="auto">
          <a:xfrm>
            <a:off x="609600" y="400050"/>
            <a:ext cx="8567738" cy="6457950"/>
            <a:chOff x="384" y="252"/>
            <a:chExt cx="5397" cy="4068"/>
          </a:xfrm>
        </p:grpSpPr>
        <p:sp>
          <p:nvSpPr>
            <p:cNvPr id="140903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903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61362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71140F92-9160-4383-BD43-3747E9FC7F33}" type="slidenum">
              <a:rPr lang="ja-JP" altLang="en-US"/>
              <a:pPr/>
              <a:t>28</a:t>
            </a:fld>
            <a:endParaRPr lang="en-US" altLang="ja-JP"/>
          </a:p>
        </p:txBody>
      </p:sp>
      <p:sp>
        <p:nvSpPr>
          <p:cNvPr id="1409026" name="Rectangle 2050"/>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広　告　規　制</a:t>
            </a:r>
            <a:endParaRPr lang="ja-JP" altLang="en-US" sz="2800" dirty="0">
              <a:solidFill>
                <a:srgbClr val="FFFF66"/>
              </a:solidFill>
            </a:endParaRPr>
          </a:p>
        </p:txBody>
      </p:sp>
      <p:sp>
        <p:nvSpPr>
          <p:cNvPr id="1409027" name="Rectangle 2051"/>
          <p:cNvSpPr>
            <a:spLocks noGrp="1" noChangeArrowheads="1"/>
          </p:cNvSpPr>
          <p:nvPr>
            <p:ph type="body" orient="vert" idx="1"/>
          </p:nvPr>
        </p:nvSpPr>
        <p:spPr>
          <a:xfrm>
            <a:off x="609600" y="762000"/>
            <a:ext cx="8534400" cy="6096000"/>
          </a:xfrm>
        </p:spPr>
        <p:txBody>
          <a:bodyPr vert="horz"/>
          <a:lstStyle/>
          <a:p>
            <a:r>
              <a:rPr lang="ja-JP" altLang="en-US" dirty="0" smtClean="0"/>
              <a:t>厚生労働省ホームページに</a:t>
            </a:r>
            <a:r>
              <a:rPr lang="en-US" altLang="ja-JP" dirty="0" smtClean="0"/>
              <a:t>47</a:t>
            </a:r>
            <a:r>
              <a:rPr lang="ja-JP" altLang="en-US" dirty="0" smtClean="0"/>
              <a:t>都道府県一覧がある</a:t>
            </a:r>
            <a:endParaRPr lang="en-US" altLang="ja-JP" dirty="0" smtClean="0"/>
          </a:p>
          <a:p>
            <a:pPr lvl="1"/>
            <a:r>
              <a:rPr lang="ja-JP" altLang="en-US" dirty="0" smtClean="0"/>
              <a:t>岩手県：いわて医療情報ネットワーク</a:t>
            </a:r>
            <a:endParaRPr lang="en-US" altLang="ja-JP" dirty="0" smtClean="0"/>
          </a:p>
          <a:p>
            <a:pPr lvl="1"/>
            <a:r>
              <a:rPr lang="ja-JP" altLang="en-US" dirty="0" smtClean="0"/>
              <a:t>宮城県：みやぎのお医者さんガイド</a:t>
            </a:r>
            <a:endParaRPr lang="en-US" altLang="ja-JP" dirty="0" smtClean="0"/>
          </a:p>
          <a:p>
            <a:pPr lvl="1"/>
            <a:r>
              <a:rPr lang="ja-JP" altLang="en-US" dirty="0" smtClean="0"/>
              <a:t>福島県：福島県総合医療情報システム</a:t>
            </a:r>
            <a:endParaRPr lang="ja-JP" altLang="en-US" dirty="0"/>
          </a:p>
          <a:p>
            <a:r>
              <a:rPr lang="ja-JP" altLang="en-US" dirty="0" smtClean="0"/>
              <a:t>検索方法（東京都「ひまわり」の例）</a:t>
            </a:r>
            <a:endParaRPr lang="ja-JP" altLang="en-US" dirty="0"/>
          </a:p>
          <a:p>
            <a:pPr lvl="2"/>
            <a:r>
              <a:rPr lang="ja-JP" altLang="en-US" dirty="0" smtClean="0"/>
              <a:t>住所</a:t>
            </a:r>
            <a:r>
              <a:rPr lang="ja-JP" altLang="en-US" dirty="0"/>
              <a:t>、駅から　　　駅から</a:t>
            </a:r>
            <a:r>
              <a:rPr lang="en-US" altLang="ja-JP" dirty="0"/>
              <a:t>500m </a:t>
            </a:r>
            <a:r>
              <a:rPr lang="ja-JP" altLang="en-US" dirty="0"/>
              <a:t>　</a:t>
            </a:r>
            <a:r>
              <a:rPr lang="en-US" altLang="ja-JP" dirty="0"/>
              <a:t>1k  2k</a:t>
            </a:r>
          </a:p>
          <a:p>
            <a:pPr lvl="2"/>
            <a:r>
              <a:rPr lang="ja-JP" altLang="en-US" dirty="0" smtClean="0"/>
              <a:t>条件</a:t>
            </a:r>
            <a:r>
              <a:rPr lang="ja-JP" altLang="en-US" dirty="0"/>
              <a:t>から　　　　　 医療設備、疾患、治療内容　</a:t>
            </a:r>
          </a:p>
          <a:p>
            <a:pPr lvl="2"/>
            <a:r>
              <a:rPr lang="ja-JP" altLang="en-US" dirty="0" smtClean="0"/>
              <a:t>女性</a:t>
            </a:r>
            <a:r>
              <a:rPr lang="ja-JP" altLang="en-US" dirty="0"/>
              <a:t>医師　　　　　市町村、診療科目</a:t>
            </a:r>
          </a:p>
          <a:p>
            <a:pPr lvl="1"/>
            <a:r>
              <a:rPr lang="ja-JP" altLang="en-US" dirty="0" smtClean="0"/>
              <a:t>詳細</a:t>
            </a:r>
            <a:r>
              <a:rPr lang="ja-JP" altLang="en-US" dirty="0"/>
              <a:t>情報</a:t>
            </a:r>
          </a:p>
          <a:p>
            <a:pPr lvl="2"/>
            <a:r>
              <a:rPr lang="ja-JP" altLang="en-US" dirty="0" smtClean="0"/>
              <a:t>医師</a:t>
            </a:r>
            <a:r>
              <a:rPr lang="ja-JP" altLang="en-US" dirty="0"/>
              <a:t>の専門性、専門医資格、人員配置</a:t>
            </a:r>
          </a:p>
          <a:p>
            <a:pPr lvl="2"/>
            <a:r>
              <a:rPr lang="ja-JP" altLang="en-US" dirty="0" smtClean="0"/>
              <a:t>特記事項（土曜日</a:t>
            </a:r>
            <a:r>
              <a:rPr lang="ja-JP" altLang="en-US" dirty="0"/>
              <a:t>午後はリハビリ再診</a:t>
            </a:r>
            <a:r>
              <a:rPr lang="ja-JP" altLang="en-US" dirty="0" smtClean="0"/>
              <a:t>のみ　等）</a:t>
            </a:r>
            <a:endParaRPr lang="ja-JP" altLang="en-US" dirty="0"/>
          </a:p>
          <a:p>
            <a:pPr lvl="2"/>
            <a:r>
              <a:rPr lang="ja-JP" altLang="en-US" dirty="0" smtClean="0"/>
              <a:t>外来</a:t>
            </a:r>
            <a:r>
              <a:rPr lang="ja-JP" altLang="en-US" dirty="0"/>
              <a:t>患者数、人間ドックの実施</a:t>
            </a:r>
          </a:p>
          <a:p>
            <a:pPr lvl="2"/>
            <a:r>
              <a:rPr lang="ja-JP" altLang="en-US" dirty="0" smtClean="0"/>
              <a:t>専門</a:t>
            </a:r>
            <a:r>
              <a:rPr lang="ja-JP" altLang="en-US" dirty="0"/>
              <a:t>外来の有無、日帰り手術、予防接種</a:t>
            </a:r>
          </a:p>
          <a:p>
            <a:pPr lvl="2"/>
            <a:r>
              <a:rPr lang="ja-JP" altLang="en-US" dirty="0" smtClean="0"/>
              <a:t>対応</a:t>
            </a:r>
            <a:r>
              <a:rPr lang="ja-JP" altLang="en-US" dirty="0"/>
              <a:t>出来る疾患、治療内容</a:t>
            </a:r>
            <a:r>
              <a:rPr lang="en-US" altLang="ja-JP" dirty="0"/>
              <a:t>(</a:t>
            </a:r>
            <a:r>
              <a:rPr lang="ja-JP" altLang="en-US" dirty="0"/>
              <a:t>前年件数</a:t>
            </a:r>
            <a:r>
              <a:rPr lang="en-US" altLang="ja-JP" dirty="0"/>
              <a:t>)</a:t>
            </a:r>
          </a:p>
          <a:p>
            <a:pPr lvl="2"/>
            <a:r>
              <a:rPr lang="ja-JP" altLang="en-US" dirty="0" smtClean="0"/>
              <a:t>ホームページアドレス</a:t>
            </a:r>
            <a:r>
              <a:rPr lang="ja-JP" altLang="en-US" dirty="0"/>
              <a:t>、メールアドレス</a:t>
            </a:r>
          </a:p>
        </p:txBody>
      </p:sp>
      <p:sp>
        <p:nvSpPr>
          <p:cNvPr id="1409028" name="Text Box 2052"/>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医療機能情報提供制度</a:t>
            </a:r>
            <a:endParaRPr lang="ja-JP" altLang="en-US" sz="3600" i="0" dirty="0">
              <a:solidFill>
                <a:srgbClr val="FFFF00"/>
              </a:solidFill>
            </a:endParaRPr>
          </a:p>
        </p:txBody>
      </p:sp>
      <p:grpSp>
        <p:nvGrpSpPr>
          <p:cNvPr id="1409029" name="Group 2053"/>
          <p:cNvGrpSpPr>
            <a:grpSpLocks/>
          </p:cNvGrpSpPr>
          <p:nvPr/>
        </p:nvGrpSpPr>
        <p:grpSpPr bwMode="auto">
          <a:xfrm>
            <a:off x="609600" y="400050"/>
            <a:ext cx="8567738" cy="6457950"/>
            <a:chOff x="384" y="252"/>
            <a:chExt cx="5397" cy="4068"/>
          </a:xfrm>
        </p:grpSpPr>
        <p:sp>
          <p:nvSpPr>
            <p:cNvPr id="140903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903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09207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F179D3BE-F594-4094-A92B-F275FED7AF6E}" type="slidenum">
              <a:rPr kumimoji="0" lang="ja-JP" altLang="en-US" sz="2000" i="0"/>
              <a:pPr algn="l" eaLnBrk="1" hangingPunct="1">
                <a:spcBef>
                  <a:spcPct val="0"/>
                </a:spcBef>
              </a:pPr>
              <a:t>29</a:t>
            </a:fld>
            <a:endParaRPr kumimoji="0" lang="en-US" altLang="ja-JP" sz="2000" i="0"/>
          </a:p>
        </p:txBody>
      </p:sp>
      <p:sp>
        <p:nvSpPr>
          <p:cNvPr id="86019" name="Rectangle 2"/>
          <p:cNvSpPr>
            <a:spLocks noChangeArrowheads="1"/>
          </p:cNvSpPr>
          <p:nvPr/>
        </p:nvSpPr>
        <p:spPr bwMode="auto">
          <a:xfrm>
            <a:off x="1281352" y="2780928"/>
            <a:ext cx="6647975" cy="1477328"/>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dirty="0" smtClean="0">
                <a:solidFill>
                  <a:srgbClr val="FFFF00"/>
                </a:solidFill>
              </a:rPr>
              <a:t>社会保障と税の一体改革</a:t>
            </a:r>
            <a:endParaRPr lang="en-US" altLang="ja-JP" sz="3600" i="0" dirty="0" smtClean="0">
              <a:solidFill>
                <a:srgbClr val="FFFF00"/>
              </a:solidFill>
            </a:endParaRPr>
          </a:p>
          <a:p>
            <a:r>
              <a:rPr lang="ja-JP" altLang="en-US" sz="3600" i="0" dirty="0" smtClean="0">
                <a:solidFill>
                  <a:srgbClr val="FFFF00"/>
                </a:solidFill>
              </a:rPr>
              <a:t>～医療機関の損税問題の復習～</a:t>
            </a:r>
            <a:endParaRPr lang="ja-JP" altLang="en-US" sz="3600" i="0" dirty="0">
              <a:solidFill>
                <a:srgbClr val="FFFF00"/>
              </a:solidFill>
            </a:endParaRPr>
          </a:p>
        </p:txBody>
      </p:sp>
    </p:spTree>
    <p:extLst>
      <p:ext uri="{BB962C8B-B14F-4D97-AF65-F5344CB8AC3E}">
        <p14:creationId xmlns:p14="http://schemas.microsoft.com/office/powerpoint/2010/main" val="3656119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223E1C5-040E-4897-B852-D69BA28D7FF9}" type="slidenum">
              <a:rPr lang="en-US" altLang="ja-JP" sz="1800" smtClean="0"/>
              <a:pPr eaLnBrk="1" hangingPunct="1"/>
              <a:t>3</a:t>
            </a:fld>
            <a:endParaRPr lang="en-US" altLang="ja-JP" sz="1800" smtClean="0"/>
          </a:p>
        </p:txBody>
      </p:sp>
      <p:sp>
        <p:nvSpPr>
          <p:cNvPr id="9219" name="Rectangle 2"/>
          <p:cNvSpPr>
            <a:spLocks noGrp="1" noChangeArrowheads="1"/>
          </p:cNvSpPr>
          <p:nvPr>
            <p:ph type="title" orient="vert"/>
          </p:nvPr>
        </p:nvSpPr>
        <p:spPr>
          <a:xfrm>
            <a:off x="-36513" y="796925"/>
            <a:ext cx="762001" cy="5756275"/>
          </a:xfrm>
        </p:spPr>
        <p:txBody>
          <a:bodyPr/>
          <a:lstStyle/>
          <a:p>
            <a:pPr algn="ctr" eaLnBrk="1" hangingPunct="1"/>
            <a:r>
              <a:rPr lang="ja-JP" altLang="en-US" sz="3200" dirty="0" smtClean="0">
                <a:solidFill>
                  <a:srgbClr val="FFFF66"/>
                </a:solidFill>
              </a:rPr>
              <a:t>診療所の準備</a:t>
            </a:r>
          </a:p>
        </p:txBody>
      </p:sp>
      <p:sp>
        <p:nvSpPr>
          <p:cNvPr id="9220" name="Rectangle 3"/>
          <p:cNvSpPr>
            <a:spLocks noGrp="1" noChangeArrowheads="1"/>
          </p:cNvSpPr>
          <p:nvPr>
            <p:ph type="body" orient="vert" idx="1"/>
          </p:nvPr>
        </p:nvSpPr>
        <p:spPr>
          <a:xfrm>
            <a:off x="755650" y="701675"/>
            <a:ext cx="8388350" cy="5927725"/>
          </a:xfrm>
        </p:spPr>
        <p:txBody>
          <a:bodyPr vert="horz"/>
          <a:lstStyle/>
          <a:p>
            <a:pPr eaLnBrk="1" hangingPunct="1"/>
            <a:r>
              <a:rPr lang="ja-JP" altLang="en-US" sz="2800" dirty="0" smtClean="0">
                <a:latin typeface="+mj-ea"/>
                <a:ea typeface="+mj-ea"/>
              </a:rPr>
              <a:t>医科における重点配分（４７００億円）</a:t>
            </a:r>
          </a:p>
          <a:p>
            <a:pPr lvl="1" eaLnBrk="1" hangingPunct="1"/>
            <a:r>
              <a:rPr lang="en-US" altLang="ja-JP" sz="2400" dirty="0" smtClean="0">
                <a:latin typeface="+mj-ea"/>
                <a:ea typeface="+mj-ea"/>
              </a:rPr>
              <a:t>Ⅰ </a:t>
            </a:r>
            <a:r>
              <a:rPr lang="ja-JP" altLang="en-US" sz="2400" dirty="0" smtClean="0">
                <a:latin typeface="+mj-ea"/>
                <a:ea typeface="+mj-ea"/>
              </a:rPr>
              <a:t>負担の大きな医療従事者の負担軽減</a:t>
            </a:r>
          </a:p>
          <a:p>
            <a:pPr lvl="2" eaLnBrk="1" hangingPunct="1"/>
            <a:r>
              <a:rPr lang="ja-JP" altLang="en-US" sz="2000" dirty="0" smtClean="0">
                <a:latin typeface="+mj-ea"/>
                <a:ea typeface="+mj-ea"/>
              </a:rPr>
              <a:t>今後とも急性期医療等を適切に提供し続けるため、病院勤務医をはじめとした医療従事者の負担軽減を講じる（１２００億円）</a:t>
            </a:r>
            <a:endParaRPr lang="ja-JP" altLang="en-US" sz="2800" dirty="0" smtClean="0">
              <a:latin typeface="+mj-ea"/>
              <a:ea typeface="+mj-ea"/>
            </a:endParaRPr>
          </a:p>
          <a:p>
            <a:pPr lvl="1" eaLnBrk="1" hangingPunct="1"/>
            <a:r>
              <a:rPr lang="en-US" altLang="ja-JP" sz="2400" dirty="0" smtClean="0">
                <a:latin typeface="+mj-ea"/>
                <a:ea typeface="+mj-ea"/>
              </a:rPr>
              <a:t>Ⅱ </a:t>
            </a:r>
            <a:r>
              <a:rPr lang="ja-JP" altLang="en-US" sz="2400" dirty="0" smtClean="0">
                <a:latin typeface="+mj-ea"/>
                <a:ea typeface="+mj-ea"/>
              </a:rPr>
              <a:t>医療と介護等との機能分化や円滑な連携、在宅医療の充実</a:t>
            </a:r>
          </a:p>
          <a:p>
            <a:pPr lvl="2" eaLnBrk="1" hangingPunct="1"/>
            <a:r>
              <a:rPr lang="ja-JP" altLang="en-US" sz="2000" dirty="0" smtClean="0">
                <a:latin typeface="+mj-ea"/>
                <a:ea typeface="+mj-ea"/>
              </a:rPr>
              <a:t>今回改定は、医療と介護との同時改定であり、超高齢社会に向けて、急性期から在宅、介護まで切れ目のない包括的なサービスを提供する（１５００億円）</a:t>
            </a:r>
            <a:endParaRPr lang="ja-JP" altLang="en-US" sz="2800" dirty="0" smtClean="0">
              <a:latin typeface="+mj-ea"/>
              <a:ea typeface="+mj-ea"/>
            </a:endParaRPr>
          </a:p>
          <a:p>
            <a:pPr lvl="1" eaLnBrk="1" hangingPunct="1"/>
            <a:r>
              <a:rPr lang="en-US" altLang="ja-JP" sz="2400" dirty="0" smtClean="0">
                <a:latin typeface="+mj-ea"/>
                <a:ea typeface="+mj-ea"/>
              </a:rPr>
              <a:t>Ⅲ </a:t>
            </a:r>
            <a:r>
              <a:rPr lang="ja-JP" altLang="en-US" sz="2400" dirty="0" smtClean="0">
                <a:latin typeface="+mj-ea"/>
                <a:ea typeface="+mj-ea"/>
              </a:rPr>
              <a:t>がん治療、認知症治療などの医療技術の進歩の促進と導入</a:t>
            </a:r>
          </a:p>
          <a:p>
            <a:pPr lvl="2" eaLnBrk="1" hangingPunct="1"/>
            <a:r>
              <a:rPr lang="ja-JP" altLang="en-US" sz="2000" dirty="0" smtClean="0">
                <a:latin typeface="+mj-ea"/>
                <a:ea typeface="+mj-ea"/>
              </a:rPr>
              <a:t>日々進化する医療技術を遅滞なく国民皆が受けることができるよう、医療技術の進歩の促進と導入に取り組む（２０００億円）</a:t>
            </a:r>
          </a:p>
          <a:p>
            <a:pPr eaLnBrk="1" hangingPunct="1"/>
            <a:r>
              <a:rPr lang="ja-JP" altLang="en-US" sz="2800" dirty="0" smtClean="0">
                <a:latin typeface="+mj-ea"/>
                <a:ea typeface="+mj-ea"/>
              </a:rPr>
              <a:t>歯科における重点配分（５００億円）</a:t>
            </a:r>
          </a:p>
          <a:p>
            <a:pPr eaLnBrk="1" hangingPunct="1"/>
            <a:r>
              <a:rPr lang="ja-JP" altLang="en-US" sz="2800" dirty="0" smtClean="0">
                <a:latin typeface="+mj-ea"/>
                <a:ea typeface="+mj-ea"/>
              </a:rPr>
              <a:t>調剤における重点配分（３００億円）</a:t>
            </a:r>
            <a:endParaRPr lang="ja-JP" altLang="en-US" sz="2000" dirty="0" smtClean="0">
              <a:latin typeface="+mj-ea"/>
              <a:ea typeface="+mj-ea"/>
            </a:endParaRPr>
          </a:p>
        </p:txBody>
      </p:sp>
      <p:sp>
        <p:nvSpPr>
          <p:cNvPr id="9221" name="Text Box 4"/>
          <p:cNvSpPr txBox="1">
            <a:spLocks noChangeArrowheads="1"/>
          </p:cNvSpPr>
          <p:nvPr/>
        </p:nvSpPr>
        <p:spPr bwMode="auto">
          <a:xfrm>
            <a:off x="755650" y="0"/>
            <a:ext cx="8388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4000" i="0" dirty="0">
                <a:solidFill>
                  <a:srgbClr val="FFFF00"/>
                </a:solidFill>
              </a:rPr>
              <a:t>平成２４年度診療報酬</a:t>
            </a:r>
            <a:r>
              <a:rPr lang="ja-JP" altLang="en-US" sz="4000" i="0" dirty="0" smtClean="0">
                <a:solidFill>
                  <a:srgbClr val="FFFF00"/>
                </a:solidFill>
              </a:rPr>
              <a:t>改定の概要</a:t>
            </a:r>
            <a:endParaRPr lang="ja-JP" altLang="en-US" sz="4000" i="0" dirty="0">
              <a:solidFill>
                <a:srgbClr val="FFFF00"/>
              </a:solidFill>
            </a:endParaRPr>
          </a:p>
        </p:txBody>
      </p:sp>
      <p:grpSp>
        <p:nvGrpSpPr>
          <p:cNvPr id="9222" name="Group 5"/>
          <p:cNvGrpSpPr>
            <a:grpSpLocks/>
          </p:cNvGrpSpPr>
          <p:nvPr/>
        </p:nvGrpSpPr>
        <p:grpSpPr bwMode="auto">
          <a:xfrm>
            <a:off x="684213" y="400050"/>
            <a:ext cx="8434387" cy="6457950"/>
            <a:chOff x="431" y="252"/>
            <a:chExt cx="5313" cy="4068"/>
          </a:xfrm>
        </p:grpSpPr>
        <p:sp>
          <p:nvSpPr>
            <p:cNvPr id="9223" name="Line 6"/>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24" name="Line 7"/>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61071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30</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t>平成元年</a:t>
            </a:r>
            <a:r>
              <a:rPr lang="en-US" altLang="ja-JP" dirty="0"/>
              <a:t>(1989</a:t>
            </a:r>
            <a:r>
              <a:rPr lang="ja-JP" altLang="en-US" dirty="0"/>
              <a:t>年</a:t>
            </a:r>
            <a:r>
              <a:rPr lang="en-US" altLang="ja-JP" dirty="0"/>
              <a:t>)4</a:t>
            </a:r>
            <a:r>
              <a:rPr lang="ja-JP" altLang="en-US" dirty="0"/>
              <a:t>月</a:t>
            </a:r>
            <a:r>
              <a:rPr lang="en-US" altLang="ja-JP" dirty="0"/>
              <a:t>4</a:t>
            </a:r>
            <a:r>
              <a:rPr lang="ja-JP" altLang="en-US" dirty="0" smtClean="0"/>
              <a:t>日</a:t>
            </a:r>
            <a:r>
              <a:rPr lang="ja-JP" altLang="en-US" dirty="0"/>
              <a:t>　消費税創設　　税率</a:t>
            </a:r>
            <a:r>
              <a:rPr lang="en-US" altLang="ja-JP" dirty="0"/>
              <a:t>3%</a:t>
            </a:r>
          </a:p>
          <a:p>
            <a:r>
              <a:rPr lang="en-US" altLang="ja-JP" dirty="0" smtClean="0"/>
              <a:t>【</a:t>
            </a:r>
            <a:r>
              <a:rPr lang="ja-JP" altLang="en-US" dirty="0" smtClean="0"/>
              <a:t>参考</a:t>
            </a:r>
            <a:r>
              <a:rPr lang="en-US" altLang="ja-JP" dirty="0" smtClean="0"/>
              <a:t>】</a:t>
            </a:r>
            <a:r>
              <a:rPr lang="ja-JP" altLang="en-US" dirty="0" smtClean="0"/>
              <a:t>消費税</a:t>
            </a:r>
            <a:r>
              <a:rPr lang="ja-JP" altLang="en-US" dirty="0"/>
              <a:t>第</a:t>
            </a:r>
            <a:r>
              <a:rPr lang="en-US" altLang="ja-JP" dirty="0"/>
              <a:t>6</a:t>
            </a:r>
            <a:r>
              <a:rPr lang="ja-JP" altLang="en-US" dirty="0"/>
              <a:t>条</a:t>
            </a:r>
          </a:p>
          <a:p>
            <a:pPr lvl="1"/>
            <a:r>
              <a:rPr lang="ja-JP" altLang="en-US" dirty="0"/>
              <a:t>健康保険法、国民健康保険法等の規定に基づく療養の給付及び入院時食事療養費等と列挙されており広く</a:t>
            </a:r>
            <a:r>
              <a:rPr lang="ja-JP" altLang="en-US" u="sng" dirty="0"/>
              <a:t>社会保険診療について非課税</a:t>
            </a:r>
            <a:r>
              <a:rPr lang="ja-JP" altLang="en-US" dirty="0"/>
              <a:t>と定められている。</a:t>
            </a:r>
          </a:p>
          <a:p>
            <a:r>
              <a:rPr lang="ja-JP" altLang="en-US" dirty="0"/>
              <a:t>平成</a:t>
            </a:r>
            <a:r>
              <a:rPr lang="en-US" altLang="ja-JP" dirty="0"/>
              <a:t>9</a:t>
            </a:r>
            <a:r>
              <a:rPr lang="ja-JP" altLang="en-US" dirty="0"/>
              <a:t>年</a:t>
            </a:r>
            <a:r>
              <a:rPr lang="en-US" altLang="ja-JP" dirty="0"/>
              <a:t>(1997</a:t>
            </a:r>
            <a:r>
              <a:rPr lang="ja-JP" altLang="en-US" dirty="0"/>
              <a:t>年</a:t>
            </a:r>
            <a:r>
              <a:rPr lang="en-US" altLang="ja-JP" dirty="0"/>
              <a:t>)   </a:t>
            </a:r>
            <a:r>
              <a:rPr lang="ja-JP" altLang="en-US" dirty="0"/>
              <a:t>消費税率</a:t>
            </a:r>
            <a:r>
              <a:rPr lang="en-US" altLang="ja-JP" dirty="0"/>
              <a:t>5%</a:t>
            </a:r>
            <a:r>
              <a:rPr lang="ja-JP" altLang="en-US" dirty="0"/>
              <a:t>へ引き上げ</a:t>
            </a:r>
          </a:p>
          <a:p>
            <a:r>
              <a:rPr lang="ja-JP" altLang="en-US" dirty="0"/>
              <a:t>平成</a:t>
            </a:r>
            <a:r>
              <a:rPr lang="en-US" altLang="ja-JP" dirty="0"/>
              <a:t>15</a:t>
            </a:r>
            <a:r>
              <a:rPr lang="ja-JP" altLang="en-US" dirty="0"/>
              <a:t>年</a:t>
            </a:r>
            <a:r>
              <a:rPr lang="en-US" altLang="ja-JP" dirty="0"/>
              <a:t>12</a:t>
            </a:r>
            <a:r>
              <a:rPr lang="ja-JP" altLang="en-US" dirty="0"/>
              <a:t>月　　  </a:t>
            </a:r>
            <a:r>
              <a:rPr lang="ja-JP" altLang="en-US" dirty="0" smtClean="0"/>
              <a:t>価格</a:t>
            </a:r>
            <a:r>
              <a:rPr lang="ja-JP" altLang="en-US" dirty="0"/>
              <a:t>表示の税込表示が義務化</a:t>
            </a:r>
          </a:p>
          <a:p>
            <a:endParaRPr lang="en-US" altLang="ja-JP" sz="900" dirty="0" smtClean="0"/>
          </a:p>
          <a:p>
            <a:r>
              <a:rPr lang="ja-JP" altLang="en-US" dirty="0" smtClean="0"/>
              <a:t>政府は「</a:t>
            </a:r>
            <a:r>
              <a:rPr lang="ja-JP" altLang="en-US" dirty="0"/>
              <a:t>診療報酬で</a:t>
            </a:r>
            <a:r>
              <a:rPr lang="ja-JP" altLang="en-US" dirty="0" smtClean="0"/>
              <a:t>補填済」と言うが・・・</a:t>
            </a:r>
            <a:endParaRPr lang="ja-JP" altLang="en-US" dirty="0"/>
          </a:p>
          <a:p>
            <a:pPr lvl="1"/>
            <a:r>
              <a:rPr lang="ja-JP" altLang="en-US" dirty="0"/>
              <a:t>平成元年</a:t>
            </a:r>
            <a:r>
              <a:rPr lang="en-US" altLang="ja-JP" dirty="0"/>
              <a:t>(1989</a:t>
            </a:r>
            <a:r>
              <a:rPr lang="ja-JP" altLang="en-US" dirty="0"/>
              <a:t>年</a:t>
            </a:r>
            <a:r>
              <a:rPr lang="en-US" altLang="ja-JP" dirty="0" smtClean="0"/>
              <a:t>) </a:t>
            </a:r>
            <a:r>
              <a:rPr lang="ja-JP" altLang="en-US" dirty="0"/>
              <a:t>　</a:t>
            </a:r>
            <a:r>
              <a:rPr lang="en-US" altLang="ja-JP" dirty="0"/>
              <a:t>0.76%</a:t>
            </a:r>
          </a:p>
          <a:p>
            <a:pPr lvl="1"/>
            <a:r>
              <a:rPr lang="ja-JP" altLang="en-US" dirty="0"/>
              <a:t>平成</a:t>
            </a:r>
            <a:r>
              <a:rPr lang="en-US" altLang="ja-JP" dirty="0"/>
              <a:t>9</a:t>
            </a:r>
            <a:r>
              <a:rPr lang="ja-JP" altLang="en-US" dirty="0"/>
              <a:t>年</a:t>
            </a:r>
            <a:r>
              <a:rPr lang="en-US" altLang="ja-JP" dirty="0"/>
              <a:t>(1997</a:t>
            </a:r>
            <a:r>
              <a:rPr lang="ja-JP" altLang="en-US" dirty="0"/>
              <a:t>年</a:t>
            </a:r>
            <a:r>
              <a:rPr lang="en-US" altLang="ja-JP" dirty="0"/>
              <a:t>)</a:t>
            </a:r>
            <a:r>
              <a:rPr lang="ja-JP" altLang="en-US" dirty="0"/>
              <a:t>　  </a:t>
            </a:r>
            <a:r>
              <a:rPr lang="en-US" altLang="ja-JP" dirty="0"/>
              <a:t>0.77%</a:t>
            </a:r>
          </a:p>
          <a:p>
            <a:pPr lvl="2"/>
            <a:r>
              <a:rPr lang="ja-JP" altLang="en-US" sz="2400" dirty="0"/>
              <a:t>消費税による影響が明らかであると考えられる代表的な診療報酬点数の</a:t>
            </a:r>
            <a:r>
              <a:rPr lang="en-US" altLang="ja-JP" sz="2400" dirty="0"/>
              <a:t>36</a:t>
            </a:r>
            <a:r>
              <a:rPr lang="ja-JP" altLang="en-US" sz="2400" dirty="0"/>
              <a:t>項目に</a:t>
            </a:r>
            <a:r>
              <a:rPr lang="ja-JP" altLang="en-US" sz="2400" dirty="0" smtClean="0"/>
              <a:t>ついてのみ改定</a:t>
            </a:r>
            <a:r>
              <a:rPr lang="ja-JP" altLang="en-US" sz="2400" dirty="0"/>
              <a:t>を行う</a:t>
            </a:r>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消費税の歴史</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755773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31</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t>兵庫県民間病院協会を代表した</a:t>
            </a:r>
            <a:r>
              <a:rPr lang="en-US" altLang="ja-JP" dirty="0"/>
              <a:t>4</a:t>
            </a:r>
            <a:r>
              <a:rPr lang="ja-JP" altLang="en-US" dirty="0" smtClean="0"/>
              <a:t>病院が神戸</a:t>
            </a:r>
            <a:r>
              <a:rPr lang="ja-JP" altLang="en-US" dirty="0"/>
              <a:t>地方裁判所に</a:t>
            </a:r>
            <a:r>
              <a:rPr lang="ja-JP" altLang="en-US" dirty="0" smtClean="0"/>
              <a:t>提訴</a:t>
            </a:r>
            <a:r>
              <a:rPr lang="ja-JP" altLang="en-US" sz="2400" dirty="0" smtClean="0"/>
              <a:t>（平成</a:t>
            </a:r>
            <a:r>
              <a:rPr lang="en-US" altLang="ja-JP" sz="2400" dirty="0" smtClean="0"/>
              <a:t>22</a:t>
            </a:r>
            <a:r>
              <a:rPr lang="ja-JP" altLang="en-US" sz="2400" dirty="0" smtClean="0"/>
              <a:t>年</a:t>
            </a:r>
            <a:r>
              <a:rPr lang="en-US" altLang="ja-JP" sz="2400" dirty="0" smtClean="0"/>
              <a:t>9</a:t>
            </a:r>
            <a:r>
              <a:rPr lang="ja-JP" altLang="en-US" sz="2400" dirty="0" smtClean="0"/>
              <a:t>月</a:t>
            </a:r>
            <a:r>
              <a:rPr lang="en-US" altLang="ja-JP" sz="2400" dirty="0" smtClean="0"/>
              <a:t>28</a:t>
            </a:r>
            <a:r>
              <a:rPr lang="ja-JP" altLang="en-US" sz="2400" dirty="0" smtClean="0"/>
              <a:t>日）</a:t>
            </a:r>
            <a:endParaRPr lang="ja-JP" altLang="en-US" sz="2400" dirty="0"/>
          </a:p>
          <a:p>
            <a:pPr lvl="1"/>
            <a:r>
              <a:rPr lang="ja-JP" altLang="en-US" dirty="0"/>
              <a:t>訴訟</a:t>
            </a:r>
            <a:r>
              <a:rPr lang="ja-JP" altLang="en-US" dirty="0" smtClean="0"/>
              <a:t>理由 ＝ 憲法</a:t>
            </a:r>
            <a:r>
              <a:rPr lang="en-US" altLang="ja-JP" dirty="0"/>
              <a:t>14</a:t>
            </a:r>
            <a:r>
              <a:rPr lang="ja-JP" altLang="en-US" dirty="0" smtClean="0"/>
              <a:t>条「法</a:t>
            </a:r>
            <a:r>
              <a:rPr lang="ja-JP" altLang="en-US" dirty="0"/>
              <a:t>の下の</a:t>
            </a:r>
            <a:r>
              <a:rPr lang="ja-JP" altLang="en-US" dirty="0" smtClean="0"/>
              <a:t>平等」に違反</a:t>
            </a:r>
            <a:endParaRPr lang="ja-JP" altLang="en-US" dirty="0"/>
          </a:p>
          <a:p>
            <a:pPr lvl="2"/>
            <a:r>
              <a:rPr lang="ja-JP" altLang="en-US" sz="2400" dirty="0"/>
              <a:t>現行の消費税から生ずる病院の負担は、受忍限度を超えた負担であり、憲法上適正な補償が認められるべきものとして損失補償の請求を請求する</a:t>
            </a:r>
          </a:p>
          <a:p>
            <a:pPr lvl="2"/>
            <a:r>
              <a:rPr lang="ja-JP" altLang="en-US" sz="2400" dirty="0" smtClean="0"/>
              <a:t>課税</a:t>
            </a:r>
            <a:r>
              <a:rPr lang="ja-JP" altLang="en-US" sz="2400" dirty="0"/>
              <a:t>の公平が損なわれている</a:t>
            </a:r>
          </a:p>
          <a:p>
            <a:pPr lvl="2"/>
            <a:r>
              <a:rPr lang="ja-JP" altLang="en-US" sz="2400" dirty="0" smtClean="0"/>
              <a:t>診療</a:t>
            </a:r>
            <a:r>
              <a:rPr lang="ja-JP" altLang="en-US" sz="2400" dirty="0"/>
              <a:t>報酬で補填された</a:t>
            </a:r>
            <a:r>
              <a:rPr lang="en-US" altLang="ja-JP" sz="2400" dirty="0"/>
              <a:t>36</a:t>
            </a:r>
            <a:r>
              <a:rPr lang="ja-JP" altLang="en-US" sz="2400" dirty="0"/>
              <a:t>項目の根拠と</a:t>
            </a:r>
            <a:r>
              <a:rPr lang="ja-JP" altLang="en-US" sz="2400" dirty="0" smtClean="0"/>
              <a:t>現状</a:t>
            </a:r>
            <a:endParaRPr lang="en-US" altLang="ja-JP" sz="2400" dirty="0" smtClean="0"/>
          </a:p>
          <a:p>
            <a:pPr lvl="2"/>
            <a:endParaRPr lang="ja-JP" altLang="en-US" sz="2400" dirty="0"/>
          </a:p>
          <a:p>
            <a:pPr lvl="1"/>
            <a:r>
              <a:rPr lang="ja-JP" altLang="en-US" dirty="0" smtClean="0"/>
              <a:t>平成</a:t>
            </a:r>
            <a:r>
              <a:rPr lang="en-US" altLang="ja-JP" dirty="0" smtClean="0"/>
              <a:t>24</a:t>
            </a:r>
            <a:r>
              <a:rPr lang="ja-JP" altLang="en-US" dirty="0" smtClean="0"/>
              <a:t>年</a:t>
            </a:r>
            <a:r>
              <a:rPr lang="en-US" altLang="ja-JP" dirty="0" smtClean="0"/>
              <a:t>11</a:t>
            </a:r>
            <a:r>
              <a:rPr lang="ja-JP" altLang="en-US" dirty="0"/>
              <a:t>月</a:t>
            </a:r>
            <a:r>
              <a:rPr lang="en-US" altLang="ja-JP" dirty="0"/>
              <a:t>27</a:t>
            </a:r>
            <a:r>
              <a:rPr lang="ja-JP" altLang="en-US" dirty="0"/>
              <a:t>日に</a:t>
            </a:r>
            <a:r>
              <a:rPr lang="ja-JP" altLang="en-US" dirty="0" smtClean="0"/>
              <a:t>判決</a:t>
            </a:r>
            <a:endParaRPr lang="en-US" altLang="ja-JP" dirty="0" smtClean="0"/>
          </a:p>
          <a:p>
            <a:pPr lvl="2"/>
            <a:r>
              <a:rPr lang="ja-JP" altLang="en-US" sz="2400" dirty="0" smtClean="0"/>
              <a:t>「</a:t>
            </a:r>
            <a:r>
              <a:rPr lang="ja-JP" altLang="en-US" sz="2400" dirty="0"/>
              <a:t>原告らの請求をいずれも棄却する」　控訴断念</a:t>
            </a:r>
          </a:p>
          <a:p>
            <a:pPr lvl="2"/>
            <a:r>
              <a:rPr lang="ja-JP" altLang="en-US" sz="2400" dirty="0"/>
              <a:t>「診療報酬改定にあたり、医療法人等が負担する仕入税額相当額の適正な転嫁に配慮すべき義務を厚生労働大臣が負う」</a:t>
            </a:r>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a:solidFill>
                  <a:srgbClr val="FFFF00"/>
                </a:solidFill>
              </a:rPr>
              <a:t>損</a:t>
            </a:r>
            <a:r>
              <a:rPr lang="ja-JP" altLang="en-US" sz="3600" i="0" dirty="0" smtClean="0">
                <a:solidFill>
                  <a:srgbClr val="FFFF00"/>
                </a:solidFill>
              </a:rPr>
              <a:t>税に対する医療機関の対応</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22737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32</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t>医療機関固有の問題　　消費税の損税とは</a:t>
            </a:r>
          </a:p>
          <a:p>
            <a:r>
              <a:rPr lang="ja-JP" altLang="en-US" dirty="0" smtClean="0"/>
              <a:t>一般事業の場合</a:t>
            </a:r>
            <a:endParaRPr lang="ja-JP" altLang="en-US" dirty="0"/>
          </a:p>
          <a:p>
            <a:pPr lvl="1"/>
            <a:r>
              <a:rPr lang="ja-JP" altLang="en-US" dirty="0" smtClean="0"/>
              <a:t>商品の販売　</a:t>
            </a:r>
            <a:r>
              <a:rPr lang="en-US" altLang="ja-JP" dirty="0" smtClean="0"/>
              <a:t>20,000</a:t>
            </a:r>
            <a:r>
              <a:rPr lang="ja-JP" altLang="en-US" dirty="0" smtClean="0"/>
              <a:t>円＋</a:t>
            </a:r>
            <a:r>
              <a:rPr lang="en-US" altLang="ja-JP" dirty="0" smtClean="0"/>
              <a:t>1,000</a:t>
            </a:r>
            <a:r>
              <a:rPr lang="ja-JP" altLang="en-US" dirty="0" smtClean="0"/>
              <a:t>円　最終消費税</a:t>
            </a:r>
            <a:r>
              <a:rPr lang="en-US" altLang="ja-JP" dirty="0" smtClean="0"/>
              <a:t>1,000</a:t>
            </a:r>
            <a:r>
              <a:rPr lang="ja-JP" altLang="en-US" dirty="0" smtClean="0"/>
              <a:t>円</a:t>
            </a:r>
          </a:p>
          <a:p>
            <a:pPr lvl="1"/>
            <a:r>
              <a:rPr lang="ja-JP" altLang="en-US" dirty="0" smtClean="0"/>
              <a:t>商品の仕入</a:t>
            </a:r>
            <a:r>
              <a:rPr lang="ja-JP" altLang="en-US" dirty="0"/>
              <a:t>　</a:t>
            </a:r>
            <a:r>
              <a:rPr lang="en-US" altLang="ja-JP" dirty="0" smtClean="0"/>
              <a:t>10,000</a:t>
            </a:r>
            <a:r>
              <a:rPr lang="ja-JP" altLang="en-US" dirty="0"/>
              <a:t>円</a:t>
            </a:r>
            <a:r>
              <a:rPr lang="ja-JP" altLang="en-US" dirty="0" smtClean="0"/>
              <a:t>＋　</a:t>
            </a:r>
            <a:r>
              <a:rPr lang="en-US" altLang="ja-JP" dirty="0" smtClean="0"/>
              <a:t>500</a:t>
            </a:r>
            <a:r>
              <a:rPr lang="ja-JP" altLang="en-US" dirty="0" smtClean="0"/>
              <a:t>円</a:t>
            </a:r>
            <a:r>
              <a:rPr lang="ja-JP" altLang="en-US" dirty="0"/>
              <a:t>　消費税納税　</a:t>
            </a:r>
            <a:r>
              <a:rPr lang="en-US" altLang="ja-JP" dirty="0"/>
              <a:t>500</a:t>
            </a:r>
            <a:r>
              <a:rPr lang="ja-JP" altLang="en-US" dirty="0"/>
              <a:t>円</a:t>
            </a:r>
          </a:p>
          <a:p>
            <a:pPr lvl="1"/>
            <a:r>
              <a:rPr lang="ja-JP" altLang="en-US" dirty="0" smtClean="0"/>
              <a:t>消費税</a:t>
            </a:r>
            <a:r>
              <a:rPr lang="ja-JP" altLang="en-US" dirty="0"/>
              <a:t>納税　</a:t>
            </a:r>
            <a:r>
              <a:rPr lang="ja-JP" altLang="en-US" dirty="0" smtClean="0"/>
              <a:t> </a:t>
            </a:r>
            <a:r>
              <a:rPr lang="en-US" altLang="ja-JP" dirty="0" smtClean="0"/>
              <a:t>1,000</a:t>
            </a:r>
            <a:r>
              <a:rPr lang="ja-JP" altLang="en-US" dirty="0"/>
              <a:t>円</a:t>
            </a:r>
            <a:r>
              <a:rPr lang="ja-JP" altLang="en-US" dirty="0" smtClean="0"/>
              <a:t>－  </a:t>
            </a:r>
            <a:r>
              <a:rPr lang="en-US" altLang="ja-JP" dirty="0" smtClean="0"/>
              <a:t>500</a:t>
            </a:r>
            <a:r>
              <a:rPr lang="ja-JP" altLang="en-US" dirty="0"/>
              <a:t>円　</a:t>
            </a:r>
            <a:r>
              <a:rPr lang="ja-JP" altLang="en-US" dirty="0" smtClean="0"/>
              <a:t>納税</a:t>
            </a:r>
            <a:r>
              <a:rPr lang="ja-JP" altLang="en-US" dirty="0"/>
              <a:t>額　　　</a:t>
            </a:r>
            <a:r>
              <a:rPr lang="en-US" altLang="ja-JP" dirty="0"/>
              <a:t>500</a:t>
            </a:r>
            <a:r>
              <a:rPr lang="ja-JP" altLang="en-US" dirty="0"/>
              <a:t>円</a:t>
            </a:r>
          </a:p>
          <a:p>
            <a:endParaRPr lang="ja-JP" altLang="en-US" sz="900" dirty="0"/>
          </a:p>
          <a:p>
            <a:r>
              <a:rPr lang="ja-JP" altLang="en-US" dirty="0" smtClean="0"/>
              <a:t>医療機関の場合</a:t>
            </a:r>
            <a:endParaRPr lang="ja-JP" altLang="en-US" dirty="0"/>
          </a:p>
          <a:p>
            <a:pPr lvl="1"/>
            <a:r>
              <a:rPr lang="ja-JP" altLang="en-US" dirty="0" smtClean="0"/>
              <a:t>保険診療　　</a:t>
            </a:r>
            <a:r>
              <a:rPr lang="en-US" altLang="ja-JP" dirty="0" smtClean="0"/>
              <a:t>20,000</a:t>
            </a:r>
            <a:r>
              <a:rPr lang="ja-JP" altLang="en-US" dirty="0" smtClean="0"/>
              <a:t>円＋　　</a:t>
            </a:r>
            <a:r>
              <a:rPr lang="en-US" altLang="ja-JP" dirty="0" smtClean="0"/>
              <a:t>0</a:t>
            </a:r>
            <a:r>
              <a:rPr lang="ja-JP" altLang="en-US" dirty="0" smtClean="0"/>
              <a:t>円　最終消費税　  </a:t>
            </a:r>
            <a:r>
              <a:rPr lang="en-US" altLang="ja-JP" dirty="0" smtClean="0"/>
              <a:t>0</a:t>
            </a:r>
            <a:r>
              <a:rPr lang="ja-JP" altLang="en-US" dirty="0" smtClean="0"/>
              <a:t>円</a:t>
            </a:r>
          </a:p>
          <a:p>
            <a:pPr lvl="1"/>
            <a:r>
              <a:rPr lang="ja-JP" altLang="en-US" dirty="0" smtClean="0"/>
              <a:t>薬品の仕入</a:t>
            </a:r>
            <a:r>
              <a:rPr lang="ja-JP" altLang="en-US" dirty="0"/>
              <a:t>　</a:t>
            </a:r>
            <a:r>
              <a:rPr lang="en-US" altLang="ja-JP" dirty="0" smtClean="0"/>
              <a:t>10,000</a:t>
            </a:r>
            <a:r>
              <a:rPr lang="ja-JP" altLang="en-US" dirty="0"/>
              <a:t>円</a:t>
            </a:r>
            <a:r>
              <a:rPr lang="ja-JP" altLang="en-US" dirty="0" smtClean="0"/>
              <a:t>＋　</a:t>
            </a:r>
            <a:r>
              <a:rPr lang="en-US" altLang="ja-JP" dirty="0" smtClean="0"/>
              <a:t>500</a:t>
            </a:r>
            <a:r>
              <a:rPr lang="ja-JP" altLang="en-US" dirty="0" smtClean="0"/>
              <a:t>円</a:t>
            </a:r>
            <a:r>
              <a:rPr lang="ja-JP" altLang="en-US" dirty="0"/>
              <a:t>　消費税納税　</a:t>
            </a:r>
            <a:r>
              <a:rPr lang="en-US" altLang="ja-JP" dirty="0"/>
              <a:t>500</a:t>
            </a:r>
            <a:r>
              <a:rPr lang="ja-JP" altLang="en-US" dirty="0"/>
              <a:t>円</a:t>
            </a:r>
          </a:p>
          <a:p>
            <a:pPr lvl="1"/>
            <a:r>
              <a:rPr lang="ja-JP" altLang="en-US" dirty="0" smtClean="0"/>
              <a:t>消費税</a:t>
            </a:r>
            <a:r>
              <a:rPr lang="ja-JP" altLang="en-US" dirty="0"/>
              <a:t>納税       </a:t>
            </a:r>
            <a:r>
              <a:rPr lang="en-US" altLang="ja-JP" dirty="0" smtClean="0"/>
              <a:t>0</a:t>
            </a:r>
            <a:r>
              <a:rPr lang="ja-JP" altLang="en-US" dirty="0"/>
              <a:t>円</a:t>
            </a:r>
            <a:r>
              <a:rPr lang="ja-JP" altLang="en-US" dirty="0" smtClean="0"/>
              <a:t>－　</a:t>
            </a:r>
            <a:r>
              <a:rPr lang="en-US" altLang="ja-JP" dirty="0" smtClean="0"/>
              <a:t>500</a:t>
            </a:r>
            <a:r>
              <a:rPr lang="ja-JP" altLang="en-US" dirty="0"/>
              <a:t>円　</a:t>
            </a:r>
            <a:r>
              <a:rPr lang="ja-JP" altLang="en-US" dirty="0" smtClean="0"/>
              <a:t>納税額</a:t>
            </a:r>
            <a:r>
              <a:rPr lang="ja-JP" altLang="en-US" dirty="0"/>
              <a:t>　　</a:t>
            </a:r>
            <a:r>
              <a:rPr lang="ja-JP" altLang="en-US" dirty="0" smtClean="0"/>
              <a:t>△</a:t>
            </a:r>
            <a:r>
              <a:rPr lang="en-US" altLang="ja-JP" dirty="0" smtClean="0"/>
              <a:t>500</a:t>
            </a:r>
            <a:r>
              <a:rPr lang="ja-JP" altLang="en-US" dirty="0" smtClean="0"/>
              <a:t>円</a:t>
            </a:r>
            <a:endParaRPr lang="ja-JP" altLang="en-US" dirty="0"/>
          </a:p>
          <a:p>
            <a:endParaRPr lang="ja-JP" altLang="en-US" sz="900" dirty="0"/>
          </a:p>
          <a:p>
            <a:r>
              <a:rPr lang="ja-JP" altLang="en-US" dirty="0" smtClean="0"/>
              <a:t>控除</a:t>
            </a:r>
            <a:r>
              <a:rPr lang="ja-JP" altLang="en-US" dirty="0"/>
              <a:t>対象外消費税・・・・いわゆる損</a:t>
            </a:r>
            <a:r>
              <a:rPr lang="ja-JP" altLang="en-US" dirty="0" smtClean="0"/>
              <a:t>税が</a:t>
            </a:r>
            <a:r>
              <a:rPr lang="ja-JP" altLang="en-US" dirty="0" smtClean="0"/>
              <a:t>発生</a:t>
            </a:r>
            <a:endParaRPr lang="en-US" altLang="ja-JP" dirty="0" smtClean="0"/>
          </a:p>
          <a:p>
            <a:pPr lvl="1"/>
            <a:r>
              <a:rPr lang="ja-JP" altLang="en-US" dirty="0" smtClean="0"/>
              <a:t>消費税は預かり物であり、そのまま納税される</a:t>
            </a:r>
            <a:endParaRPr lang="en-US" altLang="ja-JP" dirty="0" smtClean="0"/>
          </a:p>
          <a:p>
            <a:pPr lvl="1"/>
            <a:r>
              <a:rPr lang="ja-JP" altLang="en-US" dirty="0" smtClean="0"/>
              <a:t>納入業者に無理な値引き交渉はしない</a:t>
            </a:r>
            <a:endParaRPr lang="en-US" altLang="ja-JP" dirty="0" smtClean="0"/>
          </a:p>
          <a:p>
            <a:pPr lvl="1"/>
            <a:endParaRPr lang="ja-JP" altLang="en-US" sz="2000"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a:solidFill>
                  <a:srgbClr val="FFFF00"/>
                </a:solidFill>
              </a:rPr>
              <a:t>損</a:t>
            </a:r>
            <a:r>
              <a:rPr lang="ja-JP" altLang="en-US" sz="3600" i="0" dirty="0" smtClean="0">
                <a:solidFill>
                  <a:srgbClr val="FFFF00"/>
                </a:solidFill>
              </a:rPr>
              <a:t>税とは</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86014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33</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t>内   科</a:t>
            </a:r>
          </a:p>
          <a:p>
            <a:pPr lvl="1"/>
            <a:r>
              <a:rPr lang="ja-JP" altLang="en-US" dirty="0"/>
              <a:t>個人・非分業　</a:t>
            </a:r>
            <a:r>
              <a:rPr lang="en-US" altLang="ja-JP" dirty="0" smtClean="0"/>
              <a:t>203</a:t>
            </a:r>
            <a:r>
              <a:rPr lang="ja-JP" altLang="en-US" dirty="0" smtClean="0"/>
              <a:t>万</a:t>
            </a:r>
            <a:r>
              <a:rPr lang="en-US" altLang="ja-JP" dirty="0" smtClean="0"/>
              <a:t>4</a:t>
            </a:r>
            <a:r>
              <a:rPr lang="ja-JP" altLang="en-US" dirty="0"/>
              <a:t>千円</a:t>
            </a:r>
          </a:p>
          <a:p>
            <a:pPr lvl="1"/>
            <a:r>
              <a:rPr lang="ja-JP" altLang="en-US" dirty="0"/>
              <a:t>個人・　分業　</a:t>
            </a:r>
            <a:r>
              <a:rPr lang="en-US" altLang="ja-JP" dirty="0" smtClean="0"/>
              <a:t>106</a:t>
            </a:r>
            <a:r>
              <a:rPr lang="ja-JP" altLang="en-US" dirty="0" smtClean="0"/>
              <a:t>万</a:t>
            </a:r>
            <a:r>
              <a:rPr lang="en-US" altLang="ja-JP" dirty="0" smtClean="0"/>
              <a:t>4</a:t>
            </a:r>
            <a:r>
              <a:rPr lang="ja-JP" altLang="en-US" dirty="0"/>
              <a:t>千円</a:t>
            </a:r>
          </a:p>
          <a:p>
            <a:r>
              <a:rPr lang="ja-JP" altLang="en-US" dirty="0"/>
              <a:t>整形外科</a:t>
            </a:r>
          </a:p>
          <a:p>
            <a:pPr lvl="1"/>
            <a:r>
              <a:rPr lang="ja-JP" altLang="en-US" dirty="0"/>
              <a:t>個人・非分業　</a:t>
            </a:r>
            <a:r>
              <a:rPr lang="en-US" altLang="ja-JP" dirty="0" smtClean="0"/>
              <a:t>179</a:t>
            </a:r>
            <a:r>
              <a:rPr lang="ja-JP" altLang="en-US" dirty="0" smtClean="0"/>
              <a:t>万</a:t>
            </a:r>
            <a:r>
              <a:rPr lang="en-US" altLang="ja-JP" dirty="0" smtClean="0"/>
              <a:t>5</a:t>
            </a:r>
            <a:r>
              <a:rPr lang="ja-JP" altLang="en-US" dirty="0"/>
              <a:t>千円</a:t>
            </a:r>
          </a:p>
          <a:p>
            <a:pPr lvl="1"/>
            <a:r>
              <a:rPr lang="ja-JP" altLang="en-US" dirty="0"/>
              <a:t>個人・　分業　</a:t>
            </a:r>
            <a:r>
              <a:rPr lang="en-US" altLang="ja-JP" dirty="0" smtClean="0"/>
              <a:t>149</a:t>
            </a:r>
            <a:r>
              <a:rPr lang="ja-JP" altLang="en-US" dirty="0" smtClean="0"/>
              <a:t>万</a:t>
            </a:r>
            <a:r>
              <a:rPr lang="en-US" altLang="ja-JP" dirty="0" smtClean="0"/>
              <a:t>2</a:t>
            </a:r>
            <a:r>
              <a:rPr lang="ja-JP" altLang="en-US" dirty="0"/>
              <a:t>千円</a:t>
            </a:r>
          </a:p>
          <a:p>
            <a:r>
              <a:rPr lang="ja-JP" altLang="en-US" dirty="0"/>
              <a:t>眼　科</a:t>
            </a:r>
          </a:p>
          <a:p>
            <a:pPr lvl="1"/>
            <a:r>
              <a:rPr lang="ja-JP" altLang="en-US" dirty="0"/>
              <a:t>個人・非分業　</a:t>
            </a:r>
            <a:r>
              <a:rPr lang="ja-JP" altLang="en-US" dirty="0" smtClean="0"/>
              <a:t>　 </a:t>
            </a:r>
            <a:r>
              <a:rPr lang="en-US" altLang="ja-JP" dirty="0" smtClean="0"/>
              <a:t>163</a:t>
            </a:r>
            <a:r>
              <a:rPr lang="ja-JP" altLang="en-US" dirty="0" smtClean="0"/>
              <a:t>万円</a:t>
            </a:r>
            <a:endParaRPr lang="ja-JP" altLang="en-US" dirty="0"/>
          </a:p>
          <a:p>
            <a:pPr lvl="1"/>
            <a:r>
              <a:rPr lang="ja-JP" altLang="en-US" dirty="0"/>
              <a:t>個人・　分業　</a:t>
            </a:r>
            <a:r>
              <a:rPr lang="en-US" altLang="ja-JP" dirty="0" smtClean="0"/>
              <a:t>123</a:t>
            </a:r>
            <a:r>
              <a:rPr lang="ja-JP" altLang="en-US" dirty="0" smtClean="0"/>
              <a:t>万</a:t>
            </a:r>
            <a:r>
              <a:rPr lang="en-US" altLang="ja-JP" dirty="0" smtClean="0"/>
              <a:t>4</a:t>
            </a:r>
            <a:r>
              <a:rPr lang="ja-JP" altLang="en-US" dirty="0"/>
              <a:t>千円</a:t>
            </a:r>
          </a:p>
          <a:p>
            <a:r>
              <a:rPr lang="ja-JP" altLang="en-US" dirty="0"/>
              <a:t>歯　科</a:t>
            </a:r>
          </a:p>
          <a:p>
            <a:pPr lvl="1"/>
            <a:r>
              <a:rPr lang="ja-JP" altLang="en-US" dirty="0"/>
              <a:t>個人・院内技巧　</a:t>
            </a:r>
            <a:r>
              <a:rPr lang="en-US" altLang="ja-JP" dirty="0" smtClean="0"/>
              <a:t>71</a:t>
            </a:r>
            <a:r>
              <a:rPr lang="ja-JP" altLang="en-US" dirty="0" smtClean="0"/>
              <a:t>万</a:t>
            </a:r>
            <a:r>
              <a:rPr lang="en-US" altLang="ja-JP" dirty="0" smtClean="0"/>
              <a:t>1</a:t>
            </a:r>
            <a:r>
              <a:rPr lang="ja-JP" altLang="en-US" dirty="0"/>
              <a:t>千円</a:t>
            </a:r>
          </a:p>
          <a:p>
            <a:pPr lvl="1"/>
            <a:r>
              <a:rPr lang="ja-JP" altLang="en-US" dirty="0"/>
              <a:t>個人・技巧委託　</a:t>
            </a:r>
            <a:r>
              <a:rPr lang="en-US" altLang="ja-JP" dirty="0" smtClean="0"/>
              <a:t>67</a:t>
            </a:r>
            <a:r>
              <a:rPr lang="ja-JP" altLang="en-US" dirty="0" smtClean="0"/>
              <a:t>万</a:t>
            </a:r>
            <a:r>
              <a:rPr lang="en-US" altLang="ja-JP" dirty="0" smtClean="0"/>
              <a:t>8</a:t>
            </a:r>
            <a:r>
              <a:rPr lang="ja-JP" altLang="en-US" dirty="0"/>
              <a:t>千円</a:t>
            </a:r>
            <a:endParaRPr lang="ja-JP" altLang="en-US" sz="2000"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診療科別の損税の状況</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テキスト ボックス 8"/>
          <p:cNvSpPr txBox="1"/>
          <p:nvPr/>
        </p:nvSpPr>
        <p:spPr>
          <a:xfrm>
            <a:off x="827584" y="6341258"/>
            <a:ext cx="8064896" cy="369332"/>
          </a:xfrm>
          <a:prstGeom prst="rect">
            <a:avLst/>
          </a:prstGeom>
          <a:noFill/>
        </p:spPr>
        <p:txBody>
          <a:bodyPr wrap="square" rtlCol="0">
            <a:spAutoFit/>
          </a:bodyPr>
          <a:lstStyle/>
          <a:p>
            <a:r>
              <a:rPr lang="ja-JP" altLang="en-US" sz="1800" dirty="0" smtClean="0"/>
              <a:t>「公益社団法人</a:t>
            </a:r>
            <a:r>
              <a:rPr lang="ja-JP" altLang="en-US" sz="1800" dirty="0"/>
              <a:t>日本医業経営コンサルタント</a:t>
            </a:r>
            <a:r>
              <a:rPr lang="ja-JP" altLang="en-US" sz="1800" dirty="0" smtClean="0"/>
              <a:t>協会：消費税</a:t>
            </a:r>
            <a:r>
              <a:rPr lang="ja-JP" altLang="en-US" sz="1800" dirty="0"/>
              <a:t>の実態調査</a:t>
            </a:r>
            <a:r>
              <a:rPr lang="ja-JP" altLang="en-US" sz="1800" dirty="0" smtClean="0"/>
              <a:t>報告」より</a:t>
            </a:r>
            <a:endParaRPr kumimoji="1" lang="ja-JP" altLang="en-US" sz="1800" dirty="0"/>
          </a:p>
        </p:txBody>
      </p:sp>
    </p:spTree>
    <p:extLst>
      <p:ext uri="{BB962C8B-B14F-4D97-AF65-F5344CB8AC3E}">
        <p14:creationId xmlns:p14="http://schemas.microsoft.com/office/powerpoint/2010/main" val="4179561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34</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smtClean="0"/>
              <a:t>理想は医療法</a:t>
            </a:r>
            <a:r>
              <a:rPr lang="ja-JP" altLang="en-US" dirty="0"/>
              <a:t>第</a:t>
            </a:r>
            <a:r>
              <a:rPr lang="en-US" altLang="ja-JP" dirty="0"/>
              <a:t>6</a:t>
            </a:r>
            <a:r>
              <a:rPr lang="ja-JP" altLang="en-US" dirty="0"/>
              <a:t>条の改定</a:t>
            </a:r>
          </a:p>
          <a:p>
            <a:pPr lvl="1"/>
            <a:r>
              <a:rPr lang="ja-JP" altLang="en-US" dirty="0"/>
              <a:t>診療報酬を課税取引とし、医療機関が課税事業者になることで、支払った消費費税が医療機関に還付</a:t>
            </a:r>
            <a:r>
              <a:rPr lang="ja-JP" altLang="en-US" dirty="0" smtClean="0"/>
              <a:t>される</a:t>
            </a:r>
            <a:endParaRPr lang="ja-JP" altLang="en-US" dirty="0"/>
          </a:p>
          <a:p>
            <a:endParaRPr lang="ja-JP" altLang="en-US" dirty="0"/>
          </a:p>
          <a:p>
            <a:r>
              <a:rPr lang="ja-JP" altLang="en-US" dirty="0"/>
              <a:t>その場合、患者負担を考慮した消費税の軽減税率（出来れば税率</a:t>
            </a:r>
            <a:r>
              <a:rPr lang="en-US" altLang="ja-JP" dirty="0"/>
              <a:t>0%</a:t>
            </a:r>
            <a:r>
              <a:rPr lang="ja-JP" altLang="en-US" dirty="0"/>
              <a:t>）の適用が望ましい姿と</a:t>
            </a:r>
            <a:r>
              <a:rPr lang="ja-JP" altLang="en-US" dirty="0" smtClean="0"/>
              <a:t>なる</a:t>
            </a:r>
            <a:endParaRPr lang="en-US" altLang="ja-JP" dirty="0" smtClean="0"/>
          </a:p>
          <a:p>
            <a:pPr lvl="1"/>
            <a:r>
              <a:rPr lang="ja-JP" altLang="en-US" dirty="0"/>
              <a:t>軽減</a:t>
            </a:r>
            <a:r>
              <a:rPr lang="ja-JP" altLang="en-US" dirty="0" smtClean="0"/>
              <a:t>税率は見送り（平成</a:t>
            </a:r>
            <a:r>
              <a:rPr lang="en-US" altLang="ja-JP" dirty="0" smtClean="0"/>
              <a:t>25</a:t>
            </a:r>
            <a:r>
              <a:rPr lang="ja-JP" altLang="en-US" dirty="0" smtClean="0"/>
              <a:t>年税制改正の大綱）</a:t>
            </a:r>
            <a:endParaRPr lang="ja-JP" altLang="en-US" dirty="0"/>
          </a:p>
          <a:p>
            <a:endParaRPr lang="ja-JP" altLang="en-US" dirty="0"/>
          </a:p>
          <a:p>
            <a:r>
              <a:rPr lang="ja-JP" altLang="en-US" dirty="0"/>
              <a:t>中医協に診療報酬調査専門組織がスタート</a:t>
            </a:r>
          </a:p>
          <a:p>
            <a:pPr lvl="1"/>
            <a:r>
              <a:rPr lang="ja-JP" altLang="en-US" dirty="0"/>
              <a:t>医療機関の高額投資の消費税負担状況把握に関する調査実施を行い、年度内に集計する</a:t>
            </a:r>
            <a:endParaRPr lang="ja-JP" altLang="en-US" sz="1600"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現在の動き</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376156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35</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t>平成</a:t>
            </a:r>
            <a:r>
              <a:rPr lang="en-US" altLang="ja-JP" dirty="0"/>
              <a:t>26</a:t>
            </a:r>
            <a:r>
              <a:rPr lang="ja-JP" altLang="en-US" dirty="0"/>
              <a:t>年</a:t>
            </a:r>
            <a:r>
              <a:rPr lang="en-US" altLang="ja-JP" dirty="0"/>
              <a:t>4</a:t>
            </a:r>
            <a:r>
              <a:rPr lang="ja-JP" altLang="en-US" dirty="0"/>
              <a:t>月</a:t>
            </a:r>
            <a:r>
              <a:rPr lang="en-US" altLang="ja-JP" dirty="0"/>
              <a:t>1</a:t>
            </a:r>
            <a:r>
              <a:rPr lang="ja-JP" altLang="en-US" dirty="0"/>
              <a:t>日　　消費税率</a:t>
            </a:r>
            <a:r>
              <a:rPr lang="en-US" altLang="ja-JP" dirty="0"/>
              <a:t>8</a:t>
            </a:r>
            <a:r>
              <a:rPr lang="en-US" altLang="ja-JP" dirty="0" smtClean="0"/>
              <a:t>%</a:t>
            </a:r>
            <a:r>
              <a:rPr lang="ja-JP" altLang="en-US" dirty="0" smtClean="0"/>
              <a:t>へ</a:t>
            </a:r>
            <a:endParaRPr lang="en-US" altLang="ja-JP" dirty="0"/>
          </a:p>
          <a:p>
            <a:pPr lvl="1"/>
            <a:r>
              <a:rPr lang="ja-JP" altLang="en-US" dirty="0" smtClean="0"/>
              <a:t>平成</a:t>
            </a:r>
            <a:r>
              <a:rPr lang="en-US" altLang="ja-JP" dirty="0"/>
              <a:t>25</a:t>
            </a:r>
            <a:r>
              <a:rPr lang="ja-JP" altLang="en-US" dirty="0"/>
              <a:t>年</a:t>
            </a:r>
            <a:r>
              <a:rPr lang="en-US" altLang="ja-JP" dirty="0"/>
              <a:t>10</a:t>
            </a:r>
            <a:r>
              <a:rPr lang="ja-JP" altLang="en-US" dirty="0"/>
              <a:t>月</a:t>
            </a:r>
            <a:r>
              <a:rPr lang="en-US" altLang="ja-JP" dirty="0"/>
              <a:t>1</a:t>
            </a:r>
            <a:r>
              <a:rPr lang="ja-JP" altLang="en-US" dirty="0"/>
              <a:t>日</a:t>
            </a:r>
            <a:r>
              <a:rPr lang="en-US" altLang="ja-JP" dirty="0"/>
              <a:t>(</a:t>
            </a:r>
            <a:r>
              <a:rPr lang="ja-JP" altLang="en-US" dirty="0"/>
              <a:t>指定日</a:t>
            </a:r>
            <a:r>
              <a:rPr lang="en-US" altLang="ja-JP" dirty="0"/>
              <a:t>)</a:t>
            </a:r>
            <a:r>
              <a:rPr lang="ja-JP" altLang="en-US" dirty="0"/>
              <a:t>前に締結した</a:t>
            </a:r>
            <a:r>
              <a:rPr lang="ja-JP" altLang="en-US" dirty="0" smtClean="0"/>
              <a:t>工事については、平成</a:t>
            </a:r>
            <a:r>
              <a:rPr lang="en-US" altLang="ja-JP" dirty="0"/>
              <a:t>26</a:t>
            </a:r>
            <a:r>
              <a:rPr lang="ja-JP" altLang="en-US" dirty="0"/>
              <a:t>年</a:t>
            </a:r>
            <a:r>
              <a:rPr lang="en-US" altLang="ja-JP" dirty="0"/>
              <a:t>4</a:t>
            </a:r>
            <a:r>
              <a:rPr lang="ja-JP" altLang="en-US" dirty="0"/>
              <a:t>月</a:t>
            </a:r>
            <a:r>
              <a:rPr lang="en-US" altLang="ja-JP" dirty="0"/>
              <a:t>1</a:t>
            </a:r>
            <a:r>
              <a:rPr lang="ja-JP" altLang="en-US" dirty="0"/>
              <a:t>日以降に資産の譲渡が</a:t>
            </a:r>
            <a:r>
              <a:rPr lang="ja-JP" altLang="en-US" dirty="0" smtClean="0"/>
              <a:t>行われていても</a:t>
            </a:r>
            <a:r>
              <a:rPr lang="ja-JP" altLang="en-US" dirty="0"/>
              <a:t>、改正前の税率</a:t>
            </a:r>
            <a:r>
              <a:rPr lang="en-US" altLang="ja-JP" dirty="0"/>
              <a:t>(5%)</a:t>
            </a:r>
            <a:r>
              <a:rPr lang="ja-JP" altLang="en-US" dirty="0"/>
              <a:t>を適用</a:t>
            </a:r>
          </a:p>
          <a:p>
            <a:endParaRPr lang="ja-JP" altLang="en-US" dirty="0"/>
          </a:p>
          <a:p>
            <a:r>
              <a:rPr lang="ja-JP" altLang="en-US" dirty="0"/>
              <a:t>平成</a:t>
            </a:r>
            <a:r>
              <a:rPr lang="en-US" altLang="ja-JP" dirty="0"/>
              <a:t>27</a:t>
            </a:r>
            <a:r>
              <a:rPr lang="ja-JP" altLang="en-US" dirty="0"/>
              <a:t>年</a:t>
            </a:r>
            <a:r>
              <a:rPr lang="en-US" altLang="ja-JP" dirty="0"/>
              <a:t>10</a:t>
            </a:r>
            <a:r>
              <a:rPr lang="ja-JP" altLang="en-US" dirty="0"/>
              <a:t>月</a:t>
            </a:r>
            <a:r>
              <a:rPr lang="en-US" altLang="ja-JP" dirty="0"/>
              <a:t>1</a:t>
            </a:r>
            <a:r>
              <a:rPr lang="ja-JP" altLang="en-US" dirty="0"/>
              <a:t>日　　消費税率</a:t>
            </a:r>
            <a:r>
              <a:rPr lang="en-US" altLang="ja-JP" dirty="0"/>
              <a:t>10</a:t>
            </a:r>
            <a:r>
              <a:rPr lang="en-US" altLang="ja-JP" dirty="0" smtClean="0"/>
              <a:t>%</a:t>
            </a:r>
            <a:r>
              <a:rPr lang="ja-JP" altLang="en-US" dirty="0" smtClean="0"/>
              <a:t>へ</a:t>
            </a:r>
            <a:endParaRPr lang="en-US" altLang="ja-JP" dirty="0"/>
          </a:p>
          <a:p>
            <a:pPr lvl="1"/>
            <a:r>
              <a:rPr lang="ja-JP" altLang="en-US" dirty="0" smtClean="0"/>
              <a:t>同様</a:t>
            </a:r>
            <a:r>
              <a:rPr lang="ja-JP" altLang="en-US" dirty="0"/>
              <a:t>の猶予期間が設けられると予測される</a:t>
            </a:r>
            <a:endParaRPr lang="ja-JP" altLang="en-US" sz="1200"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消費税引き上げへの対応策</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576848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fld id="{C20FF01F-5241-4142-A802-D4E032D7143E}" type="slidenum">
              <a:rPr lang="ja-JP" altLang="en-US"/>
              <a:pPr/>
              <a:t>36</a:t>
            </a:fld>
            <a:endParaRPr lang="en-US" altLang="ja-JP"/>
          </a:p>
        </p:txBody>
      </p:sp>
      <p:sp>
        <p:nvSpPr>
          <p:cNvPr id="1857538" name="Rectangle 2"/>
          <p:cNvSpPr>
            <a:spLocks noChangeArrowheads="1"/>
          </p:cNvSpPr>
          <p:nvPr/>
        </p:nvSpPr>
        <p:spPr bwMode="auto">
          <a:xfrm>
            <a:off x="1712913" y="3108325"/>
            <a:ext cx="5837237"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ご清聴ありがとうございました</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57FD054-4B42-40F3-BBED-AF3377A41FA2}" type="slidenum">
              <a:rPr lang="en-US" altLang="ja-JP" sz="1800" smtClean="0"/>
              <a:pPr eaLnBrk="1" hangingPunct="1"/>
              <a:t>4</a:t>
            </a:fld>
            <a:endParaRPr lang="en-US" altLang="ja-JP" sz="1800" smtClean="0"/>
          </a:p>
        </p:txBody>
      </p:sp>
      <p:sp>
        <p:nvSpPr>
          <p:cNvPr id="10243" name="Rectangle 2"/>
          <p:cNvSpPr>
            <a:spLocks noGrp="1" noChangeArrowheads="1"/>
          </p:cNvSpPr>
          <p:nvPr>
            <p:ph type="title" orient="vert"/>
          </p:nvPr>
        </p:nvSpPr>
        <p:spPr>
          <a:xfrm>
            <a:off x="-36513" y="796925"/>
            <a:ext cx="762001" cy="5756275"/>
          </a:xfrm>
        </p:spPr>
        <p:txBody>
          <a:bodyPr/>
          <a:lstStyle/>
          <a:p>
            <a:pPr algn="ctr" eaLnBrk="1" hangingPunct="1"/>
            <a:r>
              <a:rPr lang="ja-JP" altLang="en-US" sz="3200" dirty="0">
                <a:solidFill>
                  <a:srgbClr val="FFFF66"/>
                </a:solidFill>
              </a:rPr>
              <a:t>診療所の準備</a:t>
            </a:r>
            <a:endParaRPr lang="ja-JP" altLang="en-US" sz="3200" dirty="0" smtClean="0">
              <a:solidFill>
                <a:srgbClr val="FFFF66"/>
              </a:solidFill>
            </a:endParaRPr>
          </a:p>
        </p:txBody>
      </p:sp>
      <p:sp>
        <p:nvSpPr>
          <p:cNvPr id="10244" name="Rectangle 3"/>
          <p:cNvSpPr>
            <a:spLocks noGrp="1" noChangeArrowheads="1"/>
          </p:cNvSpPr>
          <p:nvPr>
            <p:ph type="body" orient="vert" idx="1"/>
          </p:nvPr>
        </p:nvSpPr>
        <p:spPr>
          <a:xfrm>
            <a:off x="1143000" y="701675"/>
            <a:ext cx="8001000" cy="5927725"/>
          </a:xfrm>
        </p:spPr>
        <p:txBody>
          <a:bodyPr vert="horz"/>
          <a:lstStyle/>
          <a:p>
            <a:pPr eaLnBrk="1" hangingPunct="1">
              <a:defRPr/>
            </a:pPr>
            <a:r>
              <a:rPr lang="ja-JP" altLang="en-US" dirty="0" smtClean="0">
                <a:latin typeface="+mj-ea"/>
                <a:ea typeface="+mj-ea"/>
              </a:rPr>
              <a:t>平成３７年（２０２５年）</a:t>
            </a:r>
          </a:p>
          <a:p>
            <a:pPr lvl="1" eaLnBrk="1" hangingPunct="1">
              <a:defRPr/>
            </a:pPr>
            <a:r>
              <a:rPr lang="ja-JP" altLang="en-US" sz="2400" dirty="0" smtClean="0">
                <a:latin typeface="+mj-ea"/>
                <a:ea typeface="+mj-ea"/>
              </a:rPr>
              <a:t>誰も見たことの無い超高齢社会</a:t>
            </a:r>
          </a:p>
          <a:p>
            <a:pPr lvl="1" eaLnBrk="1" hangingPunct="1">
              <a:defRPr/>
            </a:pPr>
            <a:r>
              <a:rPr lang="ja-JP" altLang="en-US" sz="2400" dirty="0" smtClean="0">
                <a:latin typeface="+mj-ea"/>
                <a:ea typeface="+mj-ea"/>
              </a:rPr>
              <a:t>年間死亡者数の３／４が後期高齢者？</a:t>
            </a:r>
            <a:endParaRPr lang="en-US" altLang="ja-JP" sz="2400" dirty="0" smtClean="0">
              <a:latin typeface="+mj-ea"/>
              <a:ea typeface="+mj-ea"/>
            </a:endParaRPr>
          </a:p>
          <a:p>
            <a:pPr lvl="1" eaLnBrk="1" hangingPunct="1">
              <a:defRPr/>
            </a:pPr>
            <a:endParaRPr lang="en-US" altLang="ja-JP" sz="1000" dirty="0" smtClean="0">
              <a:latin typeface="+mj-ea"/>
              <a:ea typeface="+mj-ea"/>
            </a:endParaRPr>
          </a:p>
          <a:p>
            <a:pPr lvl="1" eaLnBrk="1" hangingPunct="1">
              <a:defRPr/>
            </a:pPr>
            <a:r>
              <a:rPr lang="ja-JP" altLang="en-US" sz="2400" dirty="0" smtClean="0">
                <a:latin typeface="+mj-ea"/>
                <a:ea typeface="+mj-ea"/>
              </a:rPr>
              <a:t>今回の改定は、２０２５年に向けた第一歩</a:t>
            </a:r>
            <a:endParaRPr lang="en-US" altLang="ja-JP" sz="2400" dirty="0" smtClean="0">
              <a:latin typeface="+mj-ea"/>
              <a:ea typeface="+mj-ea"/>
            </a:endParaRPr>
          </a:p>
          <a:p>
            <a:pPr lvl="2" eaLnBrk="1" hangingPunct="1">
              <a:defRPr/>
            </a:pPr>
            <a:r>
              <a:rPr lang="ja-JP" altLang="en-US" sz="2000" dirty="0">
                <a:latin typeface="+mj-ea"/>
                <a:ea typeface="+mj-ea"/>
              </a:rPr>
              <a:t>社会</a:t>
            </a:r>
            <a:r>
              <a:rPr lang="ja-JP" altLang="en-US" sz="2000" dirty="0" smtClean="0">
                <a:latin typeface="+mj-ea"/>
                <a:ea typeface="+mj-ea"/>
              </a:rPr>
              <a:t>保障・税一体改革成案の確実な実現に向けた最初の一歩</a:t>
            </a:r>
            <a:endParaRPr lang="en-US" altLang="ja-JP" sz="2000" dirty="0" smtClean="0">
              <a:latin typeface="+mj-ea"/>
              <a:ea typeface="+mj-ea"/>
            </a:endParaRPr>
          </a:p>
          <a:p>
            <a:pPr lvl="2" eaLnBrk="1" hangingPunct="1">
              <a:defRPr/>
            </a:pPr>
            <a:r>
              <a:rPr lang="ja-JP" altLang="en-US" sz="2000" dirty="0" smtClean="0">
                <a:latin typeface="+mj-ea"/>
                <a:ea typeface="+mj-ea"/>
              </a:rPr>
              <a:t>２０２５年のあるべき医療・介護の姿を念頭に置いた取り組み</a:t>
            </a:r>
            <a:endParaRPr lang="en-US" altLang="ja-JP" dirty="0">
              <a:latin typeface="+mj-ea"/>
              <a:ea typeface="+mj-ea"/>
            </a:endParaRPr>
          </a:p>
          <a:p>
            <a:pPr lvl="2" eaLnBrk="1" hangingPunct="1">
              <a:defRPr/>
            </a:pPr>
            <a:r>
              <a:rPr lang="ja-JP" altLang="en-US" sz="2000" dirty="0" smtClean="0">
                <a:latin typeface="+mj-ea"/>
                <a:ea typeface="+mj-ea"/>
              </a:rPr>
              <a:t>入院基本料は「看護配置主体」から「看護必要度」を基準に</a:t>
            </a:r>
            <a:endParaRPr lang="en-US" altLang="ja-JP" sz="2000" dirty="0" smtClean="0">
              <a:latin typeface="+mj-ea"/>
              <a:ea typeface="+mj-ea"/>
            </a:endParaRPr>
          </a:p>
          <a:p>
            <a:pPr marL="914400" lvl="2" indent="0" eaLnBrk="1" hangingPunct="1">
              <a:buNone/>
              <a:defRPr/>
            </a:pPr>
            <a:r>
              <a:rPr lang="ja-JP" altLang="en-US" dirty="0">
                <a:latin typeface="+mj-ea"/>
                <a:ea typeface="+mj-ea"/>
              </a:rPr>
              <a:t>　</a:t>
            </a:r>
            <a:r>
              <a:rPr lang="ja-JP" altLang="en-US" dirty="0" smtClean="0">
                <a:latin typeface="+mj-ea"/>
                <a:ea typeface="+mj-ea"/>
              </a:rPr>
              <a:t>　（平成</a:t>
            </a:r>
            <a:r>
              <a:rPr lang="en-US" altLang="ja-JP" dirty="0" smtClean="0">
                <a:latin typeface="+mj-ea"/>
                <a:ea typeface="+mj-ea"/>
              </a:rPr>
              <a:t>24</a:t>
            </a:r>
            <a:r>
              <a:rPr lang="ja-JP" altLang="en-US" dirty="0" smtClean="0">
                <a:latin typeface="+mj-ea"/>
                <a:ea typeface="+mj-ea"/>
              </a:rPr>
              <a:t>年</a:t>
            </a:r>
            <a:r>
              <a:rPr lang="en-US" altLang="ja-JP" dirty="0" smtClean="0">
                <a:latin typeface="+mj-ea"/>
                <a:ea typeface="+mj-ea"/>
              </a:rPr>
              <a:t>7</a:t>
            </a:r>
            <a:r>
              <a:rPr lang="ja-JP" altLang="en-US" dirty="0" smtClean="0">
                <a:latin typeface="+mj-ea"/>
                <a:ea typeface="+mj-ea"/>
              </a:rPr>
              <a:t>月</a:t>
            </a:r>
            <a:r>
              <a:rPr lang="en-US" altLang="ja-JP" dirty="0" smtClean="0">
                <a:latin typeface="+mj-ea"/>
                <a:ea typeface="+mj-ea"/>
              </a:rPr>
              <a:t>18</a:t>
            </a:r>
            <a:r>
              <a:rPr lang="ja-JP" altLang="en-US" dirty="0" smtClean="0">
                <a:latin typeface="+mj-ea"/>
                <a:ea typeface="+mj-ea"/>
              </a:rPr>
              <a:t>日　中医協診療報酬基本問題小委）</a:t>
            </a:r>
            <a:endParaRPr lang="en-US" altLang="ja-JP" sz="2000" dirty="0" smtClean="0">
              <a:latin typeface="+mj-ea"/>
              <a:ea typeface="+mj-ea"/>
            </a:endParaRPr>
          </a:p>
          <a:p>
            <a:pPr lvl="1" eaLnBrk="1" hangingPunct="1">
              <a:defRPr/>
            </a:pPr>
            <a:endParaRPr lang="en-US" altLang="ja-JP" sz="2400" dirty="0" smtClean="0">
              <a:latin typeface="+mj-ea"/>
              <a:ea typeface="+mj-ea"/>
            </a:endParaRPr>
          </a:p>
          <a:p>
            <a:pPr eaLnBrk="1" hangingPunct="1">
              <a:defRPr/>
            </a:pPr>
            <a:endParaRPr lang="en-US" altLang="ja-JP" dirty="0" smtClean="0">
              <a:latin typeface="+mj-ea"/>
              <a:ea typeface="+mj-ea"/>
            </a:endParaRPr>
          </a:p>
          <a:p>
            <a:pPr eaLnBrk="1" hangingPunct="1">
              <a:defRPr/>
            </a:pPr>
            <a:r>
              <a:rPr lang="ja-JP" altLang="en-US" dirty="0" smtClean="0">
                <a:latin typeface="+mj-ea"/>
                <a:ea typeface="+mj-ea"/>
              </a:rPr>
              <a:t>今回の改定で多用される用語</a:t>
            </a:r>
            <a:endParaRPr lang="en-US" altLang="ja-JP" dirty="0" smtClean="0">
              <a:latin typeface="+mj-ea"/>
              <a:ea typeface="+mj-ea"/>
            </a:endParaRPr>
          </a:p>
          <a:p>
            <a:pPr lvl="1" eaLnBrk="1" hangingPunct="1">
              <a:defRPr/>
            </a:pPr>
            <a:r>
              <a:rPr lang="ja-JP" altLang="en-US" dirty="0" smtClean="0">
                <a:latin typeface="+mj-ea"/>
                <a:ea typeface="+mj-ea"/>
              </a:rPr>
              <a:t>看取り</a:t>
            </a:r>
            <a:endParaRPr lang="en-US" altLang="ja-JP" dirty="0" smtClean="0">
              <a:latin typeface="+mj-ea"/>
              <a:ea typeface="+mj-ea"/>
            </a:endParaRPr>
          </a:p>
          <a:p>
            <a:pPr lvl="1" eaLnBrk="1" hangingPunct="1">
              <a:defRPr/>
            </a:pPr>
            <a:r>
              <a:rPr lang="ja-JP" altLang="en-US" dirty="0" smtClean="0">
                <a:latin typeface="+mj-ea"/>
                <a:ea typeface="+mj-ea"/>
              </a:rPr>
              <a:t>円滑な退院</a:t>
            </a:r>
            <a:endParaRPr lang="en-US" altLang="ja-JP" dirty="0" smtClean="0">
              <a:latin typeface="+mj-ea"/>
              <a:ea typeface="+mj-ea"/>
            </a:endParaRPr>
          </a:p>
          <a:p>
            <a:pPr lvl="1" eaLnBrk="1" hangingPunct="1">
              <a:defRPr/>
            </a:pPr>
            <a:endParaRPr lang="ja-JP" altLang="en-US" sz="2400" dirty="0" smtClean="0">
              <a:latin typeface="+mj-ea"/>
              <a:ea typeface="+mj-ea"/>
            </a:endParaRPr>
          </a:p>
          <a:p>
            <a:pPr lvl="1" eaLnBrk="1" hangingPunct="1">
              <a:defRPr/>
            </a:pPr>
            <a:endParaRPr lang="en-US" altLang="ja-JP" sz="2400" dirty="0" smtClean="0">
              <a:latin typeface="+mj-ea"/>
              <a:ea typeface="+mj-ea"/>
            </a:endParaRPr>
          </a:p>
        </p:txBody>
      </p:sp>
      <p:sp>
        <p:nvSpPr>
          <p:cNvPr id="10245" name="Text Box 4"/>
          <p:cNvSpPr txBox="1">
            <a:spLocks noChangeArrowheads="1"/>
          </p:cNvSpPr>
          <p:nvPr/>
        </p:nvSpPr>
        <p:spPr bwMode="auto">
          <a:xfrm>
            <a:off x="755650" y="0"/>
            <a:ext cx="8388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4000" i="0" dirty="0">
                <a:solidFill>
                  <a:srgbClr val="FFFF00"/>
                </a:solidFill>
              </a:rPr>
              <a:t>医療と介護を考える上でのキーワード</a:t>
            </a:r>
          </a:p>
        </p:txBody>
      </p:sp>
      <p:grpSp>
        <p:nvGrpSpPr>
          <p:cNvPr id="10246" name="Group 5"/>
          <p:cNvGrpSpPr>
            <a:grpSpLocks/>
          </p:cNvGrpSpPr>
          <p:nvPr/>
        </p:nvGrpSpPr>
        <p:grpSpPr bwMode="auto">
          <a:xfrm>
            <a:off x="684213" y="400050"/>
            <a:ext cx="8434387" cy="6457950"/>
            <a:chOff x="431" y="252"/>
            <a:chExt cx="5313" cy="4068"/>
          </a:xfrm>
        </p:grpSpPr>
        <p:sp>
          <p:nvSpPr>
            <p:cNvPr id="10248" name="Line 6"/>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249" name="Line 7"/>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下矢印 1"/>
          <p:cNvSpPr/>
          <p:nvPr/>
        </p:nvSpPr>
        <p:spPr>
          <a:xfrm>
            <a:off x="2740660" y="4510088"/>
            <a:ext cx="8636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027738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txBox="1">
            <a:spLocks noGrp="1"/>
          </p:cNvSpPr>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fld id="{CC306F4E-9606-4308-8889-1B74C4B9F221}" type="slidenum">
              <a:rPr lang="en-US" altLang="ja-JP" sz="1800"/>
              <a:pPr algn="r" eaLnBrk="1" hangingPunct="1"/>
              <a:t>5</a:t>
            </a:fld>
            <a:endParaRPr lang="en-US" altLang="ja-JP" sz="1800"/>
          </a:p>
        </p:txBody>
      </p:sp>
      <p:sp>
        <p:nvSpPr>
          <p:cNvPr id="12291" name="Rectangle 2"/>
          <p:cNvSpPr>
            <a:spLocks noGrp="1" noChangeArrowheads="1"/>
          </p:cNvSpPr>
          <p:nvPr>
            <p:ph type="title" orient="vert" idx="4294967295"/>
          </p:nvPr>
        </p:nvSpPr>
        <p:spPr>
          <a:xfrm>
            <a:off x="-36513" y="796925"/>
            <a:ext cx="762001" cy="5756275"/>
          </a:xfrm>
        </p:spPr>
        <p:txBody>
          <a:bodyPr vert="eaVert"/>
          <a:lstStyle/>
          <a:p>
            <a:pPr eaLnBrk="1" hangingPunct="1"/>
            <a:r>
              <a:rPr lang="ja-JP" altLang="en-US" sz="3200" smtClean="0">
                <a:solidFill>
                  <a:srgbClr val="FFFF66"/>
                </a:solidFill>
              </a:rPr>
              <a:t>診療報酬改定の方向性</a:t>
            </a:r>
          </a:p>
        </p:txBody>
      </p:sp>
      <p:sp>
        <p:nvSpPr>
          <p:cNvPr id="12292" name="Text Box 4"/>
          <p:cNvSpPr txBox="1">
            <a:spLocks noChangeArrowheads="1"/>
          </p:cNvSpPr>
          <p:nvPr/>
        </p:nvSpPr>
        <p:spPr bwMode="auto">
          <a:xfrm>
            <a:off x="755650" y="0"/>
            <a:ext cx="8388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4000">
                <a:solidFill>
                  <a:srgbClr val="FFFF00"/>
                </a:solidFill>
              </a:rPr>
              <a:t>医療と介護を考える上でのキーワード</a:t>
            </a:r>
          </a:p>
        </p:txBody>
      </p:sp>
      <p:grpSp>
        <p:nvGrpSpPr>
          <p:cNvPr id="12293" name="Group 5"/>
          <p:cNvGrpSpPr>
            <a:grpSpLocks/>
          </p:cNvGrpSpPr>
          <p:nvPr/>
        </p:nvGrpSpPr>
        <p:grpSpPr bwMode="auto">
          <a:xfrm>
            <a:off x="684213" y="400050"/>
            <a:ext cx="8434387" cy="6457950"/>
            <a:chOff x="431" y="252"/>
            <a:chExt cx="5313" cy="4068"/>
          </a:xfrm>
        </p:grpSpPr>
        <p:sp>
          <p:nvSpPr>
            <p:cNvPr id="12296" name="Line 6"/>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7" name="Line 7"/>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294" name="Text Box 1034"/>
          <p:cNvSpPr txBox="1">
            <a:spLocks noChangeArrowheads="1"/>
          </p:cNvSpPr>
          <p:nvPr/>
        </p:nvSpPr>
        <p:spPr bwMode="auto">
          <a:xfrm>
            <a:off x="2124075" y="6453188"/>
            <a:ext cx="6624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spcBef>
                <a:spcPct val="50000"/>
              </a:spcBef>
            </a:pPr>
            <a:r>
              <a:rPr lang="ja-JP" altLang="en-US" sz="1800" i="1"/>
              <a:t>平成２４年２月１０日　厚生労働省保険局医療課資料</a:t>
            </a:r>
          </a:p>
        </p:txBody>
      </p:sp>
      <p:pic>
        <p:nvPicPr>
          <p:cNvPr id="12295" name="Picture 10" descr="文書名 _H24診療報酬改定の概要_ページ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28575"/>
            <a:ext cx="9144000"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129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6</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在支病の展望１</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5975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1FF0C45-8010-47FC-BF77-64B5AC82E082}" type="slidenum">
              <a:rPr lang="en-US" altLang="ja-JP" sz="1800" smtClean="0"/>
              <a:pPr eaLnBrk="1" hangingPunct="1"/>
              <a:t>7</a:t>
            </a:fld>
            <a:endParaRPr lang="en-US" altLang="ja-JP" sz="1800" smtClean="0"/>
          </a:p>
        </p:txBody>
      </p:sp>
      <p:sp>
        <p:nvSpPr>
          <p:cNvPr id="28675" name="Rectangle 2"/>
          <p:cNvSpPr>
            <a:spLocks noGrp="1" noChangeArrowheads="1"/>
          </p:cNvSpPr>
          <p:nvPr>
            <p:ph type="title"/>
          </p:nvPr>
        </p:nvSpPr>
        <p:spPr>
          <a:xfrm>
            <a:off x="685800" y="44450"/>
            <a:ext cx="8458200" cy="576263"/>
          </a:xfrm>
        </p:spPr>
        <p:txBody>
          <a:bodyPr/>
          <a:lstStyle/>
          <a:p>
            <a:pPr algn="l" eaLnBrk="1" hangingPunct="1"/>
            <a:r>
              <a:rPr lang="ja-JP" altLang="en-US" sz="3600" smtClean="0">
                <a:solidFill>
                  <a:srgbClr val="FFFF66"/>
                </a:solidFill>
              </a:rPr>
              <a:t>介護報酬改定の基本方針</a:t>
            </a:r>
            <a:endParaRPr lang="ja-JP" altLang="en-US" sz="3600" smtClean="0"/>
          </a:p>
        </p:txBody>
      </p:sp>
      <p:grpSp>
        <p:nvGrpSpPr>
          <p:cNvPr id="28676" name="Group 3"/>
          <p:cNvGrpSpPr>
            <a:grpSpLocks/>
          </p:cNvGrpSpPr>
          <p:nvPr/>
        </p:nvGrpSpPr>
        <p:grpSpPr bwMode="auto">
          <a:xfrm>
            <a:off x="684213" y="400050"/>
            <a:ext cx="8434387" cy="6457950"/>
            <a:chOff x="431" y="252"/>
            <a:chExt cx="5313" cy="4068"/>
          </a:xfrm>
        </p:grpSpPr>
        <p:sp>
          <p:nvSpPr>
            <p:cNvPr id="28679" name="Line 4"/>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8680" name="Line 5"/>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8677" name="Rectangle 6"/>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r>
              <a:rPr lang="ja-JP" altLang="en-US" sz="3200" i="0" dirty="0" smtClean="0">
                <a:solidFill>
                  <a:srgbClr val="FFFF66"/>
                </a:solidFill>
              </a:rPr>
              <a:t>診療所</a:t>
            </a:r>
            <a:r>
              <a:rPr lang="ja-JP" altLang="en-US" sz="3200" i="0" dirty="0">
                <a:solidFill>
                  <a:srgbClr val="FFFF66"/>
                </a:solidFill>
              </a:rPr>
              <a:t>の準備</a:t>
            </a:r>
          </a:p>
        </p:txBody>
      </p:sp>
      <p:sp>
        <p:nvSpPr>
          <p:cNvPr id="28678" name="Rectangle 7"/>
          <p:cNvSpPr>
            <a:spLocks noGrp="1" noChangeArrowheads="1"/>
          </p:cNvSpPr>
          <p:nvPr>
            <p:ph type="body" idx="1"/>
          </p:nvPr>
        </p:nvSpPr>
        <p:spPr>
          <a:xfrm>
            <a:off x="685800" y="692150"/>
            <a:ext cx="8458200" cy="5403850"/>
          </a:xfrm>
        </p:spPr>
        <p:txBody>
          <a:bodyPr/>
          <a:lstStyle/>
          <a:p>
            <a:pPr eaLnBrk="1" hangingPunct="1"/>
            <a:r>
              <a:rPr lang="ja-JP" altLang="en-US" dirty="0" smtClean="0"/>
              <a:t>地域包括ケアシステムの基盤強化</a:t>
            </a:r>
          </a:p>
          <a:p>
            <a:pPr lvl="1" eaLnBrk="1" hangingPunct="1"/>
            <a:r>
              <a:rPr lang="ja-JP" altLang="en-US" dirty="0" smtClean="0"/>
              <a:t>高齢者の自立支援に重点を置いた在宅・居住系サービス</a:t>
            </a:r>
          </a:p>
          <a:p>
            <a:pPr lvl="1" eaLnBrk="1" hangingPunct="1"/>
            <a:r>
              <a:rPr lang="ja-JP" altLang="en-US" dirty="0" smtClean="0"/>
              <a:t>要介護度が高い高齢者や医療ニーズの高い高齢者に対応した在宅・居宅系サービス</a:t>
            </a:r>
          </a:p>
          <a:p>
            <a:pPr eaLnBrk="1" hangingPunct="1"/>
            <a:r>
              <a:rPr lang="ja-JP" altLang="en-US" dirty="0" smtClean="0"/>
              <a:t>医療と介護の役割分担・連携強化</a:t>
            </a:r>
          </a:p>
          <a:p>
            <a:pPr lvl="1" eaLnBrk="1" hangingPunct="1"/>
            <a:r>
              <a:rPr lang="ja-JP" altLang="en-US" dirty="0" smtClean="0"/>
              <a:t>在宅生活時の医療機能の強化に向けた、新サービスの創設及び訪問看護、リハビリテーションの充実並びに看取りへの対応強化</a:t>
            </a:r>
          </a:p>
          <a:p>
            <a:pPr lvl="1" eaLnBrk="1" hangingPunct="1"/>
            <a:r>
              <a:rPr lang="ja-JP" altLang="en-US" dirty="0" smtClean="0"/>
              <a:t>介護施設に於ける医療ニーズへの対応</a:t>
            </a:r>
          </a:p>
          <a:p>
            <a:pPr lvl="1" eaLnBrk="1" hangingPunct="1"/>
            <a:r>
              <a:rPr lang="ja-JP" altLang="en-US" dirty="0" smtClean="0"/>
              <a:t>入退院時に於ける医療機関と介護サービス事業者との連携促進</a:t>
            </a:r>
          </a:p>
        </p:txBody>
      </p:sp>
    </p:spTree>
    <p:extLst>
      <p:ext uri="{BB962C8B-B14F-4D97-AF65-F5344CB8AC3E}">
        <p14:creationId xmlns:p14="http://schemas.microsoft.com/office/powerpoint/2010/main" val="2719303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8</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在支病の展望１</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71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9</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在支病の展望１</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 y="0"/>
            <a:ext cx="9137720" cy="6858000"/>
          </a:xfrm>
          <a:prstGeom prst="rect">
            <a:avLst/>
          </a:prstGeom>
        </p:spPr>
      </p:pic>
    </p:spTree>
    <p:extLst>
      <p:ext uri="{BB962C8B-B14F-4D97-AF65-F5344CB8AC3E}">
        <p14:creationId xmlns:p14="http://schemas.microsoft.com/office/powerpoint/2010/main" val="1164513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
      <a:dk1>
        <a:srgbClr val="000000"/>
      </a:dk1>
      <a:lt1>
        <a:srgbClr val="FFFFFF"/>
      </a:lt1>
      <a:dk2>
        <a:srgbClr val="000000"/>
      </a:dk2>
      <a:lt2>
        <a:srgbClr val="00FFFF"/>
      </a:lt2>
      <a:accent1>
        <a:srgbClr val="00CCCC"/>
      </a:accent1>
      <a:accent2>
        <a:srgbClr val="6666FF"/>
      </a:accent2>
      <a:accent3>
        <a:srgbClr val="AAAAAA"/>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ＭＳ Ｐ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FFFFFF"/>
        </a:dk1>
        <a:lt1>
          <a:srgbClr val="FFFFFF"/>
        </a:lt1>
        <a:dk2>
          <a:srgbClr val="00FFFF"/>
        </a:dk2>
        <a:lt2>
          <a:srgbClr val="000000"/>
        </a:lt2>
        <a:accent1>
          <a:srgbClr val="00CCCC"/>
        </a:accent1>
        <a:accent2>
          <a:srgbClr val="6666FF"/>
        </a:accent2>
        <a:accent3>
          <a:srgbClr val="FFFFFF"/>
        </a:accent3>
        <a:accent4>
          <a:srgbClr val="DADADA"/>
        </a:accent4>
        <a:accent5>
          <a:srgbClr val="AAE2E2"/>
        </a:accent5>
        <a:accent6>
          <a:srgbClr val="5C5CE7"/>
        </a:accent6>
        <a:hlink>
          <a:srgbClr val="CCCCFF"/>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16869</TotalTime>
  <Words>2682</Words>
  <Application>Microsoft Office PowerPoint</Application>
  <PresentationFormat>画面に合わせる (4:3)</PresentationFormat>
  <Paragraphs>385</Paragraphs>
  <Slides>36</Slides>
  <Notes>31</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Azure</vt:lpstr>
      <vt:lpstr>国の医療政策の方向性について  </vt:lpstr>
      <vt:lpstr>PowerPoint プレゼンテーション</vt:lpstr>
      <vt:lpstr>診療所の準備</vt:lpstr>
      <vt:lpstr>診療所の準備</vt:lpstr>
      <vt:lpstr>診療報酬改定の方向性</vt:lpstr>
      <vt:lpstr>在　宅　医　療　料</vt:lpstr>
      <vt:lpstr>介護報酬改定の基本方針</vt:lpstr>
      <vt:lpstr>在　宅　医　療　料</vt:lpstr>
      <vt:lpstr>在　宅　医　療　料</vt:lpstr>
      <vt:lpstr>診療所の準備</vt:lpstr>
      <vt:lpstr>診療所の準備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広　告　規　制</vt:lpstr>
      <vt:lpstr>広　告　規　制</vt:lpstr>
      <vt:lpstr>広　告　規　制</vt:lpstr>
      <vt:lpstr>広　告　規　制</vt:lpstr>
      <vt:lpstr>広　告　規　制</vt:lpstr>
      <vt:lpstr>広　告　規　制</vt:lpstr>
      <vt:lpstr>広　告　規　制</vt:lpstr>
      <vt:lpstr>広　告　規　制</vt:lpstr>
      <vt:lpstr>広　告　規　制</vt:lpstr>
      <vt:lpstr>PowerPoint プレゼンテーション</vt:lpstr>
      <vt:lpstr>医療機関の損税問題</vt:lpstr>
      <vt:lpstr>医療機関の損税問題</vt:lpstr>
      <vt:lpstr>医療機関の損税問題</vt:lpstr>
      <vt:lpstr>医療機関の損税問題</vt:lpstr>
      <vt:lpstr>医療機関の損税問題</vt:lpstr>
      <vt:lpstr>医療機関の損税問題</vt:lpstr>
      <vt:lpstr>PowerPoint プレゼンテーション</vt:lpstr>
    </vt:vector>
  </TitlesOfParts>
  <Company>有限会社メディカルサポートシステムズ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MSS</dc:creator>
  <cp:lastModifiedBy>HOSOYA-K</cp:lastModifiedBy>
  <cp:revision>916</cp:revision>
  <cp:lastPrinted>2012-12-05T06:37:44Z</cp:lastPrinted>
  <dcterms:created xsi:type="dcterms:W3CDTF">2003-08-12T10:20:59Z</dcterms:created>
  <dcterms:modified xsi:type="dcterms:W3CDTF">2013-02-05T10:07:55Z</dcterms:modified>
</cp:coreProperties>
</file>