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9"/>
  </p:notesMasterIdLst>
  <p:handoutMasterIdLst>
    <p:handoutMasterId r:id="rId190"/>
  </p:handoutMasterIdLst>
  <p:sldIdLst>
    <p:sldId id="2351" r:id="rId2"/>
    <p:sldId id="2175" r:id="rId3"/>
    <p:sldId id="2260" r:id="rId4"/>
    <p:sldId id="2353" r:id="rId5"/>
    <p:sldId id="2687" r:id="rId6"/>
    <p:sldId id="2688" r:id="rId7"/>
    <p:sldId id="2689" r:id="rId8"/>
    <p:sldId id="2690" r:id="rId9"/>
    <p:sldId id="2691" r:id="rId10"/>
    <p:sldId id="2692" r:id="rId11"/>
    <p:sldId id="2601" r:id="rId12"/>
    <p:sldId id="2594" r:id="rId13"/>
    <p:sldId id="2595" r:id="rId14"/>
    <p:sldId id="2468" r:id="rId15"/>
    <p:sldId id="2469" r:id="rId16"/>
    <p:sldId id="2470" r:id="rId17"/>
    <p:sldId id="2471" r:id="rId18"/>
    <p:sldId id="2472" r:id="rId19"/>
    <p:sldId id="2473" r:id="rId20"/>
    <p:sldId id="2474" r:id="rId21"/>
    <p:sldId id="2475" r:id="rId22"/>
    <p:sldId id="2661" r:id="rId23"/>
    <p:sldId id="2662" r:id="rId24"/>
    <p:sldId id="2664" r:id="rId25"/>
    <p:sldId id="2476" r:id="rId26"/>
    <p:sldId id="2630" r:id="rId27"/>
    <p:sldId id="2625" r:id="rId28"/>
    <p:sldId id="2626" r:id="rId29"/>
    <p:sldId id="2642" r:id="rId30"/>
    <p:sldId id="2643" r:id="rId31"/>
    <p:sldId id="2644" r:id="rId32"/>
    <p:sldId id="2645" r:id="rId33"/>
    <p:sldId id="2646" r:id="rId34"/>
    <p:sldId id="2647" r:id="rId35"/>
    <p:sldId id="2648" r:id="rId36"/>
    <p:sldId id="2477" r:id="rId37"/>
    <p:sldId id="2478" r:id="rId38"/>
    <p:sldId id="2479" r:id="rId39"/>
    <p:sldId id="2480" r:id="rId40"/>
    <p:sldId id="2481" r:id="rId41"/>
    <p:sldId id="2482" r:id="rId42"/>
    <p:sldId id="2483" r:id="rId43"/>
    <p:sldId id="2484" r:id="rId44"/>
    <p:sldId id="2491" r:id="rId45"/>
    <p:sldId id="2492" r:id="rId46"/>
    <p:sldId id="2496" r:id="rId47"/>
    <p:sldId id="2493" r:id="rId48"/>
    <p:sldId id="2494" r:id="rId49"/>
    <p:sldId id="2497" r:id="rId50"/>
    <p:sldId id="2498" r:id="rId51"/>
    <p:sldId id="2499" r:id="rId52"/>
    <p:sldId id="2501" r:id="rId53"/>
    <p:sldId id="2505" r:id="rId54"/>
    <p:sldId id="2506" r:id="rId55"/>
    <p:sldId id="2507" r:id="rId56"/>
    <p:sldId id="2510" r:id="rId57"/>
    <p:sldId id="2512" r:id="rId58"/>
    <p:sldId id="2513" r:id="rId59"/>
    <p:sldId id="2514" r:id="rId60"/>
    <p:sldId id="2511" r:id="rId61"/>
    <p:sldId id="2485" r:id="rId62"/>
    <p:sldId id="2486" r:id="rId63"/>
    <p:sldId id="2487" r:id="rId64"/>
    <p:sldId id="2488" r:id="rId65"/>
    <p:sldId id="2489" r:id="rId66"/>
    <p:sldId id="2490" r:id="rId67"/>
    <p:sldId id="2190" r:id="rId68"/>
    <p:sldId id="2354" r:id="rId69"/>
    <p:sldId id="2440" r:id="rId70"/>
    <p:sldId id="2441" r:id="rId71"/>
    <p:sldId id="2437" r:id="rId72"/>
    <p:sldId id="2442" r:id="rId73"/>
    <p:sldId id="2438" r:id="rId74"/>
    <p:sldId id="2439" r:id="rId75"/>
    <p:sldId id="2443" r:id="rId76"/>
    <p:sldId id="2444" r:id="rId77"/>
    <p:sldId id="2359" r:id="rId78"/>
    <p:sldId id="2371" r:id="rId79"/>
    <p:sldId id="2360" r:id="rId80"/>
    <p:sldId id="2361" r:id="rId81"/>
    <p:sldId id="2362" r:id="rId82"/>
    <p:sldId id="2363" r:id="rId83"/>
    <p:sldId id="2364" r:id="rId84"/>
    <p:sldId id="2365" r:id="rId85"/>
    <p:sldId id="2366" r:id="rId86"/>
    <p:sldId id="2367" r:id="rId87"/>
    <p:sldId id="2368" r:id="rId88"/>
    <p:sldId id="2370" r:id="rId89"/>
    <p:sldId id="2376" r:id="rId90"/>
    <p:sldId id="2377" r:id="rId91"/>
    <p:sldId id="2378" r:id="rId92"/>
    <p:sldId id="2379" r:id="rId93"/>
    <p:sldId id="2380" r:id="rId94"/>
    <p:sldId id="2381" r:id="rId95"/>
    <p:sldId id="2355" r:id="rId96"/>
    <p:sldId id="2446" r:id="rId97"/>
    <p:sldId id="2447" r:id="rId98"/>
    <p:sldId id="2448" r:id="rId99"/>
    <p:sldId id="2449" r:id="rId100"/>
    <p:sldId id="2450" r:id="rId101"/>
    <p:sldId id="2445" r:id="rId102"/>
    <p:sldId id="2356" r:id="rId103"/>
    <p:sldId id="2357" r:id="rId104"/>
    <p:sldId id="2358" r:id="rId105"/>
    <p:sldId id="2383" r:id="rId106"/>
    <p:sldId id="2384" r:id="rId107"/>
    <p:sldId id="2385" r:id="rId108"/>
    <p:sldId id="2386" r:id="rId109"/>
    <p:sldId id="2388" r:id="rId110"/>
    <p:sldId id="2389" r:id="rId111"/>
    <p:sldId id="2390" r:id="rId112"/>
    <p:sldId id="2391" r:id="rId113"/>
    <p:sldId id="2387" r:id="rId114"/>
    <p:sldId id="2451" r:id="rId115"/>
    <p:sldId id="2452" r:id="rId116"/>
    <p:sldId id="2453" r:id="rId117"/>
    <p:sldId id="2454" r:id="rId118"/>
    <p:sldId id="2455" r:id="rId119"/>
    <p:sldId id="2456" r:id="rId120"/>
    <p:sldId id="2457" r:id="rId121"/>
    <p:sldId id="2458" r:id="rId122"/>
    <p:sldId id="2459" r:id="rId123"/>
    <p:sldId id="2463" r:id="rId124"/>
    <p:sldId id="2464" r:id="rId125"/>
    <p:sldId id="2465" r:id="rId126"/>
    <p:sldId id="2466" r:id="rId127"/>
    <p:sldId id="2467" r:id="rId128"/>
    <p:sldId id="2392" r:id="rId129"/>
    <p:sldId id="2373" r:id="rId130"/>
    <p:sldId id="2374" r:id="rId131"/>
    <p:sldId id="2429" r:id="rId132"/>
    <p:sldId id="2430" r:id="rId133"/>
    <p:sldId id="2431" r:id="rId134"/>
    <p:sldId id="2432" r:id="rId135"/>
    <p:sldId id="2433" r:id="rId136"/>
    <p:sldId id="2434" r:id="rId137"/>
    <p:sldId id="2435" r:id="rId138"/>
    <p:sldId id="2436" r:id="rId139"/>
    <p:sldId id="2502" r:id="rId140"/>
    <p:sldId id="2503" r:id="rId141"/>
    <p:sldId id="2504" r:id="rId142"/>
    <p:sldId id="2428" r:id="rId143"/>
    <p:sldId id="2409" r:id="rId144"/>
    <p:sldId id="2410" r:id="rId145"/>
    <p:sldId id="2460" r:id="rId146"/>
    <p:sldId id="2495" r:id="rId147"/>
    <p:sldId id="2461" r:id="rId148"/>
    <p:sldId id="2462" r:id="rId149"/>
    <p:sldId id="2414" r:id="rId150"/>
    <p:sldId id="2415" r:id="rId151"/>
    <p:sldId id="2416" r:id="rId152"/>
    <p:sldId id="2417" r:id="rId153"/>
    <p:sldId id="2508" r:id="rId154"/>
    <p:sldId id="2509" r:id="rId155"/>
    <p:sldId id="2418" r:id="rId156"/>
    <p:sldId id="2419" r:id="rId157"/>
    <p:sldId id="2411" r:id="rId158"/>
    <p:sldId id="2412" r:id="rId159"/>
    <p:sldId id="2413" r:id="rId160"/>
    <p:sldId id="2420" r:id="rId161"/>
    <p:sldId id="2421" r:id="rId162"/>
    <p:sldId id="2422" r:id="rId163"/>
    <p:sldId id="2408" r:id="rId164"/>
    <p:sldId id="2375" r:id="rId165"/>
    <p:sldId id="2382" r:id="rId166"/>
    <p:sldId id="2423" r:id="rId167"/>
    <p:sldId id="2500" r:id="rId168"/>
    <p:sldId id="2424" r:id="rId169"/>
    <p:sldId id="2425" r:id="rId170"/>
    <p:sldId id="2426" r:id="rId171"/>
    <p:sldId id="2427" r:id="rId172"/>
    <p:sldId id="2395" r:id="rId173"/>
    <p:sldId id="2397" r:id="rId174"/>
    <p:sldId id="2396" r:id="rId175"/>
    <p:sldId id="2400" r:id="rId176"/>
    <p:sldId id="2401" r:id="rId177"/>
    <p:sldId id="2402" r:id="rId178"/>
    <p:sldId id="2403" r:id="rId179"/>
    <p:sldId id="2404" r:id="rId180"/>
    <p:sldId id="2405" r:id="rId181"/>
    <p:sldId id="2406" r:id="rId182"/>
    <p:sldId id="2407" r:id="rId183"/>
    <p:sldId id="2394" r:id="rId184"/>
    <p:sldId id="2393" r:id="rId185"/>
    <p:sldId id="2399" r:id="rId186"/>
    <p:sldId id="2398" r:id="rId187"/>
    <p:sldId id="2350" r:id="rId188"/>
  </p:sldIdLst>
  <p:sldSz cx="9144000" cy="6858000" type="screen4x3"/>
  <p:notesSz cx="9945688" cy="6858000"/>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userDrawn="1">
          <p15:clr>
            <a:srgbClr val="A4A3A4"/>
          </p15:clr>
        </p15:guide>
        <p15:guide id="2" pos="313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 K" initials="TK"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66FFCC"/>
    <a:srgbClr val="FE84CD"/>
    <a:srgbClr val="FD4DB6"/>
    <a:srgbClr val="FD23A5"/>
    <a:srgbClr val="66FF33"/>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87AF84-8289-5C42-84A1-9923CF6DB662}" v="9" dt="2020-02-03T13:19:47.31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355" autoAdjust="0"/>
    <p:restoredTop sz="90461" autoAdjust="0"/>
  </p:normalViewPr>
  <p:slideViewPr>
    <p:cSldViewPr>
      <p:cViewPr varScale="1">
        <p:scale>
          <a:sx n="97" d="100"/>
          <a:sy n="97" d="100"/>
        </p:scale>
        <p:origin x="2000" y="200"/>
      </p:cViewPr>
      <p:guideLst>
        <p:guide orient="horz" pos="2160"/>
        <p:guide pos="2880"/>
      </p:guideLst>
    </p:cSldViewPr>
  </p:slideViewPr>
  <p:outlineViewPr>
    <p:cViewPr>
      <p:scale>
        <a:sx n="33" d="100"/>
        <a:sy n="33" d="100"/>
      </p:scale>
      <p:origin x="0" y="8722"/>
    </p:cViewPr>
  </p:outlineViewPr>
  <p:notesTextViewPr>
    <p:cViewPr>
      <p:scale>
        <a:sx n="100" d="100"/>
        <a:sy n="100" d="100"/>
      </p:scale>
      <p:origin x="0" y="0"/>
    </p:cViewPr>
  </p:notesTextViewPr>
  <p:sorterViewPr>
    <p:cViewPr>
      <p:scale>
        <a:sx n="194" d="100"/>
        <a:sy n="194" d="100"/>
      </p:scale>
      <p:origin x="0" y="61544"/>
    </p:cViewPr>
  </p:sorterViewPr>
  <p:notesViewPr>
    <p:cSldViewPr>
      <p:cViewPr varScale="1">
        <p:scale>
          <a:sx n="54" d="100"/>
          <a:sy n="54" d="100"/>
        </p:scale>
        <p:origin x="-2880" y="-102"/>
      </p:cViewPr>
      <p:guideLst>
        <p:guide orient="horz" pos="2160"/>
        <p:guide pos="3131"/>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commentAuthors" Target="commentAuthor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microsoft.com/office/2016/11/relationships/changesInfo" Target="changesInfos/changesInfo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microsoft.com/office/2015/10/relationships/revisionInfo" Target="revisionInfo.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soya kunio" userId="ae1bcb0b62f8d20d" providerId="LiveId" clId="{BD87AF84-8289-5C42-84A1-9923CF6DB662}"/>
    <pc:docChg chg="undo custSel addSld delSld modSld">
      <pc:chgData name="hosoya kunio" userId="ae1bcb0b62f8d20d" providerId="LiveId" clId="{BD87AF84-8289-5C42-84A1-9923CF6DB662}" dt="2020-02-03T13:19:47.281" v="273"/>
      <pc:docMkLst>
        <pc:docMk/>
      </pc:docMkLst>
      <pc:sldChg chg="modSp">
        <pc:chgData name="hosoya kunio" userId="ae1bcb0b62f8d20d" providerId="LiveId" clId="{BD87AF84-8289-5C42-84A1-9923CF6DB662}" dt="2020-02-03T12:49:13.497" v="156"/>
        <pc:sldMkLst>
          <pc:docMk/>
          <pc:sldMk cId="1199454130" sldId="2351"/>
        </pc:sldMkLst>
        <pc:spChg chg="mod">
          <ac:chgData name="hosoya kunio" userId="ae1bcb0b62f8d20d" providerId="LiveId" clId="{BD87AF84-8289-5C42-84A1-9923CF6DB662}" dt="2020-02-03T12:49:13.497" v="156"/>
          <ac:spMkLst>
            <pc:docMk/>
            <pc:sldMk cId="1199454130" sldId="2351"/>
            <ac:spMk id="3074" creationId="{00000000-0000-0000-0000-000000000000}"/>
          </ac:spMkLst>
        </pc:spChg>
      </pc:sldChg>
      <pc:sldChg chg="modSp">
        <pc:chgData name="hosoya kunio" userId="ae1bcb0b62f8d20d" providerId="LiveId" clId="{BD87AF84-8289-5C42-84A1-9923CF6DB662}" dt="2020-02-03T13:06:08.955" v="226"/>
        <pc:sldMkLst>
          <pc:docMk/>
          <pc:sldMk cId="2787105551" sldId="2356"/>
        </pc:sldMkLst>
        <pc:spChg chg="mod">
          <ac:chgData name="hosoya kunio" userId="ae1bcb0b62f8d20d" providerId="LiveId" clId="{BD87AF84-8289-5C42-84A1-9923CF6DB662}" dt="2020-02-03T13:06:08.955" v="226"/>
          <ac:spMkLst>
            <pc:docMk/>
            <pc:sldMk cId="2787105551" sldId="2356"/>
            <ac:spMk id="27651" creationId="{00000000-0000-0000-0000-000000000000}"/>
          </ac:spMkLst>
        </pc:spChg>
      </pc:sldChg>
      <pc:sldChg chg="modSp">
        <pc:chgData name="hosoya kunio" userId="ae1bcb0b62f8d20d" providerId="LiveId" clId="{BD87AF84-8289-5C42-84A1-9923CF6DB662}" dt="2020-02-03T13:06:08.955" v="226"/>
        <pc:sldMkLst>
          <pc:docMk/>
          <pc:sldMk cId="243034647" sldId="2357"/>
        </pc:sldMkLst>
        <pc:spChg chg="mod">
          <ac:chgData name="hosoya kunio" userId="ae1bcb0b62f8d20d" providerId="LiveId" clId="{BD87AF84-8289-5C42-84A1-9923CF6DB662}" dt="2020-02-03T13:06:08.955" v="226"/>
          <ac:spMkLst>
            <pc:docMk/>
            <pc:sldMk cId="243034647" sldId="2357"/>
            <ac:spMk id="27651" creationId="{00000000-0000-0000-0000-000000000000}"/>
          </ac:spMkLst>
        </pc:spChg>
      </pc:sldChg>
      <pc:sldChg chg="modSp">
        <pc:chgData name="hosoya kunio" userId="ae1bcb0b62f8d20d" providerId="LiveId" clId="{BD87AF84-8289-5C42-84A1-9923CF6DB662}" dt="2020-02-03T13:06:08.955" v="226"/>
        <pc:sldMkLst>
          <pc:docMk/>
          <pc:sldMk cId="3231567471" sldId="2358"/>
        </pc:sldMkLst>
        <pc:spChg chg="mod">
          <ac:chgData name="hosoya kunio" userId="ae1bcb0b62f8d20d" providerId="LiveId" clId="{BD87AF84-8289-5C42-84A1-9923CF6DB662}" dt="2020-02-03T13:06:08.955" v="226"/>
          <ac:spMkLst>
            <pc:docMk/>
            <pc:sldMk cId="3231567471" sldId="2358"/>
            <ac:spMk id="27651" creationId="{00000000-0000-0000-0000-000000000000}"/>
          </ac:spMkLst>
        </pc:spChg>
      </pc:sldChg>
      <pc:sldChg chg="modSp">
        <pc:chgData name="hosoya kunio" userId="ae1bcb0b62f8d20d" providerId="LiveId" clId="{BD87AF84-8289-5C42-84A1-9923CF6DB662}" dt="2020-02-03T12:57:00.357" v="172" actId="20577"/>
        <pc:sldMkLst>
          <pc:docMk/>
          <pc:sldMk cId="3669483320" sldId="2359"/>
        </pc:sldMkLst>
        <pc:spChg chg="mod">
          <ac:chgData name="hosoya kunio" userId="ae1bcb0b62f8d20d" providerId="LiveId" clId="{BD87AF84-8289-5C42-84A1-9923CF6DB662}" dt="2020-02-03T12:57:00.357" v="172" actId="20577"/>
          <ac:spMkLst>
            <pc:docMk/>
            <pc:sldMk cId="3669483320" sldId="2359"/>
            <ac:spMk id="27651" creationId="{00000000-0000-0000-0000-000000000000}"/>
          </ac:spMkLst>
        </pc:spChg>
      </pc:sldChg>
      <pc:sldChg chg="modSp">
        <pc:chgData name="hosoya kunio" userId="ae1bcb0b62f8d20d" providerId="LiveId" clId="{BD87AF84-8289-5C42-84A1-9923CF6DB662}" dt="2020-02-03T13:06:08.955" v="226"/>
        <pc:sldMkLst>
          <pc:docMk/>
          <pc:sldMk cId="3928465577" sldId="2360"/>
        </pc:sldMkLst>
        <pc:spChg chg="mod">
          <ac:chgData name="hosoya kunio" userId="ae1bcb0b62f8d20d" providerId="LiveId" clId="{BD87AF84-8289-5C42-84A1-9923CF6DB662}" dt="2020-02-03T13:06:08.955" v="226"/>
          <ac:spMkLst>
            <pc:docMk/>
            <pc:sldMk cId="3928465577" sldId="2360"/>
            <ac:spMk id="27651" creationId="{00000000-0000-0000-0000-000000000000}"/>
          </ac:spMkLst>
        </pc:spChg>
      </pc:sldChg>
      <pc:sldChg chg="modSp">
        <pc:chgData name="hosoya kunio" userId="ae1bcb0b62f8d20d" providerId="LiveId" clId="{BD87AF84-8289-5C42-84A1-9923CF6DB662}" dt="2020-02-03T13:06:08.955" v="226"/>
        <pc:sldMkLst>
          <pc:docMk/>
          <pc:sldMk cId="1746720014" sldId="2361"/>
        </pc:sldMkLst>
        <pc:spChg chg="mod">
          <ac:chgData name="hosoya kunio" userId="ae1bcb0b62f8d20d" providerId="LiveId" clId="{BD87AF84-8289-5C42-84A1-9923CF6DB662}" dt="2020-02-03T13:06:08.955" v="226"/>
          <ac:spMkLst>
            <pc:docMk/>
            <pc:sldMk cId="1746720014" sldId="2361"/>
            <ac:spMk id="27651" creationId="{00000000-0000-0000-0000-000000000000}"/>
          </ac:spMkLst>
        </pc:spChg>
      </pc:sldChg>
      <pc:sldChg chg="modSp">
        <pc:chgData name="hosoya kunio" userId="ae1bcb0b62f8d20d" providerId="LiveId" clId="{BD87AF84-8289-5C42-84A1-9923CF6DB662}" dt="2020-02-03T13:06:08.955" v="226"/>
        <pc:sldMkLst>
          <pc:docMk/>
          <pc:sldMk cId="4134023730" sldId="2362"/>
        </pc:sldMkLst>
        <pc:spChg chg="mod">
          <ac:chgData name="hosoya kunio" userId="ae1bcb0b62f8d20d" providerId="LiveId" clId="{BD87AF84-8289-5C42-84A1-9923CF6DB662}" dt="2020-02-03T13:06:08.955" v="226"/>
          <ac:spMkLst>
            <pc:docMk/>
            <pc:sldMk cId="4134023730" sldId="2362"/>
            <ac:spMk id="27651" creationId="{00000000-0000-0000-0000-000000000000}"/>
          </ac:spMkLst>
        </pc:spChg>
      </pc:sldChg>
      <pc:sldChg chg="modSp">
        <pc:chgData name="hosoya kunio" userId="ae1bcb0b62f8d20d" providerId="LiveId" clId="{BD87AF84-8289-5C42-84A1-9923CF6DB662}" dt="2020-02-03T13:06:08.955" v="226"/>
        <pc:sldMkLst>
          <pc:docMk/>
          <pc:sldMk cId="3853434707" sldId="2363"/>
        </pc:sldMkLst>
        <pc:spChg chg="mod">
          <ac:chgData name="hosoya kunio" userId="ae1bcb0b62f8d20d" providerId="LiveId" clId="{BD87AF84-8289-5C42-84A1-9923CF6DB662}" dt="2020-02-03T13:06:08.955" v="226"/>
          <ac:spMkLst>
            <pc:docMk/>
            <pc:sldMk cId="3853434707" sldId="2363"/>
            <ac:spMk id="27651" creationId="{00000000-0000-0000-0000-000000000000}"/>
          </ac:spMkLst>
        </pc:spChg>
      </pc:sldChg>
      <pc:sldChg chg="modSp">
        <pc:chgData name="hosoya kunio" userId="ae1bcb0b62f8d20d" providerId="LiveId" clId="{BD87AF84-8289-5C42-84A1-9923CF6DB662}" dt="2020-02-03T13:06:08.955" v="226"/>
        <pc:sldMkLst>
          <pc:docMk/>
          <pc:sldMk cId="1136531862" sldId="2364"/>
        </pc:sldMkLst>
        <pc:spChg chg="mod">
          <ac:chgData name="hosoya kunio" userId="ae1bcb0b62f8d20d" providerId="LiveId" clId="{BD87AF84-8289-5C42-84A1-9923CF6DB662}" dt="2020-02-03T13:06:08.955" v="226"/>
          <ac:spMkLst>
            <pc:docMk/>
            <pc:sldMk cId="1136531862" sldId="2364"/>
            <ac:spMk id="27651" creationId="{00000000-0000-0000-0000-000000000000}"/>
          </ac:spMkLst>
        </pc:spChg>
      </pc:sldChg>
      <pc:sldChg chg="modSp">
        <pc:chgData name="hosoya kunio" userId="ae1bcb0b62f8d20d" providerId="LiveId" clId="{BD87AF84-8289-5C42-84A1-9923CF6DB662}" dt="2020-02-03T13:06:08.955" v="226"/>
        <pc:sldMkLst>
          <pc:docMk/>
          <pc:sldMk cId="2995821896" sldId="2365"/>
        </pc:sldMkLst>
        <pc:spChg chg="mod">
          <ac:chgData name="hosoya kunio" userId="ae1bcb0b62f8d20d" providerId="LiveId" clId="{BD87AF84-8289-5C42-84A1-9923CF6DB662}" dt="2020-02-03T13:06:08.955" v="226"/>
          <ac:spMkLst>
            <pc:docMk/>
            <pc:sldMk cId="2995821896" sldId="2365"/>
            <ac:spMk id="27651" creationId="{00000000-0000-0000-0000-000000000000}"/>
          </ac:spMkLst>
        </pc:spChg>
      </pc:sldChg>
      <pc:sldChg chg="modSp">
        <pc:chgData name="hosoya kunio" userId="ae1bcb0b62f8d20d" providerId="LiveId" clId="{BD87AF84-8289-5C42-84A1-9923CF6DB662}" dt="2020-02-03T13:06:08.955" v="226"/>
        <pc:sldMkLst>
          <pc:docMk/>
          <pc:sldMk cId="3271147931" sldId="2366"/>
        </pc:sldMkLst>
        <pc:spChg chg="mod">
          <ac:chgData name="hosoya kunio" userId="ae1bcb0b62f8d20d" providerId="LiveId" clId="{BD87AF84-8289-5C42-84A1-9923CF6DB662}" dt="2020-02-03T13:06:08.955" v="226"/>
          <ac:spMkLst>
            <pc:docMk/>
            <pc:sldMk cId="3271147931" sldId="2366"/>
            <ac:spMk id="27651" creationId="{00000000-0000-0000-0000-000000000000}"/>
          </ac:spMkLst>
        </pc:spChg>
      </pc:sldChg>
      <pc:sldChg chg="modSp">
        <pc:chgData name="hosoya kunio" userId="ae1bcb0b62f8d20d" providerId="LiveId" clId="{BD87AF84-8289-5C42-84A1-9923CF6DB662}" dt="2020-02-03T13:06:08.955" v="226"/>
        <pc:sldMkLst>
          <pc:docMk/>
          <pc:sldMk cId="1471847906" sldId="2367"/>
        </pc:sldMkLst>
        <pc:spChg chg="mod">
          <ac:chgData name="hosoya kunio" userId="ae1bcb0b62f8d20d" providerId="LiveId" clId="{BD87AF84-8289-5C42-84A1-9923CF6DB662}" dt="2020-02-03T13:06:08.955" v="226"/>
          <ac:spMkLst>
            <pc:docMk/>
            <pc:sldMk cId="1471847906" sldId="2367"/>
            <ac:spMk id="27651" creationId="{00000000-0000-0000-0000-000000000000}"/>
          </ac:spMkLst>
        </pc:spChg>
      </pc:sldChg>
      <pc:sldChg chg="modSp">
        <pc:chgData name="hosoya kunio" userId="ae1bcb0b62f8d20d" providerId="LiveId" clId="{BD87AF84-8289-5C42-84A1-9923CF6DB662}" dt="2020-02-03T13:06:08.955" v="226"/>
        <pc:sldMkLst>
          <pc:docMk/>
          <pc:sldMk cId="4134912489" sldId="2368"/>
        </pc:sldMkLst>
        <pc:spChg chg="mod">
          <ac:chgData name="hosoya kunio" userId="ae1bcb0b62f8d20d" providerId="LiveId" clId="{BD87AF84-8289-5C42-84A1-9923CF6DB662}" dt="2020-02-03T13:06:08.955" v="226"/>
          <ac:spMkLst>
            <pc:docMk/>
            <pc:sldMk cId="4134912489" sldId="2368"/>
            <ac:spMk id="27651" creationId="{00000000-0000-0000-0000-000000000000}"/>
          </ac:spMkLst>
        </pc:spChg>
      </pc:sldChg>
      <pc:sldChg chg="modSp">
        <pc:chgData name="hosoya kunio" userId="ae1bcb0b62f8d20d" providerId="LiveId" clId="{BD87AF84-8289-5C42-84A1-9923CF6DB662}" dt="2020-02-03T13:06:08.955" v="226"/>
        <pc:sldMkLst>
          <pc:docMk/>
          <pc:sldMk cId="2949285557" sldId="2374"/>
        </pc:sldMkLst>
        <pc:spChg chg="mod">
          <ac:chgData name="hosoya kunio" userId="ae1bcb0b62f8d20d" providerId="LiveId" clId="{BD87AF84-8289-5C42-84A1-9923CF6DB662}" dt="2020-02-03T13:06:08.955" v="226"/>
          <ac:spMkLst>
            <pc:docMk/>
            <pc:sldMk cId="2949285557" sldId="2374"/>
            <ac:spMk id="27651" creationId="{00000000-0000-0000-0000-000000000000}"/>
          </ac:spMkLst>
        </pc:spChg>
      </pc:sldChg>
      <pc:sldChg chg="modSp">
        <pc:chgData name="hosoya kunio" userId="ae1bcb0b62f8d20d" providerId="LiveId" clId="{BD87AF84-8289-5C42-84A1-9923CF6DB662}" dt="2020-02-03T13:06:08.955" v="226"/>
        <pc:sldMkLst>
          <pc:docMk/>
          <pc:sldMk cId="2693672953" sldId="2376"/>
        </pc:sldMkLst>
        <pc:spChg chg="mod">
          <ac:chgData name="hosoya kunio" userId="ae1bcb0b62f8d20d" providerId="LiveId" clId="{BD87AF84-8289-5C42-84A1-9923CF6DB662}" dt="2020-02-03T13:06:08.955" v="226"/>
          <ac:spMkLst>
            <pc:docMk/>
            <pc:sldMk cId="2693672953" sldId="2376"/>
            <ac:spMk id="27651" creationId="{00000000-0000-0000-0000-000000000000}"/>
          </ac:spMkLst>
        </pc:spChg>
      </pc:sldChg>
      <pc:sldChg chg="modSp">
        <pc:chgData name="hosoya kunio" userId="ae1bcb0b62f8d20d" providerId="LiveId" clId="{BD87AF84-8289-5C42-84A1-9923CF6DB662}" dt="2020-02-03T13:06:08.955" v="226"/>
        <pc:sldMkLst>
          <pc:docMk/>
          <pc:sldMk cId="2915630128" sldId="2377"/>
        </pc:sldMkLst>
        <pc:spChg chg="mod">
          <ac:chgData name="hosoya kunio" userId="ae1bcb0b62f8d20d" providerId="LiveId" clId="{BD87AF84-8289-5C42-84A1-9923CF6DB662}" dt="2020-02-03T13:06:08.955" v="226"/>
          <ac:spMkLst>
            <pc:docMk/>
            <pc:sldMk cId="2915630128" sldId="2377"/>
            <ac:spMk id="27651" creationId="{00000000-0000-0000-0000-000000000000}"/>
          </ac:spMkLst>
        </pc:spChg>
      </pc:sldChg>
      <pc:sldChg chg="modSp">
        <pc:chgData name="hosoya kunio" userId="ae1bcb0b62f8d20d" providerId="LiveId" clId="{BD87AF84-8289-5C42-84A1-9923CF6DB662}" dt="2020-02-03T13:06:08.955" v="226"/>
        <pc:sldMkLst>
          <pc:docMk/>
          <pc:sldMk cId="3230449078" sldId="2378"/>
        </pc:sldMkLst>
        <pc:spChg chg="mod">
          <ac:chgData name="hosoya kunio" userId="ae1bcb0b62f8d20d" providerId="LiveId" clId="{BD87AF84-8289-5C42-84A1-9923CF6DB662}" dt="2020-02-03T13:06:08.955" v="226"/>
          <ac:spMkLst>
            <pc:docMk/>
            <pc:sldMk cId="3230449078" sldId="2378"/>
            <ac:spMk id="27651" creationId="{00000000-0000-0000-0000-000000000000}"/>
          </ac:spMkLst>
        </pc:spChg>
      </pc:sldChg>
      <pc:sldChg chg="modSp">
        <pc:chgData name="hosoya kunio" userId="ae1bcb0b62f8d20d" providerId="LiveId" clId="{BD87AF84-8289-5C42-84A1-9923CF6DB662}" dt="2020-02-03T13:01:36.445" v="209" actId="20577"/>
        <pc:sldMkLst>
          <pc:docMk/>
          <pc:sldMk cId="2736137486" sldId="2379"/>
        </pc:sldMkLst>
        <pc:spChg chg="mod">
          <ac:chgData name="hosoya kunio" userId="ae1bcb0b62f8d20d" providerId="LiveId" clId="{BD87AF84-8289-5C42-84A1-9923CF6DB662}" dt="2020-02-03T13:01:36.445" v="209" actId="20577"/>
          <ac:spMkLst>
            <pc:docMk/>
            <pc:sldMk cId="2736137486" sldId="2379"/>
            <ac:spMk id="27651" creationId="{00000000-0000-0000-0000-000000000000}"/>
          </ac:spMkLst>
        </pc:spChg>
      </pc:sldChg>
      <pc:sldChg chg="modSp">
        <pc:chgData name="hosoya kunio" userId="ae1bcb0b62f8d20d" providerId="LiveId" clId="{BD87AF84-8289-5C42-84A1-9923CF6DB662}" dt="2020-02-03T13:06:08.955" v="226"/>
        <pc:sldMkLst>
          <pc:docMk/>
          <pc:sldMk cId="197148508" sldId="2381"/>
        </pc:sldMkLst>
        <pc:spChg chg="mod">
          <ac:chgData name="hosoya kunio" userId="ae1bcb0b62f8d20d" providerId="LiveId" clId="{BD87AF84-8289-5C42-84A1-9923CF6DB662}" dt="2020-02-03T13:06:08.955" v="226"/>
          <ac:spMkLst>
            <pc:docMk/>
            <pc:sldMk cId="197148508" sldId="2381"/>
            <ac:spMk id="27651" creationId="{00000000-0000-0000-0000-000000000000}"/>
          </ac:spMkLst>
        </pc:spChg>
      </pc:sldChg>
      <pc:sldChg chg="modSp">
        <pc:chgData name="hosoya kunio" userId="ae1bcb0b62f8d20d" providerId="LiveId" clId="{BD87AF84-8289-5C42-84A1-9923CF6DB662}" dt="2020-02-03T13:06:08.955" v="226"/>
        <pc:sldMkLst>
          <pc:docMk/>
          <pc:sldMk cId="3080684431" sldId="2382"/>
        </pc:sldMkLst>
        <pc:spChg chg="mod">
          <ac:chgData name="hosoya kunio" userId="ae1bcb0b62f8d20d" providerId="LiveId" clId="{BD87AF84-8289-5C42-84A1-9923CF6DB662}" dt="2020-02-03T13:06:08.955" v="226"/>
          <ac:spMkLst>
            <pc:docMk/>
            <pc:sldMk cId="3080684431" sldId="2382"/>
            <ac:spMk id="27651" creationId="{00000000-0000-0000-0000-000000000000}"/>
          </ac:spMkLst>
        </pc:spChg>
      </pc:sldChg>
      <pc:sldChg chg="modSp">
        <pc:chgData name="hosoya kunio" userId="ae1bcb0b62f8d20d" providerId="LiveId" clId="{BD87AF84-8289-5C42-84A1-9923CF6DB662}" dt="2020-02-03T13:06:08.955" v="226"/>
        <pc:sldMkLst>
          <pc:docMk/>
          <pc:sldMk cId="2744196995" sldId="2383"/>
        </pc:sldMkLst>
        <pc:spChg chg="mod">
          <ac:chgData name="hosoya kunio" userId="ae1bcb0b62f8d20d" providerId="LiveId" clId="{BD87AF84-8289-5C42-84A1-9923CF6DB662}" dt="2020-02-03T13:06:08.955" v="226"/>
          <ac:spMkLst>
            <pc:docMk/>
            <pc:sldMk cId="2744196995" sldId="2383"/>
            <ac:spMk id="27651" creationId="{00000000-0000-0000-0000-000000000000}"/>
          </ac:spMkLst>
        </pc:spChg>
      </pc:sldChg>
      <pc:sldChg chg="modSp">
        <pc:chgData name="hosoya kunio" userId="ae1bcb0b62f8d20d" providerId="LiveId" clId="{BD87AF84-8289-5C42-84A1-9923CF6DB662}" dt="2020-02-03T13:06:08.955" v="226"/>
        <pc:sldMkLst>
          <pc:docMk/>
          <pc:sldMk cId="2424850942" sldId="2384"/>
        </pc:sldMkLst>
        <pc:spChg chg="mod">
          <ac:chgData name="hosoya kunio" userId="ae1bcb0b62f8d20d" providerId="LiveId" clId="{BD87AF84-8289-5C42-84A1-9923CF6DB662}" dt="2020-02-03T13:06:08.955" v="226"/>
          <ac:spMkLst>
            <pc:docMk/>
            <pc:sldMk cId="2424850942" sldId="2384"/>
            <ac:spMk id="27651" creationId="{00000000-0000-0000-0000-000000000000}"/>
          </ac:spMkLst>
        </pc:spChg>
      </pc:sldChg>
      <pc:sldChg chg="modSp">
        <pc:chgData name="hosoya kunio" userId="ae1bcb0b62f8d20d" providerId="LiveId" clId="{BD87AF84-8289-5C42-84A1-9923CF6DB662}" dt="2020-02-03T13:06:08.955" v="226"/>
        <pc:sldMkLst>
          <pc:docMk/>
          <pc:sldMk cId="2293435886" sldId="2385"/>
        </pc:sldMkLst>
        <pc:spChg chg="mod">
          <ac:chgData name="hosoya kunio" userId="ae1bcb0b62f8d20d" providerId="LiveId" clId="{BD87AF84-8289-5C42-84A1-9923CF6DB662}" dt="2020-02-03T13:06:08.955" v="226"/>
          <ac:spMkLst>
            <pc:docMk/>
            <pc:sldMk cId="2293435886" sldId="2385"/>
            <ac:spMk id="27651" creationId="{00000000-0000-0000-0000-000000000000}"/>
          </ac:spMkLst>
        </pc:spChg>
      </pc:sldChg>
      <pc:sldChg chg="modSp">
        <pc:chgData name="hosoya kunio" userId="ae1bcb0b62f8d20d" providerId="LiveId" clId="{BD87AF84-8289-5C42-84A1-9923CF6DB662}" dt="2020-02-03T13:05:05.090" v="225" actId="115"/>
        <pc:sldMkLst>
          <pc:docMk/>
          <pc:sldMk cId="2026538350" sldId="2388"/>
        </pc:sldMkLst>
        <pc:spChg chg="mod">
          <ac:chgData name="hosoya kunio" userId="ae1bcb0b62f8d20d" providerId="LiveId" clId="{BD87AF84-8289-5C42-84A1-9923CF6DB662}" dt="2020-02-03T13:05:05.090" v="225" actId="115"/>
          <ac:spMkLst>
            <pc:docMk/>
            <pc:sldMk cId="2026538350" sldId="2388"/>
            <ac:spMk id="27651" creationId="{00000000-0000-0000-0000-000000000000}"/>
          </ac:spMkLst>
        </pc:spChg>
      </pc:sldChg>
      <pc:sldChg chg="modSp">
        <pc:chgData name="hosoya kunio" userId="ae1bcb0b62f8d20d" providerId="LiveId" clId="{BD87AF84-8289-5C42-84A1-9923CF6DB662}" dt="2020-02-03T13:06:42.052" v="238" actId="20577"/>
        <pc:sldMkLst>
          <pc:docMk/>
          <pc:sldMk cId="290148538" sldId="2389"/>
        </pc:sldMkLst>
        <pc:spChg chg="mod">
          <ac:chgData name="hosoya kunio" userId="ae1bcb0b62f8d20d" providerId="LiveId" clId="{BD87AF84-8289-5C42-84A1-9923CF6DB662}" dt="2020-02-03T13:06:42.052" v="238" actId="20577"/>
          <ac:spMkLst>
            <pc:docMk/>
            <pc:sldMk cId="290148538" sldId="2389"/>
            <ac:spMk id="27651" creationId="{00000000-0000-0000-0000-000000000000}"/>
          </ac:spMkLst>
        </pc:spChg>
      </pc:sldChg>
      <pc:sldChg chg="modSp">
        <pc:chgData name="hosoya kunio" userId="ae1bcb0b62f8d20d" providerId="LiveId" clId="{BD87AF84-8289-5C42-84A1-9923CF6DB662}" dt="2020-02-03T13:07:12.564" v="243" actId="20577"/>
        <pc:sldMkLst>
          <pc:docMk/>
          <pc:sldMk cId="4275161498" sldId="2390"/>
        </pc:sldMkLst>
        <pc:spChg chg="mod">
          <ac:chgData name="hosoya kunio" userId="ae1bcb0b62f8d20d" providerId="LiveId" clId="{BD87AF84-8289-5C42-84A1-9923CF6DB662}" dt="2020-02-03T13:07:12.564" v="243" actId="20577"/>
          <ac:spMkLst>
            <pc:docMk/>
            <pc:sldMk cId="4275161498" sldId="2390"/>
            <ac:spMk id="27651" creationId="{00000000-0000-0000-0000-000000000000}"/>
          </ac:spMkLst>
        </pc:spChg>
      </pc:sldChg>
      <pc:sldChg chg="modSp">
        <pc:chgData name="hosoya kunio" userId="ae1bcb0b62f8d20d" providerId="LiveId" clId="{BD87AF84-8289-5C42-84A1-9923CF6DB662}" dt="2020-02-03T13:06:08.955" v="226"/>
        <pc:sldMkLst>
          <pc:docMk/>
          <pc:sldMk cId="693060852" sldId="2391"/>
        </pc:sldMkLst>
        <pc:spChg chg="mod">
          <ac:chgData name="hosoya kunio" userId="ae1bcb0b62f8d20d" providerId="LiveId" clId="{BD87AF84-8289-5C42-84A1-9923CF6DB662}" dt="2020-02-03T13:06:08.955" v="226"/>
          <ac:spMkLst>
            <pc:docMk/>
            <pc:sldMk cId="693060852" sldId="2391"/>
            <ac:spMk id="27651" creationId="{00000000-0000-0000-0000-000000000000}"/>
          </ac:spMkLst>
        </pc:spChg>
      </pc:sldChg>
      <pc:sldChg chg="modSp">
        <pc:chgData name="hosoya kunio" userId="ae1bcb0b62f8d20d" providerId="LiveId" clId="{BD87AF84-8289-5C42-84A1-9923CF6DB662}" dt="2020-02-03T13:06:08.955" v="226"/>
        <pc:sldMkLst>
          <pc:docMk/>
          <pc:sldMk cId="599535980" sldId="2395"/>
        </pc:sldMkLst>
        <pc:spChg chg="mod">
          <ac:chgData name="hosoya kunio" userId="ae1bcb0b62f8d20d" providerId="LiveId" clId="{BD87AF84-8289-5C42-84A1-9923CF6DB662}" dt="2020-02-03T13:06:08.955" v="226"/>
          <ac:spMkLst>
            <pc:docMk/>
            <pc:sldMk cId="599535980" sldId="2395"/>
            <ac:spMk id="27651" creationId="{00000000-0000-0000-0000-000000000000}"/>
          </ac:spMkLst>
        </pc:spChg>
      </pc:sldChg>
      <pc:sldChg chg="modSp">
        <pc:chgData name="hosoya kunio" userId="ae1bcb0b62f8d20d" providerId="LiveId" clId="{BD87AF84-8289-5C42-84A1-9923CF6DB662}" dt="2020-02-03T13:06:08.955" v="226"/>
        <pc:sldMkLst>
          <pc:docMk/>
          <pc:sldMk cId="2494235458" sldId="2397"/>
        </pc:sldMkLst>
        <pc:spChg chg="mod">
          <ac:chgData name="hosoya kunio" userId="ae1bcb0b62f8d20d" providerId="LiveId" clId="{BD87AF84-8289-5C42-84A1-9923CF6DB662}" dt="2020-02-03T13:06:08.955" v="226"/>
          <ac:spMkLst>
            <pc:docMk/>
            <pc:sldMk cId="2494235458" sldId="2397"/>
            <ac:spMk id="27651" creationId="{00000000-0000-0000-0000-000000000000}"/>
          </ac:spMkLst>
        </pc:spChg>
      </pc:sldChg>
      <pc:sldChg chg="modSp">
        <pc:chgData name="hosoya kunio" userId="ae1bcb0b62f8d20d" providerId="LiveId" clId="{BD87AF84-8289-5C42-84A1-9923CF6DB662}" dt="2020-02-03T13:06:08.955" v="226"/>
        <pc:sldMkLst>
          <pc:docMk/>
          <pc:sldMk cId="201407758" sldId="2398"/>
        </pc:sldMkLst>
        <pc:spChg chg="mod">
          <ac:chgData name="hosoya kunio" userId="ae1bcb0b62f8d20d" providerId="LiveId" clId="{BD87AF84-8289-5C42-84A1-9923CF6DB662}" dt="2020-02-03T13:06:08.955" v="226"/>
          <ac:spMkLst>
            <pc:docMk/>
            <pc:sldMk cId="201407758" sldId="2398"/>
            <ac:spMk id="27651" creationId="{00000000-0000-0000-0000-000000000000}"/>
          </ac:spMkLst>
        </pc:spChg>
      </pc:sldChg>
      <pc:sldChg chg="modSp">
        <pc:chgData name="hosoya kunio" userId="ae1bcb0b62f8d20d" providerId="LiveId" clId="{BD87AF84-8289-5C42-84A1-9923CF6DB662}" dt="2020-02-03T13:06:08.955" v="226"/>
        <pc:sldMkLst>
          <pc:docMk/>
          <pc:sldMk cId="998793345" sldId="2399"/>
        </pc:sldMkLst>
        <pc:spChg chg="mod">
          <ac:chgData name="hosoya kunio" userId="ae1bcb0b62f8d20d" providerId="LiveId" clId="{BD87AF84-8289-5C42-84A1-9923CF6DB662}" dt="2020-02-03T13:06:08.955" v="226"/>
          <ac:spMkLst>
            <pc:docMk/>
            <pc:sldMk cId="998793345" sldId="2399"/>
            <ac:spMk id="27651" creationId="{00000000-0000-0000-0000-000000000000}"/>
          </ac:spMkLst>
        </pc:spChg>
      </pc:sldChg>
      <pc:sldChg chg="modSp">
        <pc:chgData name="hosoya kunio" userId="ae1bcb0b62f8d20d" providerId="LiveId" clId="{BD87AF84-8289-5C42-84A1-9923CF6DB662}" dt="2020-02-03T13:06:08.955" v="226"/>
        <pc:sldMkLst>
          <pc:docMk/>
          <pc:sldMk cId="54518284" sldId="2400"/>
        </pc:sldMkLst>
        <pc:spChg chg="mod">
          <ac:chgData name="hosoya kunio" userId="ae1bcb0b62f8d20d" providerId="LiveId" clId="{BD87AF84-8289-5C42-84A1-9923CF6DB662}" dt="2020-02-03T13:06:08.955" v="226"/>
          <ac:spMkLst>
            <pc:docMk/>
            <pc:sldMk cId="54518284" sldId="2400"/>
            <ac:spMk id="27651" creationId="{00000000-0000-0000-0000-000000000000}"/>
          </ac:spMkLst>
        </pc:spChg>
      </pc:sldChg>
      <pc:sldChg chg="modSp">
        <pc:chgData name="hosoya kunio" userId="ae1bcb0b62f8d20d" providerId="LiveId" clId="{BD87AF84-8289-5C42-84A1-9923CF6DB662}" dt="2020-02-03T13:06:08.955" v="226"/>
        <pc:sldMkLst>
          <pc:docMk/>
          <pc:sldMk cId="3475620799" sldId="2402"/>
        </pc:sldMkLst>
        <pc:spChg chg="mod">
          <ac:chgData name="hosoya kunio" userId="ae1bcb0b62f8d20d" providerId="LiveId" clId="{BD87AF84-8289-5C42-84A1-9923CF6DB662}" dt="2020-02-03T13:06:08.955" v="226"/>
          <ac:spMkLst>
            <pc:docMk/>
            <pc:sldMk cId="3475620799" sldId="2402"/>
            <ac:spMk id="27651" creationId="{00000000-0000-0000-0000-000000000000}"/>
          </ac:spMkLst>
        </pc:spChg>
      </pc:sldChg>
      <pc:sldChg chg="modSp">
        <pc:chgData name="hosoya kunio" userId="ae1bcb0b62f8d20d" providerId="LiveId" clId="{BD87AF84-8289-5C42-84A1-9923CF6DB662}" dt="2020-02-03T13:06:08.955" v="226"/>
        <pc:sldMkLst>
          <pc:docMk/>
          <pc:sldMk cId="4219812595" sldId="2403"/>
        </pc:sldMkLst>
        <pc:spChg chg="mod">
          <ac:chgData name="hosoya kunio" userId="ae1bcb0b62f8d20d" providerId="LiveId" clId="{BD87AF84-8289-5C42-84A1-9923CF6DB662}" dt="2020-02-03T13:06:08.955" v="226"/>
          <ac:spMkLst>
            <pc:docMk/>
            <pc:sldMk cId="4219812595" sldId="2403"/>
            <ac:spMk id="27651" creationId="{00000000-0000-0000-0000-000000000000}"/>
          </ac:spMkLst>
        </pc:spChg>
      </pc:sldChg>
      <pc:sldChg chg="modSp">
        <pc:chgData name="hosoya kunio" userId="ae1bcb0b62f8d20d" providerId="LiveId" clId="{BD87AF84-8289-5C42-84A1-9923CF6DB662}" dt="2020-02-03T13:06:08.955" v="226"/>
        <pc:sldMkLst>
          <pc:docMk/>
          <pc:sldMk cId="3967362556" sldId="2404"/>
        </pc:sldMkLst>
        <pc:spChg chg="mod">
          <ac:chgData name="hosoya kunio" userId="ae1bcb0b62f8d20d" providerId="LiveId" clId="{BD87AF84-8289-5C42-84A1-9923CF6DB662}" dt="2020-02-03T13:06:08.955" v="226"/>
          <ac:spMkLst>
            <pc:docMk/>
            <pc:sldMk cId="3967362556" sldId="2404"/>
            <ac:spMk id="27651" creationId="{00000000-0000-0000-0000-000000000000}"/>
          </ac:spMkLst>
        </pc:spChg>
      </pc:sldChg>
      <pc:sldChg chg="modSp">
        <pc:chgData name="hosoya kunio" userId="ae1bcb0b62f8d20d" providerId="LiveId" clId="{BD87AF84-8289-5C42-84A1-9923CF6DB662}" dt="2020-02-03T13:06:08.955" v="226"/>
        <pc:sldMkLst>
          <pc:docMk/>
          <pc:sldMk cId="387498414" sldId="2405"/>
        </pc:sldMkLst>
        <pc:spChg chg="mod">
          <ac:chgData name="hosoya kunio" userId="ae1bcb0b62f8d20d" providerId="LiveId" clId="{BD87AF84-8289-5C42-84A1-9923CF6DB662}" dt="2020-02-03T13:06:08.955" v="226"/>
          <ac:spMkLst>
            <pc:docMk/>
            <pc:sldMk cId="387498414" sldId="2405"/>
            <ac:spMk id="27651" creationId="{00000000-0000-0000-0000-000000000000}"/>
          </ac:spMkLst>
        </pc:spChg>
      </pc:sldChg>
      <pc:sldChg chg="modSp">
        <pc:chgData name="hosoya kunio" userId="ae1bcb0b62f8d20d" providerId="LiveId" clId="{BD87AF84-8289-5C42-84A1-9923CF6DB662}" dt="2020-02-03T13:06:08.955" v="226"/>
        <pc:sldMkLst>
          <pc:docMk/>
          <pc:sldMk cId="925803631" sldId="2406"/>
        </pc:sldMkLst>
        <pc:spChg chg="mod">
          <ac:chgData name="hosoya kunio" userId="ae1bcb0b62f8d20d" providerId="LiveId" clId="{BD87AF84-8289-5C42-84A1-9923CF6DB662}" dt="2020-02-03T13:06:08.955" v="226"/>
          <ac:spMkLst>
            <pc:docMk/>
            <pc:sldMk cId="925803631" sldId="2406"/>
            <ac:spMk id="27651" creationId="{00000000-0000-0000-0000-000000000000}"/>
          </ac:spMkLst>
        </pc:spChg>
      </pc:sldChg>
      <pc:sldChg chg="modSp">
        <pc:chgData name="hosoya kunio" userId="ae1bcb0b62f8d20d" providerId="LiveId" clId="{BD87AF84-8289-5C42-84A1-9923CF6DB662}" dt="2020-02-03T13:06:08.955" v="226"/>
        <pc:sldMkLst>
          <pc:docMk/>
          <pc:sldMk cId="228265816" sldId="2407"/>
        </pc:sldMkLst>
        <pc:spChg chg="mod">
          <ac:chgData name="hosoya kunio" userId="ae1bcb0b62f8d20d" providerId="LiveId" clId="{BD87AF84-8289-5C42-84A1-9923CF6DB662}" dt="2020-02-03T13:06:08.955" v="226"/>
          <ac:spMkLst>
            <pc:docMk/>
            <pc:sldMk cId="228265816" sldId="2407"/>
            <ac:spMk id="27651" creationId="{00000000-0000-0000-0000-000000000000}"/>
          </ac:spMkLst>
        </pc:spChg>
      </pc:sldChg>
      <pc:sldChg chg="modSp">
        <pc:chgData name="hosoya kunio" userId="ae1bcb0b62f8d20d" providerId="LiveId" clId="{BD87AF84-8289-5C42-84A1-9923CF6DB662}" dt="2020-02-03T13:06:08.955" v="226"/>
        <pc:sldMkLst>
          <pc:docMk/>
          <pc:sldMk cId="2052434373" sldId="2410"/>
        </pc:sldMkLst>
        <pc:spChg chg="mod">
          <ac:chgData name="hosoya kunio" userId="ae1bcb0b62f8d20d" providerId="LiveId" clId="{BD87AF84-8289-5C42-84A1-9923CF6DB662}" dt="2020-02-03T13:06:08.955" v="226"/>
          <ac:spMkLst>
            <pc:docMk/>
            <pc:sldMk cId="2052434373" sldId="2410"/>
            <ac:spMk id="27651" creationId="{00000000-0000-0000-0000-000000000000}"/>
          </ac:spMkLst>
        </pc:spChg>
      </pc:sldChg>
      <pc:sldChg chg="modSp">
        <pc:chgData name="hosoya kunio" userId="ae1bcb0b62f8d20d" providerId="LiveId" clId="{BD87AF84-8289-5C42-84A1-9923CF6DB662}" dt="2020-02-03T13:06:08.955" v="226"/>
        <pc:sldMkLst>
          <pc:docMk/>
          <pc:sldMk cId="2447464023" sldId="2411"/>
        </pc:sldMkLst>
        <pc:spChg chg="mod">
          <ac:chgData name="hosoya kunio" userId="ae1bcb0b62f8d20d" providerId="LiveId" clId="{BD87AF84-8289-5C42-84A1-9923CF6DB662}" dt="2020-02-03T13:06:08.955" v="226"/>
          <ac:spMkLst>
            <pc:docMk/>
            <pc:sldMk cId="2447464023" sldId="2411"/>
            <ac:spMk id="27651" creationId="{00000000-0000-0000-0000-000000000000}"/>
          </ac:spMkLst>
        </pc:spChg>
      </pc:sldChg>
      <pc:sldChg chg="modSp">
        <pc:chgData name="hosoya kunio" userId="ae1bcb0b62f8d20d" providerId="LiveId" clId="{BD87AF84-8289-5C42-84A1-9923CF6DB662}" dt="2020-02-03T13:06:08.955" v="226"/>
        <pc:sldMkLst>
          <pc:docMk/>
          <pc:sldMk cId="574121733" sldId="2414"/>
        </pc:sldMkLst>
        <pc:spChg chg="mod">
          <ac:chgData name="hosoya kunio" userId="ae1bcb0b62f8d20d" providerId="LiveId" clId="{BD87AF84-8289-5C42-84A1-9923CF6DB662}" dt="2020-02-03T13:06:08.955" v="226"/>
          <ac:spMkLst>
            <pc:docMk/>
            <pc:sldMk cId="574121733" sldId="2414"/>
            <ac:spMk id="27651" creationId="{00000000-0000-0000-0000-000000000000}"/>
          </ac:spMkLst>
        </pc:spChg>
      </pc:sldChg>
      <pc:sldChg chg="modSp">
        <pc:chgData name="hosoya kunio" userId="ae1bcb0b62f8d20d" providerId="LiveId" clId="{BD87AF84-8289-5C42-84A1-9923CF6DB662}" dt="2020-02-03T13:06:08.955" v="226"/>
        <pc:sldMkLst>
          <pc:docMk/>
          <pc:sldMk cId="3302111521" sldId="2415"/>
        </pc:sldMkLst>
        <pc:spChg chg="mod">
          <ac:chgData name="hosoya kunio" userId="ae1bcb0b62f8d20d" providerId="LiveId" clId="{BD87AF84-8289-5C42-84A1-9923CF6DB662}" dt="2020-02-03T13:06:08.955" v="226"/>
          <ac:spMkLst>
            <pc:docMk/>
            <pc:sldMk cId="3302111521" sldId="2415"/>
            <ac:spMk id="27651" creationId="{00000000-0000-0000-0000-000000000000}"/>
          </ac:spMkLst>
        </pc:spChg>
      </pc:sldChg>
      <pc:sldChg chg="modSp">
        <pc:chgData name="hosoya kunio" userId="ae1bcb0b62f8d20d" providerId="LiveId" clId="{BD87AF84-8289-5C42-84A1-9923CF6DB662}" dt="2020-02-03T13:06:08.955" v="226"/>
        <pc:sldMkLst>
          <pc:docMk/>
          <pc:sldMk cId="839204183" sldId="2418"/>
        </pc:sldMkLst>
        <pc:spChg chg="mod">
          <ac:chgData name="hosoya kunio" userId="ae1bcb0b62f8d20d" providerId="LiveId" clId="{BD87AF84-8289-5C42-84A1-9923CF6DB662}" dt="2020-02-03T13:06:08.955" v="226"/>
          <ac:spMkLst>
            <pc:docMk/>
            <pc:sldMk cId="839204183" sldId="2418"/>
            <ac:spMk id="27651" creationId="{00000000-0000-0000-0000-000000000000}"/>
          </ac:spMkLst>
        </pc:spChg>
      </pc:sldChg>
      <pc:sldChg chg="modSp">
        <pc:chgData name="hosoya kunio" userId="ae1bcb0b62f8d20d" providerId="LiveId" clId="{BD87AF84-8289-5C42-84A1-9923CF6DB662}" dt="2020-02-03T13:06:08.955" v="226"/>
        <pc:sldMkLst>
          <pc:docMk/>
          <pc:sldMk cId="1696172224" sldId="2419"/>
        </pc:sldMkLst>
        <pc:spChg chg="mod">
          <ac:chgData name="hosoya kunio" userId="ae1bcb0b62f8d20d" providerId="LiveId" clId="{BD87AF84-8289-5C42-84A1-9923CF6DB662}" dt="2020-02-03T13:06:08.955" v="226"/>
          <ac:spMkLst>
            <pc:docMk/>
            <pc:sldMk cId="1696172224" sldId="2419"/>
            <ac:spMk id="27651" creationId="{00000000-0000-0000-0000-000000000000}"/>
          </ac:spMkLst>
        </pc:spChg>
      </pc:sldChg>
      <pc:sldChg chg="modSp">
        <pc:chgData name="hosoya kunio" userId="ae1bcb0b62f8d20d" providerId="LiveId" clId="{BD87AF84-8289-5C42-84A1-9923CF6DB662}" dt="2020-02-03T13:06:08.955" v="226"/>
        <pc:sldMkLst>
          <pc:docMk/>
          <pc:sldMk cId="3541414310" sldId="2421"/>
        </pc:sldMkLst>
        <pc:spChg chg="mod">
          <ac:chgData name="hosoya kunio" userId="ae1bcb0b62f8d20d" providerId="LiveId" clId="{BD87AF84-8289-5C42-84A1-9923CF6DB662}" dt="2020-02-03T13:06:08.955" v="226"/>
          <ac:spMkLst>
            <pc:docMk/>
            <pc:sldMk cId="3541414310" sldId="2421"/>
            <ac:spMk id="27651" creationId="{00000000-0000-0000-0000-000000000000}"/>
          </ac:spMkLst>
        </pc:spChg>
      </pc:sldChg>
      <pc:sldChg chg="modSp">
        <pc:chgData name="hosoya kunio" userId="ae1bcb0b62f8d20d" providerId="LiveId" clId="{BD87AF84-8289-5C42-84A1-9923CF6DB662}" dt="2020-02-03T13:06:08.955" v="226"/>
        <pc:sldMkLst>
          <pc:docMk/>
          <pc:sldMk cId="2553025041" sldId="2422"/>
        </pc:sldMkLst>
        <pc:spChg chg="mod">
          <ac:chgData name="hosoya kunio" userId="ae1bcb0b62f8d20d" providerId="LiveId" clId="{BD87AF84-8289-5C42-84A1-9923CF6DB662}" dt="2020-02-03T13:06:08.955" v="226"/>
          <ac:spMkLst>
            <pc:docMk/>
            <pc:sldMk cId="2553025041" sldId="2422"/>
            <ac:spMk id="27651" creationId="{00000000-0000-0000-0000-000000000000}"/>
          </ac:spMkLst>
        </pc:spChg>
      </pc:sldChg>
      <pc:sldChg chg="modSp">
        <pc:chgData name="hosoya kunio" userId="ae1bcb0b62f8d20d" providerId="LiveId" clId="{BD87AF84-8289-5C42-84A1-9923CF6DB662}" dt="2020-02-03T13:06:08.955" v="226"/>
        <pc:sldMkLst>
          <pc:docMk/>
          <pc:sldMk cId="1228285997" sldId="2423"/>
        </pc:sldMkLst>
        <pc:spChg chg="mod">
          <ac:chgData name="hosoya kunio" userId="ae1bcb0b62f8d20d" providerId="LiveId" clId="{BD87AF84-8289-5C42-84A1-9923CF6DB662}" dt="2020-02-03T13:06:08.955" v="226"/>
          <ac:spMkLst>
            <pc:docMk/>
            <pc:sldMk cId="1228285997" sldId="2423"/>
            <ac:spMk id="27651" creationId="{00000000-0000-0000-0000-000000000000}"/>
          </ac:spMkLst>
        </pc:spChg>
      </pc:sldChg>
      <pc:sldChg chg="modSp">
        <pc:chgData name="hosoya kunio" userId="ae1bcb0b62f8d20d" providerId="LiveId" clId="{BD87AF84-8289-5C42-84A1-9923CF6DB662}" dt="2020-02-03T13:06:08.955" v="226"/>
        <pc:sldMkLst>
          <pc:docMk/>
          <pc:sldMk cId="4179628865" sldId="2425"/>
        </pc:sldMkLst>
        <pc:spChg chg="mod">
          <ac:chgData name="hosoya kunio" userId="ae1bcb0b62f8d20d" providerId="LiveId" clId="{BD87AF84-8289-5C42-84A1-9923CF6DB662}" dt="2020-02-03T13:06:08.955" v="226"/>
          <ac:spMkLst>
            <pc:docMk/>
            <pc:sldMk cId="4179628865" sldId="2425"/>
            <ac:spMk id="27651" creationId="{00000000-0000-0000-0000-000000000000}"/>
          </ac:spMkLst>
        </pc:spChg>
      </pc:sldChg>
      <pc:sldChg chg="modSp">
        <pc:chgData name="hosoya kunio" userId="ae1bcb0b62f8d20d" providerId="LiveId" clId="{BD87AF84-8289-5C42-84A1-9923CF6DB662}" dt="2020-02-03T13:06:08.955" v="226"/>
        <pc:sldMkLst>
          <pc:docMk/>
          <pc:sldMk cId="2441375604" sldId="2426"/>
        </pc:sldMkLst>
        <pc:spChg chg="mod">
          <ac:chgData name="hosoya kunio" userId="ae1bcb0b62f8d20d" providerId="LiveId" clId="{BD87AF84-8289-5C42-84A1-9923CF6DB662}" dt="2020-02-03T13:06:08.955" v="226"/>
          <ac:spMkLst>
            <pc:docMk/>
            <pc:sldMk cId="2441375604" sldId="2426"/>
            <ac:spMk id="27651" creationId="{00000000-0000-0000-0000-000000000000}"/>
          </ac:spMkLst>
        </pc:spChg>
      </pc:sldChg>
      <pc:sldChg chg="modSp">
        <pc:chgData name="hosoya kunio" userId="ae1bcb0b62f8d20d" providerId="LiveId" clId="{BD87AF84-8289-5C42-84A1-9923CF6DB662}" dt="2020-02-03T13:06:08.955" v="226"/>
        <pc:sldMkLst>
          <pc:docMk/>
          <pc:sldMk cId="1385319616" sldId="2429"/>
        </pc:sldMkLst>
        <pc:spChg chg="mod">
          <ac:chgData name="hosoya kunio" userId="ae1bcb0b62f8d20d" providerId="LiveId" clId="{BD87AF84-8289-5C42-84A1-9923CF6DB662}" dt="2020-02-03T13:06:08.955" v="226"/>
          <ac:spMkLst>
            <pc:docMk/>
            <pc:sldMk cId="1385319616" sldId="2429"/>
            <ac:spMk id="27651" creationId="{00000000-0000-0000-0000-000000000000}"/>
          </ac:spMkLst>
        </pc:spChg>
      </pc:sldChg>
      <pc:sldChg chg="modSp">
        <pc:chgData name="hosoya kunio" userId="ae1bcb0b62f8d20d" providerId="LiveId" clId="{BD87AF84-8289-5C42-84A1-9923CF6DB662}" dt="2020-02-03T13:06:08.955" v="226"/>
        <pc:sldMkLst>
          <pc:docMk/>
          <pc:sldMk cId="2834512929" sldId="2435"/>
        </pc:sldMkLst>
        <pc:spChg chg="mod">
          <ac:chgData name="hosoya kunio" userId="ae1bcb0b62f8d20d" providerId="LiveId" clId="{BD87AF84-8289-5C42-84A1-9923CF6DB662}" dt="2020-02-03T13:06:08.955" v="226"/>
          <ac:spMkLst>
            <pc:docMk/>
            <pc:sldMk cId="2834512929" sldId="2435"/>
            <ac:spMk id="27651" creationId="{00000000-0000-0000-0000-000000000000}"/>
          </ac:spMkLst>
        </pc:spChg>
      </pc:sldChg>
      <pc:sldChg chg="modSp">
        <pc:chgData name="hosoya kunio" userId="ae1bcb0b62f8d20d" providerId="LiveId" clId="{BD87AF84-8289-5C42-84A1-9923CF6DB662}" dt="2020-02-03T12:49:46.882" v="162" actId="20577"/>
        <pc:sldMkLst>
          <pc:docMk/>
          <pc:sldMk cId="32354514" sldId="2438"/>
        </pc:sldMkLst>
        <pc:spChg chg="mod">
          <ac:chgData name="hosoya kunio" userId="ae1bcb0b62f8d20d" providerId="LiveId" clId="{BD87AF84-8289-5C42-84A1-9923CF6DB662}" dt="2020-02-03T12:49:46.882" v="162" actId="20577"/>
          <ac:spMkLst>
            <pc:docMk/>
            <pc:sldMk cId="32354514" sldId="2438"/>
            <ac:spMk id="27651" creationId="{00000000-0000-0000-0000-000000000000}"/>
          </ac:spMkLst>
        </pc:spChg>
      </pc:sldChg>
      <pc:sldChg chg="modSp">
        <pc:chgData name="hosoya kunio" userId="ae1bcb0b62f8d20d" providerId="LiveId" clId="{BD87AF84-8289-5C42-84A1-9923CF6DB662}" dt="2020-02-03T13:06:08.955" v="226"/>
        <pc:sldMkLst>
          <pc:docMk/>
          <pc:sldMk cId="371703847" sldId="2443"/>
        </pc:sldMkLst>
        <pc:spChg chg="mod">
          <ac:chgData name="hosoya kunio" userId="ae1bcb0b62f8d20d" providerId="LiveId" clId="{BD87AF84-8289-5C42-84A1-9923CF6DB662}" dt="2020-02-03T13:06:08.955" v="226"/>
          <ac:spMkLst>
            <pc:docMk/>
            <pc:sldMk cId="371703847" sldId="2443"/>
            <ac:spMk id="27651" creationId="{00000000-0000-0000-0000-000000000000}"/>
          </ac:spMkLst>
        </pc:spChg>
      </pc:sldChg>
      <pc:sldChg chg="modSp">
        <pc:chgData name="hosoya kunio" userId="ae1bcb0b62f8d20d" providerId="LiveId" clId="{BD87AF84-8289-5C42-84A1-9923CF6DB662}" dt="2020-02-03T13:06:08.955" v="226"/>
        <pc:sldMkLst>
          <pc:docMk/>
          <pc:sldMk cId="3302281440" sldId="2444"/>
        </pc:sldMkLst>
        <pc:spChg chg="mod">
          <ac:chgData name="hosoya kunio" userId="ae1bcb0b62f8d20d" providerId="LiveId" clId="{BD87AF84-8289-5C42-84A1-9923CF6DB662}" dt="2020-02-03T13:06:08.955" v="226"/>
          <ac:spMkLst>
            <pc:docMk/>
            <pc:sldMk cId="3302281440" sldId="2444"/>
            <ac:spMk id="27651" creationId="{00000000-0000-0000-0000-000000000000}"/>
          </ac:spMkLst>
        </pc:spChg>
      </pc:sldChg>
      <pc:sldChg chg="modSp">
        <pc:chgData name="hosoya kunio" userId="ae1bcb0b62f8d20d" providerId="LiveId" clId="{BD87AF84-8289-5C42-84A1-9923CF6DB662}" dt="2020-02-03T13:06:08.955" v="226"/>
        <pc:sldMkLst>
          <pc:docMk/>
          <pc:sldMk cId="686609272" sldId="2445"/>
        </pc:sldMkLst>
        <pc:spChg chg="mod">
          <ac:chgData name="hosoya kunio" userId="ae1bcb0b62f8d20d" providerId="LiveId" clId="{BD87AF84-8289-5C42-84A1-9923CF6DB662}" dt="2020-02-03T13:06:08.955" v="226"/>
          <ac:spMkLst>
            <pc:docMk/>
            <pc:sldMk cId="686609272" sldId="2445"/>
            <ac:spMk id="27651" creationId="{00000000-0000-0000-0000-000000000000}"/>
          </ac:spMkLst>
        </pc:spChg>
      </pc:sldChg>
      <pc:sldChg chg="modSp">
        <pc:chgData name="hosoya kunio" userId="ae1bcb0b62f8d20d" providerId="LiveId" clId="{BD87AF84-8289-5C42-84A1-9923CF6DB662}" dt="2020-02-03T13:02:38.458" v="218" actId="20577"/>
        <pc:sldMkLst>
          <pc:docMk/>
          <pc:sldMk cId="547211275" sldId="2450"/>
        </pc:sldMkLst>
        <pc:spChg chg="mod">
          <ac:chgData name="hosoya kunio" userId="ae1bcb0b62f8d20d" providerId="LiveId" clId="{BD87AF84-8289-5C42-84A1-9923CF6DB662}" dt="2020-02-03T13:02:38.458" v="218" actId="20577"/>
          <ac:spMkLst>
            <pc:docMk/>
            <pc:sldMk cId="547211275" sldId="2450"/>
            <ac:spMk id="27651" creationId="{00000000-0000-0000-0000-000000000000}"/>
          </ac:spMkLst>
        </pc:spChg>
      </pc:sldChg>
      <pc:sldChg chg="modSp">
        <pc:chgData name="hosoya kunio" userId="ae1bcb0b62f8d20d" providerId="LiveId" clId="{BD87AF84-8289-5C42-84A1-9923CF6DB662}" dt="2020-02-03T13:08:12.618" v="260" actId="20577"/>
        <pc:sldMkLst>
          <pc:docMk/>
          <pc:sldMk cId="4159333489" sldId="2451"/>
        </pc:sldMkLst>
        <pc:spChg chg="mod">
          <ac:chgData name="hosoya kunio" userId="ae1bcb0b62f8d20d" providerId="LiveId" clId="{BD87AF84-8289-5C42-84A1-9923CF6DB662}" dt="2020-02-03T13:08:12.618" v="260" actId="20577"/>
          <ac:spMkLst>
            <pc:docMk/>
            <pc:sldMk cId="4159333489" sldId="2451"/>
            <ac:spMk id="27651" creationId="{00000000-0000-0000-0000-000000000000}"/>
          </ac:spMkLst>
        </pc:spChg>
      </pc:sldChg>
      <pc:sldChg chg="modSp">
        <pc:chgData name="hosoya kunio" userId="ae1bcb0b62f8d20d" providerId="LiveId" clId="{BD87AF84-8289-5C42-84A1-9923CF6DB662}" dt="2020-02-03T13:06:08.955" v="226"/>
        <pc:sldMkLst>
          <pc:docMk/>
          <pc:sldMk cId="706333423" sldId="2453"/>
        </pc:sldMkLst>
        <pc:spChg chg="mod">
          <ac:chgData name="hosoya kunio" userId="ae1bcb0b62f8d20d" providerId="LiveId" clId="{BD87AF84-8289-5C42-84A1-9923CF6DB662}" dt="2020-02-03T13:06:08.955" v="226"/>
          <ac:spMkLst>
            <pc:docMk/>
            <pc:sldMk cId="706333423" sldId="2453"/>
            <ac:spMk id="27651" creationId="{00000000-0000-0000-0000-000000000000}"/>
          </ac:spMkLst>
        </pc:spChg>
      </pc:sldChg>
      <pc:sldChg chg="modSp">
        <pc:chgData name="hosoya kunio" userId="ae1bcb0b62f8d20d" providerId="LiveId" clId="{BD87AF84-8289-5C42-84A1-9923CF6DB662}" dt="2020-02-03T13:06:08.955" v="226"/>
        <pc:sldMkLst>
          <pc:docMk/>
          <pc:sldMk cId="772382193" sldId="2454"/>
        </pc:sldMkLst>
        <pc:spChg chg="mod">
          <ac:chgData name="hosoya kunio" userId="ae1bcb0b62f8d20d" providerId="LiveId" clId="{BD87AF84-8289-5C42-84A1-9923CF6DB662}" dt="2020-02-03T13:06:08.955" v="226"/>
          <ac:spMkLst>
            <pc:docMk/>
            <pc:sldMk cId="772382193" sldId="2454"/>
            <ac:spMk id="27651" creationId="{00000000-0000-0000-0000-000000000000}"/>
          </ac:spMkLst>
        </pc:spChg>
      </pc:sldChg>
      <pc:sldChg chg="modSp">
        <pc:chgData name="hosoya kunio" userId="ae1bcb0b62f8d20d" providerId="LiveId" clId="{BD87AF84-8289-5C42-84A1-9923CF6DB662}" dt="2020-02-03T13:06:08.955" v="226"/>
        <pc:sldMkLst>
          <pc:docMk/>
          <pc:sldMk cId="3627614505" sldId="2455"/>
        </pc:sldMkLst>
        <pc:spChg chg="mod">
          <ac:chgData name="hosoya kunio" userId="ae1bcb0b62f8d20d" providerId="LiveId" clId="{BD87AF84-8289-5C42-84A1-9923CF6DB662}" dt="2020-02-03T13:06:08.955" v="226"/>
          <ac:spMkLst>
            <pc:docMk/>
            <pc:sldMk cId="3627614505" sldId="2455"/>
            <ac:spMk id="27651" creationId="{00000000-0000-0000-0000-000000000000}"/>
          </ac:spMkLst>
        </pc:spChg>
      </pc:sldChg>
      <pc:sldChg chg="modSp">
        <pc:chgData name="hosoya kunio" userId="ae1bcb0b62f8d20d" providerId="LiveId" clId="{BD87AF84-8289-5C42-84A1-9923CF6DB662}" dt="2020-02-03T13:06:08.955" v="226"/>
        <pc:sldMkLst>
          <pc:docMk/>
          <pc:sldMk cId="2961809368" sldId="2456"/>
        </pc:sldMkLst>
        <pc:spChg chg="mod">
          <ac:chgData name="hosoya kunio" userId="ae1bcb0b62f8d20d" providerId="LiveId" clId="{BD87AF84-8289-5C42-84A1-9923CF6DB662}" dt="2020-02-03T13:06:08.955" v="226"/>
          <ac:spMkLst>
            <pc:docMk/>
            <pc:sldMk cId="2961809368" sldId="2456"/>
            <ac:spMk id="27651" creationId="{00000000-0000-0000-0000-000000000000}"/>
          </ac:spMkLst>
        </pc:spChg>
      </pc:sldChg>
      <pc:sldChg chg="modSp">
        <pc:chgData name="hosoya kunio" userId="ae1bcb0b62f8d20d" providerId="LiveId" clId="{BD87AF84-8289-5C42-84A1-9923CF6DB662}" dt="2020-02-03T13:06:08.955" v="226"/>
        <pc:sldMkLst>
          <pc:docMk/>
          <pc:sldMk cId="511855841" sldId="2457"/>
        </pc:sldMkLst>
        <pc:spChg chg="mod">
          <ac:chgData name="hosoya kunio" userId="ae1bcb0b62f8d20d" providerId="LiveId" clId="{BD87AF84-8289-5C42-84A1-9923CF6DB662}" dt="2020-02-03T13:06:08.955" v="226"/>
          <ac:spMkLst>
            <pc:docMk/>
            <pc:sldMk cId="511855841" sldId="2457"/>
            <ac:spMk id="27651" creationId="{00000000-0000-0000-0000-000000000000}"/>
          </ac:spMkLst>
        </pc:spChg>
      </pc:sldChg>
      <pc:sldChg chg="modSp">
        <pc:chgData name="hosoya kunio" userId="ae1bcb0b62f8d20d" providerId="LiveId" clId="{BD87AF84-8289-5C42-84A1-9923CF6DB662}" dt="2020-02-03T13:06:08.955" v="226"/>
        <pc:sldMkLst>
          <pc:docMk/>
          <pc:sldMk cId="954153548" sldId="2464"/>
        </pc:sldMkLst>
        <pc:spChg chg="mod">
          <ac:chgData name="hosoya kunio" userId="ae1bcb0b62f8d20d" providerId="LiveId" clId="{BD87AF84-8289-5C42-84A1-9923CF6DB662}" dt="2020-02-03T13:06:08.955" v="226"/>
          <ac:spMkLst>
            <pc:docMk/>
            <pc:sldMk cId="954153548" sldId="2464"/>
            <ac:spMk id="27651" creationId="{00000000-0000-0000-0000-000000000000}"/>
          </ac:spMkLst>
        </pc:spChg>
      </pc:sldChg>
      <pc:sldChg chg="modSp">
        <pc:chgData name="hosoya kunio" userId="ae1bcb0b62f8d20d" providerId="LiveId" clId="{BD87AF84-8289-5C42-84A1-9923CF6DB662}" dt="2020-02-03T13:06:08.955" v="226"/>
        <pc:sldMkLst>
          <pc:docMk/>
          <pc:sldMk cId="3385953457" sldId="2465"/>
        </pc:sldMkLst>
        <pc:spChg chg="mod">
          <ac:chgData name="hosoya kunio" userId="ae1bcb0b62f8d20d" providerId="LiveId" clId="{BD87AF84-8289-5C42-84A1-9923CF6DB662}" dt="2020-02-03T13:06:08.955" v="226"/>
          <ac:spMkLst>
            <pc:docMk/>
            <pc:sldMk cId="3385953457" sldId="2465"/>
            <ac:spMk id="27651" creationId="{00000000-0000-0000-0000-000000000000}"/>
          </ac:spMkLst>
        </pc:spChg>
      </pc:sldChg>
      <pc:sldChg chg="modSp">
        <pc:chgData name="hosoya kunio" userId="ae1bcb0b62f8d20d" providerId="LiveId" clId="{BD87AF84-8289-5C42-84A1-9923CF6DB662}" dt="2020-02-03T13:06:08.955" v="226"/>
        <pc:sldMkLst>
          <pc:docMk/>
          <pc:sldMk cId="1990428630" sldId="2468"/>
        </pc:sldMkLst>
        <pc:spChg chg="mod">
          <ac:chgData name="hosoya kunio" userId="ae1bcb0b62f8d20d" providerId="LiveId" clId="{BD87AF84-8289-5C42-84A1-9923CF6DB662}" dt="2020-02-03T13:06:08.955" v="226"/>
          <ac:spMkLst>
            <pc:docMk/>
            <pc:sldMk cId="1990428630" sldId="2468"/>
            <ac:spMk id="27651" creationId="{00000000-0000-0000-0000-000000000000}"/>
          </ac:spMkLst>
        </pc:spChg>
      </pc:sldChg>
      <pc:sldChg chg="modSp">
        <pc:chgData name="hosoya kunio" userId="ae1bcb0b62f8d20d" providerId="LiveId" clId="{BD87AF84-8289-5C42-84A1-9923CF6DB662}" dt="2020-02-03T13:06:08.955" v="226"/>
        <pc:sldMkLst>
          <pc:docMk/>
          <pc:sldMk cId="2780447927" sldId="2469"/>
        </pc:sldMkLst>
        <pc:spChg chg="mod">
          <ac:chgData name="hosoya kunio" userId="ae1bcb0b62f8d20d" providerId="LiveId" clId="{BD87AF84-8289-5C42-84A1-9923CF6DB662}" dt="2020-02-03T13:06:08.955" v="226"/>
          <ac:spMkLst>
            <pc:docMk/>
            <pc:sldMk cId="2780447927" sldId="2469"/>
            <ac:spMk id="27651" creationId="{00000000-0000-0000-0000-000000000000}"/>
          </ac:spMkLst>
        </pc:spChg>
      </pc:sldChg>
      <pc:sldChg chg="modSp">
        <pc:chgData name="hosoya kunio" userId="ae1bcb0b62f8d20d" providerId="LiveId" clId="{BD87AF84-8289-5C42-84A1-9923CF6DB662}" dt="2020-02-03T13:06:08.955" v="226"/>
        <pc:sldMkLst>
          <pc:docMk/>
          <pc:sldMk cId="1584641519" sldId="2470"/>
        </pc:sldMkLst>
        <pc:spChg chg="mod">
          <ac:chgData name="hosoya kunio" userId="ae1bcb0b62f8d20d" providerId="LiveId" clId="{BD87AF84-8289-5C42-84A1-9923CF6DB662}" dt="2020-02-03T13:06:08.955" v="226"/>
          <ac:spMkLst>
            <pc:docMk/>
            <pc:sldMk cId="1584641519" sldId="2470"/>
            <ac:spMk id="27651" creationId="{00000000-0000-0000-0000-000000000000}"/>
          </ac:spMkLst>
        </pc:spChg>
      </pc:sldChg>
      <pc:sldChg chg="modSp">
        <pc:chgData name="hosoya kunio" userId="ae1bcb0b62f8d20d" providerId="LiveId" clId="{BD87AF84-8289-5C42-84A1-9923CF6DB662}" dt="2020-02-03T13:06:08.955" v="226"/>
        <pc:sldMkLst>
          <pc:docMk/>
          <pc:sldMk cId="1957906903" sldId="2471"/>
        </pc:sldMkLst>
        <pc:spChg chg="mod">
          <ac:chgData name="hosoya kunio" userId="ae1bcb0b62f8d20d" providerId="LiveId" clId="{BD87AF84-8289-5C42-84A1-9923CF6DB662}" dt="2020-02-03T13:06:08.955" v="226"/>
          <ac:spMkLst>
            <pc:docMk/>
            <pc:sldMk cId="1957906903" sldId="2471"/>
            <ac:spMk id="27651" creationId="{00000000-0000-0000-0000-000000000000}"/>
          </ac:spMkLst>
        </pc:spChg>
      </pc:sldChg>
      <pc:sldChg chg="modSp">
        <pc:chgData name="hosoya kunio" userId="ae1bcb0b62f8d20d" providerId="LiveId" clId="{BD87AF84-8289-5C42-84A1-9923CF6DB662}" dt="2020-02-03T13:06:08.955" v="226"/>
        <pc:sldMkLst>
          <pc:docMk/>
          <pc:sldMk cId="4018160333" sldId="2472"/>
        </pc:sldMkLst>
        <pc:spChg chg="mod">
          <ac:chgData name="hosoya kunio" userId="ae1bcb0b62f8d20d" providerId="LiveId" clId="{BD87AF84-8289-5C42-84A1-9923CF6DB662}" dt="2020-02-03T13:06:08.955" v="226"/>
          <ac:spMkLst>
            <pc:docMk/>
            <pc:sldMk cId="4018160333" sldId="2472"/>
            <ac:spMk id="27651" creationId="{00000000-0000-0000-0000-000000000000}"/>
          </ac:spMkLst>
        </pc:spChg>
      </pc:sldChg>
      <pc:sldChg chg="modSp">
        <pc:chgData name="hosoya kunio" userId="ae1bcb0b62f8d20d" providerId="LiveId" clId="{BD87AF84-8289-5C42-84A1-9923CF6DB662}" dt="2020-02-03T12:36:00.737" v="5" actId="20577"/>
        <pc:sldMkLst>
          <pc:docMk/>
          <pc:sldMk cId="1342848282" sldId="2473"/>
        </pc:sldMkLst>
        <pc:spChg chg="mod">
          <ac:chgData name="hosoya kunio" userId="ae1bcb0b62f8d20d" providerId="LiveId" clId="{BD87AF84-8289-5C42-84A1-9923CF6DB662}" dt="2020-02-03T12:36:00.737" v="5" actId="20577"/>
          <ac:spMkLst>
            <pc:docMk/>
            <pc:sldMk cId="1342848282" sldId="2473"/>
            <ac:spMk id="27651" creationId="{00000000-0000-0000-0000-000000000000}"/>
          </ac:spMkLst>
        </pc:spChg>
      </pc:sldChg>
      <pc:sldChg chg="modSp">
        <pc:chgData name="hosoya kunio" userId="ae1bcb0b62f8d20d" providerId="LiveId" clId="{BD87AF84-8289-5C42-84A1-9923CF6DB662}" dt="2020-02-03T13:06:08.955" v="226"/>
        <pc:sldMkLst>
          <pc:docMk/>
          <pc:sldMk cId="2555197088" sldId="2475"/>
        </pc:sldMkLst>
        <pc:spChg chg="mod">
          <ac:chgData name="hosoya kunio" userId="ae1bcb0b62f8d20d" providerId="LiveId" clId="{BD87AF84-8289-5C42-84A1-9923CF6DB662}" dt="2020-02-03T13:06:08.955" v="226"/>
          <ac:spMkLst>
            <pc:docMk/>
            <pc:sldMk cId="2555197088" sldId="2475"/>
            <ac:spMk id="27651" creationId="{00000000-0000-0000-0000-000000000000}"/>
          </ac:spMkLst>
        </pc:spChg>
      </pc:sldChg>
      <pc:sldChg chg="modSp">
        <pc:chgData name="hosoya kunio" userId="ae1bcb0b62f8d20d" providerId="LiveId" clId="{BD87AF84-8289-5C42-84A1-9923CF6DB662}" dt="2020-02-03T13:06:08.955" v="226"/>
        <pc:sldMkLst>
          <pc:docMk/>
          <pc:sldMk cId="4258255313" sldId="2476"/>
        </pc:sldMkLst>
        <pc:spChg chg="mod">
          <ac:chgData name="hosoya kunio" userId="ae1bcb0b62f8d20d" providerId="LiveId" clId="{BD87AF84-8289-5C42-84A1-9923CF6DB662}" dt="2020-02-03T13:06:08.955" v="226"/>
          <ac:spMkLst>
            <pc:docMk/>
            <pc:sldMk cId="4258255313" sldId="2476"/>
            <ac:spMk id="27651" creationId="{00000000-0000-0000-0000-000000000000}"/>
          </ac:spMkLst>
        </pc:spChg>
      </pc:sldChg>
      <pc:sldChg chg="modSp">
        <pc:chgData name="hosoya kunio" userId="ae1bcb0b62f8d20d" providerId="LiveId" clId="{BD87AF84-8289-5C42-84A1-9923CF6DB662}" dt="2020-02-03T12:43:14.484" v="130" actId="20577"/>
        <pc:sldMkLst>
          <pc:docMk/>
          <pc:sldMk cId="3439270698" sldId="2477"/>
        </pc:sldMkLst>
        <pc:spChg chg="mod">
          <ac:chgData name="hosoya kunio" userId="ae1bcb0b62f8d20d" providerId="LiveId" clId="{BD87AF84-8289-5C42-84A1-9923CF6DB662}" dt="2020-02-03T12:43:14.484" v="130" actId="20577"/>
          <ac:spMkLst>
            <pc:docMk/>
            <pc:sldMk cId="3439270698" sldId="2477"/>
            <ac:spMk id="27651" creationId="{00000000-0000-0000-0000-000000000000}"/>
          </ac:spMkLst>
        </pc:spChg>
      </pc:sldChg>
      <pc:sldChg chg="modSp">
        <pc:chgData name="hosoya kunio" userId="ae1bcb0b62f8d20d" providerId="LiveId" clId="{BD87AF84-8289-5C42-84A1-9923CF6DB662}" dt="2020-02-03T13:06:08.955" v="226"/>
        <pc:sldMkLst>
          <pc:docMk/>
          <pc:sldMk cId="2254633108" sldId="2479"/>
        </pc:sldMkLst>
        <pc:spChg chg="mod">
          <ac:chgData name="hosoya kunio" userId="ae1bcb0b62f8d20d" providerId="LiveId" clId="{BD87AF84-8289-5C42-84A1-9923CF6DB662}" dt="2020-02-03T13:06:08.955" v="226"/>
          <ac:spMkLst>
            <pc:docMk/>
            <pc:sldMk cId="2254633108" sldId="2479"/>
            <ac:spMk id="27651" creationId="{00000000-0000-0000-0000-000000000000}"/>
          </ac:spMkLst>
        </pc:spChg>
      </pc:sldChg>
      <pc:sldChg chg="modSp">
        <pc:chgData name="hosoya kunio" userId="ae1bcb0b62f8d20d" providerId="LiveId" clId="{BD87AF84-8289-5C42-84A1-9923CF6DB662}" dt="2020-02-03T13:06:08.955" v="226"/>
        <pc:sldMkLst>
          <pc:docMk/>
          <pc:sldMk cId="806620007" sldId="2480"/>
        </pc:sldMkLst>
        <pc:spChg chg="mod">
          <ac:chgData name="hosoya kunio" userId="ae1bcb0b62f8d20d" providerId="LiveId" clId="{BD87AF84-8289-5C42-84A1-9923CF6DB662}" dt="2020-02-03T13:06:08.955" v="226"/>
          <ac:spMkLst>
            <pc:docMk/>
            <pc:sldMk cId="806620007" sldId="2480"/>
            <ac:spMk id="27651" creationId="{00000000-0000-0000-0000-000000000000}"/>
          </ac:spMkLst>
        </pc:spChg>
      </pc:sldChg>
      <pc:sldChg chg="modSp">
        <pc:chgData name="hosoya kunio" userId="ae1bcb0b62f8d20d" providerId="LiveId" clId="{BD87AF84-8289-5C42-84A1-9923CF6DB662}" dt="2020-02-03T13:06:08.955" v="226"/>
        <pc:sldMkLst>
          <pc:docMk/>
          <pc:sldMk cId="1820773869" sldId="2481"/>
        </pc:sldMkLst>
        <pc:spChg chg="mod">
          <ac:chgData name="hosoya kunio" userId="ae1bcb0b62f8d20d" providerId="LiveId" clId="{BD87AF84-8289-5C42-84A1-9923CF6DB662}" dt="2020-02-03T13:06:08.955" v="226"/>
          <ac:spMkLst>
            <pc:docMk/>
            <pc:sldMk cId="1820773869" sldId="2481"/>
            <ac:spMk id="27651" creationId="{00000000-0000-0000-0000-000000000000}"/>
          </ac:spMkLst>
        </pc:spChg>
      </pc:sldChg>
      <pc:sldChg chg="modSp">
        <pc:chgData name="hosoya kunio" userId="ae1bcb0b62f8d20d" providerId="LiveId" clId="{BD87AF84-8289-5C42-84A1-9923CF6DB662}" dt="2020-02-03T13:06:08.955" v="226"/>
        <pc:sldMkLst>
          <pc:docMk/>
          <pc:sldMk cId="3683054639" sldId="2482"/>
        </pc:sldMkLst>
        <pc:spChg chg="mod">
          <ac:chgData name="hosoya kunio" userId="ae1bcb0b62f8d20d" providerId="LiveId" clId="{BD87AF84-8289-5C42-84A1-9923CF6DB662}" dt="2020-02-03T13:06:08.955" v="226"/>
          <ac:spMkLst>
            <pc:docMk/>
            <pc:sldMk cId="3683054639" sldId="2482"/>
            <ac:spMk id="27651" creationId="{00000000-0000-0000-0000-000000000000}"/>
          </ac:spMkLst>
        </pc:spChg>
      </pc:sldChg>
      <pc:sldChg chg="modSp">
        <pc:chgData name="hosoya kunio" userId="ae1bcb0b62f8d20d" providerId="LiveId" clId="{BD87AF84-8289-5C42-84A1-9923CF6DB662}" dt="2020-02-03T13:06:08.955" v="226"/>
        <pc:sldMkLst>
          <pc:docMk/>
          <pc:sldMk cId="64927613" sldId="2486"/>
        </pc:sldMkLst>
        <pc:spChg chg="mod">
          <ac:chgData name="hosoya kunio" userId="ae1bcb0b62f8d20d" providerId="LiveId" clId="{BD87AF84-8289-5C42-84A1-9923CF6DB662}" dt="2020-02-03T13:06:08.955" v="226"/>
          <ac:spMkLst>
            <pc:docMk/>
            <pc:sldMk cId="64927613" sldId="2486"/>
            <ac:spMk id="27651" creationId="{00000000-0000-0000-0000-000000000000}"/>
          </ac:spMkLst>
        </pc:spChg>
      </pc:sldChg>
      <pc:sldChg chg="modSp">
        <pc:chgData name="hosoya kunio" userId="ae1bcb0b62f8d20d" providerId="LiveId" clId="{BD87AF84-8289-5C42-84A1-9923CF6DB662}" dt="2020-02-03T13:06:08.955" v="226"/>
        <pc:sldMkLst>
          <pc:docMk/>
          <pc:sldMk cId="605325146" sldId="2487"/>
        </pc:sldMkLst>
        <pc:spChg chg="mod">
          <ac:chgData name="hosoya kunio" userId="ae1bcb0b62f8d20d" providerId="LiveId" clId="{BD87AF84-8289-5C42-84A1-9923CF6DB662}" dt="2020-02-03T13:06:08.955" v="226"/>
          <ac:spMkLst>
            <pc:docMk/>
            <pc:sldMk cId="605325146" sldId="2487"/>
            <ac:spMk id="27651" creationId="{00000000-0000-0000-0000-000000000000}"/>
          </ac:spMkLst>
        </pc:spChg>
      </pc:sldChg>
      <pc:sldChg chg="modSp">
        <pc:chgData name="hosoya kunio" userId="ae1bcb0b62f8d20d" providerId="LiveId" clId="{BD87AF84-8289-5C42-84A1-9923CF6DB662}" dt="2020-02-03T13:06:08.955" v="226"/>
        <pc:sldMkLst>
          <pc:docMk/>
          <pc:sldMk cId="334166321" sldId="2488"/>
        </pc:sldMkLst>
        <pc:spChg chg="mod">
          <ac:chgData name="hosoya kunio" userId="ae1bcb0b62f8d20d" providerId="LiveId" clId="{BD87AF84-8289-5C42-84A1-9923CF6DB662}" dt="2020-02-03T13:06:08.955" v="226"/>
          <ac:spMkLst>
            <pc:docMk/>
            <pc:sldMk cId="334166321" sldId="2488"/>
            <ac:spMk id="27651" creationId="{00000000-0000-0000-0000-000000000000}"/>
          </ac:spMkLst>
        </pc:spChg>
      </pc:sldChg>
      <pc:sldChg chg="modSp">
        <pc:chgData name="hosoya kunio" userId="ae1bcb0b62f8d20d" providerId="LiveId" clId="{BD87AF84-8289-5C42-84A1-9923CF6DB662}" dt="2020-02-03T13:06:08.955" v="226"/>
        <pc:sldMkLst>
          <pc:docMk/>
          <pc:sldMk cId="2005778953" sldId="2489"/>
        </pc:sldMkLst>
        <pc:spChg chg="mod">
          <ac:chgData name="hosoya kunio" userId="ae1bcb0b62f8d20d" providerId="LiveId" clId="{BD87AF84-8289-5C42-84A1-9923CF6DB662}" dt="2020-02-03T13:06:08.955" v="226"/>
          <ac:spMkLst>
            <pc:docMk/>
            <pc:sldMk cId="2005778953" sldId="2489"/>
            <ac:spMk id="27651" creationId="{00000000-0000-0000-0000-000000000000}"/>
          </ac:spMkLst>
        </pc:spChg>
      </pc:sldChg>
      <pc:sldChg chg="modSp">
        <pc:chgData name="hosoya kunio" userId="ae1bcb0b62f8d20d" providerId="LiveId" clId="{BD87AF84-8289-5C42-84A1-9923CF6DB662}" dt="2020-02-03T13:06:08.955" v="226"/>
        <pc:sldMkLst>
          <pc:docMk/>
          <pc:sldMk cId="2414578405" sldId="2490"/>
        </pc:sldMkLst>
        <pc:spChg chg="mod">
          <ac:chgData name="hosoya kunio" userId="ae1bcb0b62f8d20d" providerId="LiveId" clId="{BD87AF84-8289-5C42-84A1-9923CF6DB662}" dt="2020-02-03T13:06:08.955" v="226"/>
          <ac:spMkLst>
            <pc:docMk/>
            <pc:sldMk cId="2414578405" sldId="2490"/>
            <ac:spMk id="27651" creationId="{00000000-0000-0000-0000-000000000000}"/>
          </ac:spMkLst>
        </pc:spChg>
      </pc:sldChg>
      <pc:sldChg chg="modSp">
        <pc:chgData name="hosoya kunio" userId="ae1bcb0b62f8d20d" providerId="LiveId" clId="{BD87AF84-8289-5C42-84A1-9923CF6DB662}" dt="2020-02-03T13:06:08.955" v="226"/>
        <pc:sldMkLst>
          <pc:docMk/>
          <pc:sldMk cId="3528262458" sldId="2491"/>
        </pc:sldMkLst>
        <pc:spChg chg="mod">
          <ac:chgData name="hosoya kunio" userId="ae1bcb0b62f8d20d" providerId="LiveId" clId="{BD87AF84-8289-5C42-84A1-9923CF6DB662}" dt="2020-02-03T13:06:08.955" v="226"/>
          <ac:spMkLst>
            <pc:docMk/>
            <pc:sldMk cId="3528262458" sldId="2491"/>
            <ac:spMk id="27651" creationId="{00000000-0000-0000-0000-000000000000}"/>
          </ac:spMkLst>
        </pc:spChg>
      </pc:sldChg>
      <pc:sldChg chg="modSp">
        <pc:chgData name="hosoya kunio" userId="ae1bcb0b62f8d20d" providerId="LiveId" clId="{BD87AF84-8289-5C42-84A1-9923CF6DB662}" dt="2020-02-03T13:06:08.955" v="226"/>
        <pc:sldMkLst>
          <pc:docMk/>
          <pc:sldMk cId="1600685666" sldId="2493"/>
        </pc:sldMkLst>
        <pc:spChg chg="mod">
          <ac:chgData name="hosoya kunio" userId="ae1bcb0b62f8d20d" providerId="LiveId" clId="{BD87AF84-8289-5C42-84A1-9923CF6DB662}" dt="2020-02-03T13:06:08.955" v="226"/>
          <ac:spMkLst>
            <pc:docMk/>
            <pc:sldMk cId="1600685666" sldId="2493"/>
            <ac:spMk id="27651" creationId="{00000000-0000-0000-0000-000000000000}"/>
          </ac:spMkLst>
        </pc:spChg>
      </pc:sldChg>
      <pc:sldChg chg="modSp">
        <pc:chgData name="hosoya kunio" userId="ae1bcb0b62f8d20d" providerId="LiveId" clId="{BD87AF84-8289-5C42-84A1-9923CF6DB662}" dt="2020-02-03T13:06:08.955" v="226"/>
        <pc:sldMkLst>
          <pc:docMk/>
          <pc:sldMk cId="1493883579" sldId="2494"/>
        </pc:sldMkLst>
        <pc:spChg chg="mod">
          <ac:chgData name="hosoya kunio" userId="ae1bcb0b62f8d20d" providerId="LiveId" clId="{BD87AF84-8289-5C42-84A1-9923CF6DB662}" dt="2020-02-03T13:06:08.955" v="226"/>
          <ac:spMkLst>
            <pc:docMk/>
            <pc:sldMk cId="1493883579" sldId="2494"/>
            <ac:spMk id="27651" creationId="{00000000-0000-0000-0000-000000000000}"/>
          </ac:spMkLst>
        </pc:spChg>
      </pc:sldChg>
      <pc:sldChg chg="modSp">
        <pc:chgData name="hosoya kunio" userId="ae1bcb0b62f8d20d" providerId="LiveId" clId="{BD87AF84-8289-5C42-84A1-9923CF6DB662}" dt="2020-02-03T13:06:08.955" v="226"/>
        <pc:sldMkLst>
          <pc:docMk/>
          <pc:sldMk cId="2415395455" sldId="2496"/>
        </pc:sldMkLst>
        <pc:spChg chg="mod">
          <ac:chgData name="hosoya kunio" userId="ae1bcb0b62f8d20d" providerId="LiveId" clId="{BD87AF84-8289-5C42-84A1-9923CF6DB662}" dt="2020-02-03T13:06:08.955" v="226"/>
          <ac:spMkLst>
            <pc:docMk/>
            <pc:sldMk cId="2415395455" sldId="2496"/>
            <ac:spMk id="27651" creationId="{00000000-0000-0000-0000-000000000000}"/>
          </ac:spMkLst>
        </pc:spChg>
      </pc:sldChg>
      <pc:sldChg chg="modSp">
        <pc:chgData name="hosoya kunio" userId="ae1bcb0b62f8d20d" providerId="LiveId" clId="{BD87AF84-8289-5C42-84A1-9923CF6DB662}" dt="2020-02-03T13:06:08.955" v="226"/>
        <pc:sldMkLst>
          <pc:docMk/>
          <pc:sldMk cId="289675559" sldId="2498"/>
        </pc:sldMkLst>
        <pc:spChg chg="mod">
          <ac:chgData name="hosoya kunio" userId="ae1bcb0b62f8d20d" providerId="LiveId" clId="{BD87AF84-8289-5C42-84A1-9923CF6DB662}" dt="2020-02-03T13:06:08.955" v="226"/>
          <ac:spMkLst>
            <pc:docMk/>
            <pc:sldMk cId="289675559" sldId="2498"/>
            <ac:spMk id="27651" creationId="{00000000-0000-0000-0000-000000000000}"/>
          </ac:spMkLst>
        </pc:spChg>
      </pc:sldChg>
      <pc:sldChg chg="modSp">
        <pc:chgData name="hosoya kunio" userId="ae1bcb0b62f8d20d" providerId="LiveId" clId="{BD87AF84-8289-5C42-84A1-9923CF6DB662}" dt="2020-02-03T13:06:08.955" v="226"/>
        <pc:sldMkLst>
          <pc:docMk/>
          <pc:sldMk cId="976046052" sldId="2499"/>
        </pc:sldMkLst>
        <pc:spChg chg="mod">
          <ac:chgData name="hosoya kunio" userId="ae1bcb0b62f8d20d" providerId="LiveId" clId="{BD87AF84-8289-5C42-84A1-9923CF6DB662}" dt="2020-02-03T13:06:08.955" v="226"/>
          <ac:spMkLst>
            <pc:docMk/>
            <pc:sldMk cId="976046052" sldId="2499"/>
            <ac:spMk id="27651" creationId="{00000000-0000-0000-0000-000000000000}"/>
          </ac:spMkLst>
        </pc:spChg>
      </pc:sldChg>
      <pc:sldChg chg="modSp">
        <pc:chgData name="hosoya kunio" userId="ae1bcb0b62f8d20d" providerId="LiveId" clId="{BD87AF84-8289-5C42-84A1-9923CF6DB662}" dt="2020-02-03T13:06:08.955" v="226"/>
        <pc:sldMkLst>
          <pc:docMk/>
          <pc:sldMk cId="3154834473" sldId="2501"/>
        </pc:sldMkLst>
        <pc:spChg chg="mod">
          <ac:chgData name="hosoya kunio" userId="ae1bcb0b62f8d20d" providerId="LiveId" clId="{BD87AF84-8289-5C42-84A1-9923CF6DB662}" dt="2020-02-03T13:06:08.955" v="226"/>
          <ac:spMkLst>
            <pc:docMk/>
            <pc:sldMk cId="3154834473" sldId="2501"/>
            <ac:spMk id="27651" creationId="{00000000-0000-0000-0000-000000000000}"/>
          </ac:spMkLst>
        </pc:spChg>
      </pc:sldChg>
      <pc:sldChg chg="modSp">
        <pc:chgData name="hosoya kunio" userId="ae1bcb0b62f8d20d" providerId="LiveId" clId="{BD87AF84-8289-5C42-84A1-9923CF6DB662}" dt="2020-02-03T13:06:08.955" v="226"/>
        <pc:sldMkLst>
          <pc:docMk/>
          <pc:sldMk cId="1285768577" sldId="2504"/>
        </pc:sldMkLst>
        <pc:spChg chg="mod">
          <ac:chgData name="hosoya kunio" userId="ae1bcb0b62f8d20d" providerId="LiveId" clId="{BD87AF84-8289-5C42-84A1-9923CF6DB662}" dt="2020-02-03T13:06:08.955" v="226"/>
          <ac:spMkLst>
            <pc:docMk/>
            <pc:sldMk cId="1285768577" sldId="2504"/>
            <ac:spMk id="27651" creationId="{00000000-0000-0000-0000-000000000000}"/>
          </ac:spMkLst>
        </pc:spChg>
      </pc:sldChg>
      <pc:sldChg chg="modSp">
        <pc:chgData name="hosoya kunio" userId="ae1bcb0b62f8d20d" providerId="LiveId" clId="{BD87AF84-8289-5C42-84A1-9923CF6DB662}" dt="2020-02-03T13:06:08.955" v="226"/>
        <pc:sldMkLst>
          <pc:docMk/>
          <pc:sldMk cId="4181692887" sldId="2505"/>
        </pc:sldMkLst>
        <pc:spChg chg="mod">
          <ac:chgData name="hosoya kunio" userId="ae1bcb0b62f8d20d" providerId="LiveId" clId="{BD87AF84-8289-5C42-84A1-9923CF6DB662}" dt="2020-02-03T13:06:08.955" v="226"/>
          <ac:spMkLst>
            <pc:docMk/>
            <pc:sldMk cId="4181692887" sldId="2505"/>
            <ac:spMk id="27651" creationId="{00000000-0000-0000-0000-000000000000}"/>
          </ac:spMkLst>
        </pc:spChg>
      </pc:sldChg>
      <pc:sldChg chg="modSp">
        <pc:chgData name="hosoya kunio" userId="ae1bcb0b62f8d20d" providerId="LiveId" clId="{BD87AF84-8289-5C42-84A1-9923CF6DB662}" dt="2020-02-03T13:06:08.955" v="226"/>
        <pc:sldMkLst>
          <pc:docMk/>
          <pc:sldMk cId="3426372443" sldId="2506"/>
        </pc:sldMkLst>
        <pc:spChg chg="mod">
          <ac:chgData name="hosoya kunio" userId="ae1bcb0b62f8d20d" providerId="LiveId" clId="{BD87AF84-8289-5C42-84A1-9923CF6DB662}" dt="2020-02-03T13:06:08.955" v="226"/>
          <ac:spMkLst>
            <pc:docMk/>
            <pc:sldMk cId="3426372443" sldId="2506"/>
            <ac:spMk id="27651" creationId="{00000000-0000-0000-0000-000000000000}"/>
          </ac:spMkLst>
        </pc:spChg>
      </pc:sldChg>
      <pc:sldChg chg="modSp">
        <pc:chgData name="hosoya kunio" userId="ae1bcb0b62f8d20d" providerId="LiveId" clId="{BD87AF84-8289-5C42-84A1-9923CF6DB662}" dt="2020-02-03T12:47:47.085" v="154" actId="20577"/>
        <pc:sldMkLst>
          <pc:docMk/>
          <pc:sldMk cId="2340470488" sldId="2507"/>
        </pc:sldMkLst>
        <pc:spChg chg="mod">
          <ac:chgData name="hosoya kunio" userId="ae1bcb0b62f8d20d" providerId="LiveId" clId="{BD87AF84-8289-5C42-84A1-9923CF6DB662}" dt="2020-02-03T12:47:47.085" v="154" actId="20577"/>
          <ac:spMkLst>
            <pc:docMk/>
            <pc:sldMk cId="2340470488" sldId="2507"/>
            <ac:spMk id="27651" creationId="{00000000-0000-0000-0000-000000000000}"/>
          </ac:spMkLst>
        </pc:spChg>
      </pc:sldChg>
      <pc:sldChg chg="modSp">
        <pc:chgData name="hosoya kunio" userId="ae1bcb0b62f8d20d" providerId="LiveId" clId="{BD87AF84-8289-5C42-84A1-9923CF6DB662}" dt="2020-02-03T13:06:08.955" v="226"/>
        <pc:sldMkLst>
          <pc:docMk/>
          <pc:sldMk cId="1463981175" sldId="2510"/>
        </pc:sldMkLst>
        <pc:spChg chg="mod">
          <ac:chgData name="hosoya kunio" userId="ae1bcb0b62f8d20d" providerId="LiveId" clId="{BD87AF84-8289-5C42-84A1-9923CF6DB662}" dt="2020-02-03T13:06:08.955" v="226"/>
          <ac:spMkLst>
            <pc:docMk/>
            <pc:sldMk cId="1463981175" sldId="2510"/>
            <ac:spMk id="27651" creationId="{00000000-0000-0000-0000-000000000000}"/>
          </ac:spMkLst>
        </pc:spChg>
      </pc:sldChg>
      <pc:sldChg chg="modSp">
        <pc:chgData name="hosoya kunio" userId="ae1bcb0b62f8d20d" providerId="LiveId" clId="{BD87AF84-8289-5C42-84A1-9923CF6DB662}" dt="2020-02-03T13:06:08.955" v="226"/>
        <pc:sldMkLst>
          <pc:docMk/>
          <pc:sldMk cId="3586913391" sldId="2511"/>
        </pc:sldMkLst>
        <pc:spChg chg="mod">
          <ac:chgData name="hosoya kunio" userId="ae1bcb0b62f8d20d" providerId="LiveId" clId="{BD87AF84-8289-5C42-84A1-9923CF6DB662}" dt="2020-02-03T13:06:08.955" v="226"/>
          <ac:spMkLst>
            <pc:docMk/>
            <pc:sldMk cId="3586913391" sldId="2511"/>
            <ac:spMk id="27651" creationId="{00000000-0000-0000-0000-000000000000}"/>
          </ac:spMkLst>
        </pc:spChg>
      </pc:sldChg>
      <pc:sldChg chg="modSp">
        <pc:chgData name="hosoya kunio" userId="ae1bcb0b62f8d20d" providerId="LiveId" clId="{BD87AF84-8289-5C42-84A1-9923CF6DB662}" dt="2020-02-03T13:06:08.955" v="226"/>
        <pc:sldMkLst>
          <pc:docMk/>
          <pc:sldMk cId="1305911393" sldId="2512"/>
        </pc:sldMkLst>
        <pc:spChg chg="mod">
          <ac:chgData name="hosoya kunio" userId="ae1bcb0b62f8d20d" providerId="LiveId" clId="{BD87AF84-8289-5C42-84A1-9923CF6DB662}" dt="2020-02-03T13:06:08.955" v="226"/>
          <ac:spMkLst>
            <pc:docMk/>
            <pc:sldMk cId="1305911393" sldId="2512"/>
            <ac:spMk id="27651" creationId="{00000000-0000-0000-0000-000000000000}"/>
          </ac:spMkLst>
        </pc:spChg>
      </pc:sldChg>
      <pc:sldChg chg="add">
        <pc:chgData name="hosoya kunio" userId="ae1bcb0b62f8d20d" providerId="LiveId" clId="{BD87AF84-8289-5C42-84A1-9923CF6DB662}" dt="2020-02-03T13:17:13.128" v="271"/>
        <pc:sldMkLst>
          <pc:docMk/>
          <pc:sldMk cId="2011544766" sldId="2594"/>
        </pc:sldMkLst>
      </pc:sldChg>
      <pc:sldChg chg="add">
        <pc:chgData name="hosoya kunio" userId="ae1bcb0b62f8d20d" providerId="LiveId" clId="{BD87AF84-8289-5C42-84A1-9923CF6DB662}" dt="2020-02-03T13:17:13.128" v="271"/>
        <pc:sldMkLst>
          <pc:docMk/>
          <pc:sldMk cId="2955912721" sldId="2595"/>
        </pc:sldMkLst>
      </pc:sldChg>
      <pc:sldChg chg="add">
        <pc:chgData name="hosoya kunio" userId="ae1bcb0b62f8d20d" providerId="LiveId" clId="{BD87AF84-8289-5C42-84A1-9923CF6DB662}" dt="2020-02-03T13:17:13.128" v="271"/>
        <pc:sldMkLst>
          <pc:docMk/>
          <pc:sldMk cId="544359511" sldId="2601"/>
        </pc:sldMkLst>
      </pc:sldChg>
      <pc:sldChg chg="add">
        <pc:chgData name="hosoya kunio" userId="ae1bcb0b62f8d20d" providerId="LiveId" clId="{BD87AF84-8289-5C42-84A1-9923CF6DB662}" dt="2020-02-03T13:18:15.153" v="272"/>
        <pc:sldMkLst>
          <pc:docMk/>
          <pc:sldMk cId="2902916168" sldId="2625"/>
        </pc:sldMkLst>
      </pc:sldChg>
      <pc:sldChg chg="add">
        <pc:chgData name="hosoya kunio" userId="ae1bcb0b62f8d20d" providerId="LiveId" clId="{BD87AF84-8289-5C42-84A1-9923CF6DB662}" dt="2020-02-03T13:18:15.153" v="272"/>
        <pc:sldMkLst>
          <pc:docMk/>
          <pc:sldMk cId="3871573393" sldId="2626"/>
        </pc:sldMkLst>
      </pc:sldChg>
      <pc:sldChg chg="add">
        <pc:chgData name="hosoya kunio" userId="ae1bcb0b62f8d20d" providerId="LiveId" clId="{BD87AF84-8289-5C42-84A1-9923CF6DB662}" dt="2020-02-03T13:18:15.153" v="272"/>
        <pc:sldMkLst>
          <pc:docMk/>
          <pc:sldMk cId="3445686232" sldId="2630"/>
        </pc:sldMkLst>
      </pc:sldChg>
      <pc:sldChg chg="add">
        <pc:chgData name="hosoya kunio" userId="ae1bcb0b62f8d20d" providerId="LiveId" clId="{BD87AF84-8289-5C42-84A1-9923CF6DB662}" dt="2020-02-03T13:18:15.153" v="272"/>
        <pc:sldMkLst>
          <pc:docMk/>
          <pc:sldMk cId="3452330013" sldId="2642"/>
        </pc:sldMkLst>
      </pc:sldChg>
      <pc:sldChg chg="add">
        <pc:chgData name="hosoya kunio" userId="ae1bcb0b62f8d20d" providerId="LiveId" clId="{BD87AF84-8289-5C42-84A1-9923CF6DB662}" dt="2020-02-03T13:18:15.153" v="272"/>
        <pc:sldMkLst>
          <pc:docMk/>
          <pc:sldMk cId="769452808" sldId="2643"/>
        </pc:sldMkLst>
      </pc:sldChg>
      <pc:sldChg chg="add">
        <pc:chgData name="hosoya kunio" userId="ae1bcb0b62f8d20d" providerId="LiveId" clId="{BD87AF84-8289-5C42-84A1-9923CF6DB662}" dt="2020-02-03T13:18:15.153" v="272"/>
        <pc:sldMkLst>
          <pc:docMk/>
          <pc:sldMk cId="3593068417" sldId="2644"/>
        </pc:sldMkLst>
      </pc:sldChg>
      <pc:sldChg chg="add">
        <pc:chgData name="hosoya kunio" userId="ae1bcb0b62f8d20d" providerId="LiveId" clId="{BD87AF84-8289-5C42-84A1-9923CF6DB662}" dt="2020-02-03T13:18:15.153" v="272"/>
        <pc:sldMkLst>
          <pc:docMk/>
          <pc:sldMk cId="3534735816" sldId="2645"/>
        </pc:sldMkLst>
      </pc:sldChg>
      <pc:sldChg chg="add">
        <pc:chgData name="hosoya kunio" userId="ae1bcb0b62f8d20d" providerId="LiveId" clId="{BD87AF84-8289-5C42-84A1-9923CF6DB662}" dt="2020-02-03T13:18:15.153" v="272"/>
        <pc:sldMkLst>
          <pc:docMk/>
          <pc:sldMk cId="151688473" sldId="2646"/>
        </pc:sldMkLst>
      </pc:sldChg>
      <pc:sldChg chg="add">
        <pc:chgData name="hosoya kunio" userId="ae1bcb0b62f8d20d" providerId="LiveId" clId="{BD87AF84-8289-5C42-84A1-9923CF6DB662}" dt="2020-02-03T13:18:15.153" v="272"/>
        <pc:sldMkLst>
          <pc:docMk/>
          <pc:sldMk cId="964463762" sldId="2647"/>
        </pc:sldMkLst>
      </pc:sldChg>
      <pc:sldChg chg="add">
        <pc:chgData name="hosoya kunio" userId="ae1bcb0b62f8d20d" providerId="LiveId" clId="{BD87AF84-8289-5C42-84A1-9923CF6DB662}" dt="2020-02-03T13:18:15.153" v="272"/>
        <pc:sldMkLst>
          <pc:docMk/>
          <pc:sldMk cId="2366684707" sldId="2648"/>
        </pc:sldMkLst>
      </pc:sldChg>
      <pc:sldChg chg="add">
        <pc:chgData name="hosoya kunio" userId="ae1bcb0b62f8d20d" providerId="LiveId" clId="{BD87AF84-8289-5C42-84A1-9923CF6DB662}" dt="2020-02-03T13:19:47.281" v="273"/>
        <pc:sldMkLst>
          <pc:docMk/>
          <pc:sldMk cId="1063686146" sldId="2661"/>
        </pc:sldMkLst>
      </pc:sldChg>
      <pc:sldChg chg="add">
        <pc:chgData name="hosoya kunio" userId="ae1bcb0b62f8d20d" providerId="LiveId" clId="{BD87AF84-8289-5C42-84A1-9923CF6DB662}" dt="2020-02-03T13:19:47.281" v="273"/>
        <pc:sldMkLst>
          <pc:docMk/>
          <pc:sldMk cId="4080575943" sldId="2662"/>
        </pc:sldMkLst>
      </pc:sldChg>
      <pc:sldChg chg="add">
        <pc:chgData name="hosoya kunio" userId="ae1bcb0b62f8d20d" providerId="LiveId" clId="{BD87AF84-8289-5C42-84A1-9923CF6DB662}" dt="2020-02-03T13:19:47.281" v="273"/>
        <pc:sldMkLst>
          <pc:docMk/>
          <pc:sldMk cId="3880918004" sldId="2664"/>
        </pc:sldMkLst>
      </pc:sldChg>
      <pc:sldChg chg="add del">
        <pc:chgData name="hosoya kunio" userId="ae1bcb0b62f8d20d" providerId="LiveId" clId="{BD87AF84-8289-5C42-84A1-9923CF6DB662}" dt="2020-02-03T13:15:11.486" v="264" actId="2696"/>
        <pc:sldMkLst>
          <pc:docMk/>
          <pc:sldMk cId="2629985772" sldId="2687"/>
        </pc:sldMkLst>
      </pc:sldChg>
      <pc:sldChg chg="add">
        <pc:chgData name="hosoya kunio" userId="ae1bcb0b62f8d20d" providerId="LiveId" clId="{BD87AF84-8289-5C42-84A1-9923CF6DB662}" dt="2020-02-03T13:15:28.998" v="269"/>
        <pc:sldMkLst>
          <pc:docMk/>
          <pc:sldMk cId="3184800277" sldId="2687"/>
        </pc:sldMkLst>
      </pc:sldChg>
      <pc:sldChg chg="add">
        <pc:chgData name="hosoya kunio" userId="ae1bcb0b62f8d20d" providerId="LiveId" clId="{BD87AF84-8289-5C42-84A1-9923CF6DB662}" dt="2020-02-03T13:15:28.998" v="269"/>
        <pc:sldMkLst>
          <pc:docMk/>
          <pc:sldMk cId="372495086" sldId="2688"/>
        </pc:sldMkLst>
      </pc:sldChg>
      <pc:sldChg chg="add del">
        <pc:chgData name="hosoya kunio" userId="ae1bcb0b62f8d20d" providerId="LiveId" clId="{BD87AF84-8289-5C42-84A1-9923CF6DB662}" dt="2020-02-03T13:15:11.493" v="265" actId="2696"/>
        <pc:sldMkLst>
          <pc:docMk/>
          <pc:sldMk cId="3417922728" sldId="2688"/>
        </pc:sldMkLst>
      </pc:sldChg>
      <pc:sldChg chg="add">
        <pc:chgData name="hosoya kunio" userId="ae1bcb0b62f8d20d" providerId="LiveId" clId="{BD87AF84-8289-5C42-84A1-9923CF6DB662}" dt="2020-02-03T13:15:28.998" v="269"/>
        <pc:sldMkLst>
          <pc:docMk/>
          <pc:sldMk cId="363248017" sldId="2689"/>
        </pc:sldMkLst>
      </pc:sldChg>
      <pc:sldChg chg="add del">
        <pc:chgData name="hosoya kunio" userId="ae1bcb0b62f8d20d" providerId="LiveId" clId="{BD87AF84-8289-5C42-84A1-9923CF6DB662}" dt="2020-02-03T13:15:11.500" v="266" actId="2696"/>
        <pc:sldMkLst>
          <pc:docMk/>
          <pc:sldMk cId="3703761622" sldId="2689"/>
        </pc:sldMkLst>
      </pc:sldChg>
      <pc:sldChg chg="add">
        <pc:chgData name="hosoya kunio" userId="ae1bcb0b62f8d20d" providerId="LiveId" clId="{BD87AF84-8289-5C42-84A1-9923CF6DB662}" dt="2020-02-03T13:15:28.998" v="269"/>
        <pc:sldMkLst>
          <pc:docMk/>
          <pc:sldMk cId="601185644" sldId="2690"/>
        </pc:sldMkLst>
      </pc:sldChg>
      <pc:sldChg chg="add del">
        <pc:chgData name="hosoya kunio" userId="ae1bcb0b62f8d20d" providerId="LiveId" clId="{BD87AF84-8289-5C42-84A1-9923CF6DB662}" dt="2020-02-03T13:15:11.507" v="267" actId="2696"/>
        <pc:sldMkLst>
          <pc:docMk/>
          <pc:sldMk cId="2853942362" sldId="2690"/>
        </pc:sldMkLst>
      </pc:sldChg>
      <pc:sldChg chg="add">
        <pc:chgData name="hosoya kunio" userId="ae1bcb0b62f8d20d" providerId="LiveId" clId="{BD87AF84-8289-5C42-84A1-9923CF6DB662}" dt="2020-02-03T13:15:28.998" v="269"/>
        <pc:sldMkLst>
          <pc:docMk/>
          <pc:sldMk cId="1167732038" sldId="2691"/>
        </pc:sldMkLst>
      </pc:sldChg>
      <pc:sldChg chg="add del">
        <pc:chgData name="hosoya kunio" userId="ae1bcb0b62f8d20d" providerId="LiveId" clId="{BD87AF84-8289-5C42-84A1-9923CF6DB662}" dt="2020-02-03T13:15:11.513" v="268" actId="2696"/>
        <pc:sldMkLst>
          <pc:docMk/>
          <pc:sldMk cId="2674815820" sldId="2691"/>
        </pc:sldMkLst>
      </pc:sldChg>
      <pc:sldChg chg="add">
        <pc:chgData name="hosoya kunio" userId="ae1bcb0b62f8d20d" providerId="LiveId" clId="{BD87AF84-8289-5C42-84A1-9923CF6DB662}" dt="2020-02-03T13:16:05.215" v="270"/>
        <pc:sldMkLst>
          <pc:docMk/>
          <pc:sldMk cId="2232071219" sldId="26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4309531" cy="34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defTabSz="914218">
              <a:defRPr sz="1100"/>
            </a:lvl1pPr>
          </a:lstStyle>
          <a:p>
            <a:pPr>
              <a:defRPr/>
            </a:pPr>
            <a:endParaRPr lang="en-US" altLang="ja-JP"/>
          </a:p>
        </p:txBody>
      </p:sp>
      <p:sp>
        <p:nvSpPr>
          <p:cNvPr id="80899" name="Rectangle 3"/>
          <p:cNvSpPr>
            <a:spLocks noGrp="1" noChangeArrowheads="1"/>
          </p:cNvSpPr>
          <p:nvPr>
            <p:ph type="dt" sz="quarter" idx="1"/>
          </p:nvPr>
        </p:nvSpPr>
        <p:spPr bwMode="auto">
          <a:xfrm>
            <a:off x="5636157" y="0"/>
            <a:ext cx="4309531" cy="34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algn="r" defTabSz="914218">
              <a:defRPr sz="1100"/>
            </a:lvl1pPr>
          </a:lstStyle>
          <a:p>
            <a:pPr>
              <a:defRPr/>
            </a:pPr>
            <a:endParaRPr lang="en-US" altLang="ja-JP"/>
          </a:p>
        </p:txBody>
      </p:sp>
      <p:sp>
        <p:nvSpPr>
          <p:cNvPr id="80900" name="Rectangle 4"/>
          <p:cNvSpPr>
            <a:spLocks noGrp="1" noChangeArrowheads="1"/>
          </p:cNvSpPr>
          <p:nvPr>
            <p:ph type="ftr" sz="quarter" idx="2"/>
          </p:nvPr>
        </p:nvSpPr>
        <p:spPr bwMode="auto">
          <a:xfrm>
            <a:off x="0" y="6515343"/>
            <a:ext cx="4309531" cy="34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defTabSz="914218">
              <a:defRPr sz="1100"/>
            </a:lvl1pPr>
          </a:lstStyle>
          <a:p>
            <a:pPr>
              <a:defRPr/>
            </a:pPr>
            <a:endParaRPr lang="en-US" altLang="ja-JP"/>
          </a:p>
        </p:txBody>
      </p:sp>
      <p:sp>
        <p:nvSpPr>
          <p:cNvPr id="80901" name="Rectangle 5"/>
          <p:cNvSpPr>
            <a:spLocks noGrp="1" noChangeArrowheads="1"/>
          </p:cNvSpPr>
          <p:nvPr>
            <p:ph type="sldNum" sz="quarter" idx="3"/>
          </p:nvPr>
        </p:nvSpPr>
        <p:spPr bwMode="auto">
          <a:xfrm>
            <a:off x="5636157" y="6515343"/>
            <a:ext cx="4309531" cy="34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algn="r" defTabSz="914218">
              <a:defRPr sz="1100"/>
            </a:lvl1pPr>
          </a:lstStyle>
          <a:p>
            <a:pPr>
              <a:defRPr/>
            </a:pPr>
            <a:fld id="{D1490D96-71F6-4B9A-95C3-1FE7EA9A5E2E}" type="slidenum">
              <a:rPr lang="en-US" altLang="ja-JP"/>
              <a:pPr>
                <a:defRPr/>
              </a:pPr>
              <a:t>‹#›</a:t>
            </a:fld>
            <a:endParaRPr lang="en-US" altLang="ja-JP"/>
          </a:p>
        </p:txBody>
      </p:sp>
    </p:spTree>
    <p:extLst>
      <p:ext uri="{BB962C8B-B14F-4D97-AF65-F5344CB8AC3E}">
        <p14:creationId xmlns:p14="http://schemas.microsoft.com/office/powerpoint/2010/main" val="2852658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4309531" cy="34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defTabSz="914218">
              <a:defRPr sz="1100"/>
            </a:lvl1pPr>
          </a:lstStyle>
          <a:p>
            <a:pPr>
              <a:defRPr/>
            </a:pPr>
            <a:endParaRPr lang="en-US" altLang="ja-JP"/>
          </a:p>
        </p:txBody>
      </p:sp>
      <p:sp>
        <p:nvSpPr>
          <p:cNvPr id="38915" name="Rectangle 3"/>
          <p:cNvSpPr>
            <a:spLocks noGrp="1" noChangeArrowheads="1"/>
          </p:cNvSpPr>
          <p:nvPr>
            <p:ph type="dt" idx="1"/>
          </p:nvPr>
        </p:nvSpPr>
        <p:spPr bwMode="auto">
          <a:xfrm>
            <a:off x="5636157" y="0"/>
            <a:ext cx="4309531" cy="34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algn="r" defTabSz="914218">
              <a:defRPr sz="1100"/>
            </a:lvl1pPr>
          </a:lstStyle>
          <a:p>
            <a:pPr>
              <a:defRPr/>
            </a:pPr>
            <a:endParaRPr lang="en-US" altLang="ja-JP"/>
          </a:p>
        </p:txBody>
      </p:sp>
      <p:sp>
        <p:nvSpPr>
          <p:cNvPr id="60420" name="Rectangle 4"/>
          <p:cNvSpPr>
            <a:spLocks noGrp="1" noRot="1" noChangeAspect="1" noChangeArrowheads="1" noTextEdit="1"/>
          </p:cNvSpPr>
          <p:nvPr>
            <p:ph type="sldImg" idx="2"/>
          </p:nvPr>
        </p:nvSpPr>
        <p:spPr bwMode="auto">
          <a:xfrm>
            <a:off x="3265488" y="515938"/>
            <a:ext cx="3424237" cy="256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1323426" y="3256864"/>
            <a:ext cx="7298838" cy="3085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8918" name="Rectangle 6"/>
          <p:cNvSpPr>
            <a:spLocks noGrp="1" noChangeArrowheads="1"/>
          </p:cNvSpPr>
          <p:nvPr>
            <p:ph type="ftr" sz="quarter" idx="4"/>
          </p:nvPr>
        </p:nvSpPr>
        <p:spPr bwMode="auto">
          <a:xfrm>
            <a:off x="0" y="6515343"/>
            <a:ext cx="4309531" cy="34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defTabSz="914218">
              <a:defRPr sz="1100"/>
            </a:lvl1pPr>
          </a:lstStyle>
          <a:p>
            <a:pPr>
              <a:defRPr/>
            </a:pPr>
            <a:endParaRPr lang="en-US" altLang="ja-JP"/>
          </a:p>
        </p:txBody>
      </p:sp>
      <p:sp>
        <p:nvSpPr>
          <p:cNvPr id="38919" name="Rectangle 7"/>
          <p:cNvSpPr>
            <a:spLocks noGrp="1" noChangeArrowheads="1"/>
          </p:cNvSpPr>
          <p:nvPr>
            <p:ph type="sldNum" sz="quarter" idx="5"/>
          </p:nvPr>
        </p:nvSpPr>
        <p:spPr bwMode="auto">
          <a:xfrm>
            <a:off x="5636157" y="6515343"/>
            <a:ext cx="4309531" cy="34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algn="r" defTabSz="914218">
              <a:defRPr sz="1100"/>
            </a:lvl1pPr>
          </a:lstStyle>
          <a:p>
            <a:pPr>
              <a:defRPr/>
            </a:pPr>
            <a:fld id="{AD785F65-6212-4633-8141-F60B658315CF}" type="slidenum">
              <a:rPr lang="en-US" altLang="ja-JP"/>
              <a:pPr>
                <a:defRPr/>
              </a:pPr>
              <a:t>‹#›</a:t>
            </a:fld>
            <a:endParaRPr lang="en-US" altLang="ja-JP"/>
          </a:p>
        </p:txBody>
      </p:sp>
    </p:spTree>
    <p:extLst>
      <p:ext uri="{BB962C8B-B14F-4D97-AF65-F5344CB8AC3E}">
        <p14:creationId xmlns:p14="http://schemas.microsoft.com/office/powerpoint/2010/main" val="580345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4057EF94-17D7-46B3-9418-B52111ECE4AD}" type="slidenum">
              <a:rPr lang="en-US" altLang="ja-JP" sz="1100"/>
              <a:pPr eaLnBrk="1" hangingPunct="1"/>
              <a:t>1</a:t>
            </a:fld>
            <a:endParaRPr lang="en-US" altLang="ja-JP" sz="1100"/>
          </a:p>
        </p:txBody>
      </p:sp>
      <p:sp>
        <p:nvSpPr>
          <p:cNvPr id="61443" name="Rectangle 2"/>
          <p:cNvSpPr>
            <a:spLocks noGrp="1" noRot="1" noChangeAspect="1" noChangeArrowheads="1" noTextEdit="1"/>
          </p:cNvSpPr>
          <p:nvPr>
            <p:ph type="sldImg"/>
          </p:nvPr>
        </p:nvSpPr>
        <p:spPr>
          <a:xfrm>
            <a:off x="3259138" y="514350"/>
            <a:ext cx="3427412" cy="2570163"/>
          </a:xfrm>
          <a:solidFill>
            <a:srgbClr val="FFFFFF"/>
          </a:solidFill>
          <a:ln/>
        </p:spPr>
      </p:sp>
      <p:sp>
        <p:nvSpPr>
          <p:cNvPr id="61444" name="Rectangle 3"/>
          <p:cNvSpPr>
            <a:spLocks noGrp="1" noChangeArrowheads="1"/>
          </p:cNvSpPr>
          <p:nvPr>
            <p:ph type="body" idx="1"/>
          </p:nvPr>
        </p:nvSpPr>
        <p:spPr>
          <a:xfrm>
            <a:off x="1323426" y="3255247"/>
            <a:ext cx="7298838" cy="3088767"/>
          </a:xfrm>
          <a:solidFill>
            <a:srgbClr val="FFFFFF"/>
          </a:solidFill>
          <a:ln>
            <a:solidFill>
              <a:srgbClr val="000000"/>
            </a:solidFill>
            <a:miter lim="800000"/>
            <a:headEnd/>
            <a:tailEnd/>
          </a:ln>
        </p:spPr>
        <p:txBody>
          <a:bodyPr lIns="91409" tIns="45703" rIns="91409" bIns="45703"/>
          <a:lstStyle/>
          <a:p>
            <a:pPr eaLnBrk="1" hangingPunct="1"/>
            <a:endParaRPr lang="ja-JP" altLang="ja-JP"/>
          </a:p>
        </p:txBody>
      </p:sp>
    </p:spTree>
    <p:extLst>
      <p:ext uri="{BB962C8B-B14F-4D97-AF65-F5344CB8AC3E}">
        <p14:creationId xmlns:p14="http://schemas.microsoft.com/office/powerpoint/2010/main" val="796568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txBox="1">
            <a:spLocks noGrp="1" noChangeArrowheads="1"/>
          </p:cNvSpPr>
          <p:nvPr/>
        </p:nvSpPr>
        <p:spPr bwMode="auto">
          <a:xfrm>
            <a:off x="3885996" y="9448945"/>
            <a:ext cx="2972004" cy="49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46" tIns="45173" rIns="90346" bIns="45173"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6D8B85F8-538B-4C27-9A97-AFA009F19727}" type="slidenum">
              <a:rPr lang="ja-JP" altLang="en-US" sz="1200" i="0"/>
              <a:pPr algn="r" eaLnBrk="1" hangingPunct="1"/>
              <a:t>10</a:t>
            </a:fld>
            <a:endParaRPr lang="en-US" altLang="ja-JP" sz="1200" i="0"/>
          </a:p>
        </p:txBody>
      </p:sp>
      <p:sp>
        <p:nvSpPr>
          <p:cNvPr id="360451" name="Rectangle 2"/>
          <p:cNvSpPr>
            <a:spLocks noGrp="1" noRot="1" noChangeAspect="1" noChangeArrowheads="1" noTextEdit="1"/>
          </p:cNvSpPr>
          <p:nvPr>
            <p:ph type="sldImg"/>
          </p:nvPr>
        </p:nvSpPr>
        <p:spPr>
          <a:xfrm>
            <a:off x="949325" y="747713"/>
            <a:ext cx="4965700" cy="3725862"/>
          </a:xfrm>
          <a:ln/>
        </p:spPr>
      </p:sp>
      <p:sp>
        <p:nvSpPr>
          <p:cNvPr id="360452" name="Rectangle 3"/>
          <p:cNvSpPr>
            <a:spLocks noGrp="1" noChangeArrowheads="1"/>
          </p:cNvSpPr>
          <p:nvPr>
            <p:ph type="body" idx="1"/>
          </p:nvPr>
        </p:nvSpPr>
        <p:spPr>
          <a:xfrm>
            <a:off x="913991" y="4720616"/>
            <a:ext cx="5030018" cy="4476871"/>
          </a:xfrm>
          <a:noFill/>
        </p:spPr>
        <p:txBody>
          <a:bodyPr lIns="90211" tIns="45106" rIns="90211" bIns="45106"/>
          <a:lstStyle/>
          <a:p>
            <a:r>
              <a:rPr lang="ja-JP" altLang="en-US" sz="1200">
                <a:latin typeface="+mn-ea"/>
              </a:rPr>
              <a:t>当直医師と別に往診の担当医を</a:t>
            </a:r>
            <a:r>
              <a:rPr lang="en-US" altLang="ja-JP" sz="1200" dirty="0">
                <a:latin typeface="+mn-ea"/>
              </a:rPr>
              <a:t>24</a:t>
            </a:r>
            <a:r>
              <a:rPr lang="ja-JP" altLang="en-US" sz="1200">
                <a:latin typeface="+mn-ea"/>
              </a:rPr>
              <a:t>時間確保　⇒　困難</a:t>
            </a:r>
            <a:endParaRPr lang="ja-JP" altLang="en-US" dirty="0">
              <a:latin typeface="Arial" charset="0"/>
            </a:endParaRPr>
          </a:p>
        </p:txBody>
      </p:sp>
    </p:spTree>
    <p:extLst>
      <p:ext uri="{BB962C8B-B14F-4D97-AF65-F5344CB8AC3E}">
        <p14:creationId xmlns:p14="http://schemas.microsoft.com/office/powerpoint/2010/main" val="120285335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100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413043522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101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44900277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102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65811559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103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68791476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104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なお書き以下追加</a:t>
            </a:r>
            <a:endParaRPr lang="ja-JP" altLang="ja-JP" dirty="0"/>
          </a:p>
        </p:txBody>
      </p:sp>
    </p:spTree>
    <p:extLst>
      <p:ext uri="{BB962C8B-B14F-4D97-AF65-F5344CB8AC3E}">
        <p14:creationId xmlns:p14="http://schemas.microsoft.com/office/powerpoint/2010/main" val="208776016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105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47798430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106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11986979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107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185870793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108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66639366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109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r>
              <a:rPr lang="ja-JP" altLang="ja-JP">
                <a:latin typeface="+mn-ea"/>
              </a:rPr>
              <a:t>カッコ内追加</a:t>
            </a:r>
          </a:p>
        </p:txBody>
      </p:sp>
    </p:spTree>
    <p:extLst>
      <p:ext uri="{BB962C8B-B14F-4D97-AF65-F5344CB8AC3E}">
        <p14:creationId xmlns:p14="http://schemas.microsoft.com/office/powerpoint/2010/main" val="4014128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latin typeface="+mn-ea"/>
              </a:rPr>
              <a:t>薬局では「薬剤服用歴管理指導料特定薬剤管理指導加算」</a:t>
            </a:r>
            <a:endParaRPr lang="ja-JP" altLang="ja-JP" dirty="0"/>
          </a:p>
        </p:txBody>
      </p:sp>
    </p:spTree>
    <p:extLst>
      <p:ext uri="{BB962C8B-B14F-4D97-AF65-F5344CB8AC3E}">
        <p14:creationId xmlns:p14="http://schemas.microsoft.com/office/powerpoint/2010/main" val="175908543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r>
              <a:rPr lang="ja-JP" altLang="ja-JP">
                <a:latin typeface="+mn-ea"/>
              </a:rPr>
              <a:t>カッコ内追加</a:t>
            </a:r>
          </a:p>
        </p:txBody>
      </p:sp>
    </p:spTree>
    <p:extLst>
      <p:ext uri="{BB962C8B-B14F-4D97-AF65-F5344CB8AC3E}">
        <p14:creationId xmlns:p14="http://schemas.microsoft.com/office/powerpoint/2010/main" val="149862982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r>
              <a:rPr lang="ja-JP" altLang="ja-JP">
                <a:latin typeface="+mn-ea"/>
              </a:rPr>
              <a:t>カッコ内追加</a:t>
            </a:r>
          </a:p>
        </p:txBody>
      </p:sp>
    </p:spTree>
    <p:extLst>
      <p:ext uri="{BB962C8B-B14F-4D97-AF65-F5344CB8AC3E}">
        <p14:creationId xmlns:p14="http://schemas.microsoft.com/office/powerpoint/2010/main" val="360178020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r>
              <a:rPr lang="ja-JP" altLang="ja-JP">
                <a:latin typeface="+mn-ea"/>
              </a:rPr>
              <a:t>カッコ内追加</a:t>
            </a:r>
          </a:p>
        </p:txBody>
      </p:sp>
    </p:spTree>
    <p:extLst>
      <p:ext uri="{BB962C8B-B14F-4D97-AF65-F5344CB8AC3E}">
        <p14:creationId xmlns:p14="http://schemas.microsoft.com/office/powerpoint/2010/main" val="314542748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25142364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1472687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227284774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32608223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101218325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236987353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119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151632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latin typeface="+mn-ea"/>
              </a:rPr>
              <a:t>薬局では「薬剤服用歴管理指導料特定薬剤管理指導加算」</a:t>
            </a:r>
            <a:endParaRPr lang="ja-JP" altLang="ja-JP" dirty="0"/>
          </a:p>
        </p:txBody>
      </p:sp>
    </p:spTree>
    <p:extLst>
      <p:ext uri="{BB962C8B-B14F-4D97-AF65-F5344CB8AC3E}">
        <p14:creationId xmlns:p14="http://schemas.microsoft.com/office/powerpoint/2010/main" val="412364597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120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5140869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121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10714932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122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210747160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123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r>
              <a:rPr lang="ja-JP" altLang="ja-JP">
                <a:latin typeface="+mn-ea"/>
              </a:rPr>
              <a:t>持続性抗精神病注射薬剤</a:t>
            </a:r>
            <a:r>
              <a:rPr lang="ja-JP" altLang="en-US">
                <a:latin typeface="+mn-ea"/>
              </a:rPr>
              <a:t>：</a:t>
            </a:r>
            <a:r>
              <a:rPr lang="en-US" altLang="ja-JP" dirty="0">
                <a:latin typeface="+mn-ea"/>
              </a:rPr>
              <a:t>LAI</a:t>
            </a:r>
            <a:r>
              <a:rPr lang="ja-JP" altLang="ja-JP">
                <a:latin typeface="+mn-ea"/>
              </a:rPr>
              <a:t>、デポ剤エビリファイなど統合失調症薬剤</a:t>
            </a:r>
          </a:p>
        </p:txBody>
      </p:sp>
    </p:spTree>
    <p:extLst>
      <p:ext uri="{BB962C8B-B14F-4D97-AF65-F5344CB8AC3E}">
        <p14:creationId xmlns:p14="http://schemas.microsoft.com/office/powerpoint/2010/main" val="192697985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124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lang="ja-JP" altLang="en-US">
                <a:latin typeface="+mn-ea"/>
              </a:rPr>
              <a:t>クロザピン：</a:t>
            </a:r>
            <a:r>
              <a:rPr lang="ja-JP" altLang="ja-JP">
                <a:latin typeface="+mn-ea"/>
              </a:rPr>
              <a:t>クロザリル＝治療抵抗性統合失調症</a:t>
            </a:r>
          </a:p>
          <a:p>
            <a:pPr lvl="1"/>
            <a:endParaRPr lang="ja-JP" altLang="ja-JP">
              <a:latin typeface="+mn-ea"/>
            </a:endParaRPr>
          </a:p>
        </p:txBody>
      </p:sp>
    </p:spTree>
    <p:extLst>
      <p:ext uri="{BB962C8B-B14F-4D97-AF65-F5344CB8AC3E}">
        <p14:creationId xmlns:p14="http://schemas.microsoft.com/office/powerpoint/2010/main" val="215138588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125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lang="ja-JP" altLang="en-US">
                <a:latin typeface="+mn-ea"/>
              </a:rPr>
              <a:t>クロザピン：</a:t>
            </a:r>
            <a:r>
              <a:rPr lang="ja-JP" altLang="ja-JP">
                <a:latin typeface="+mn-ea"/>
              </a:rPr>
              <a:t>クロザリル＝治療抵抗性統合失調症</a:t>
            </a:r>
          </a:p>
          <a:p>
            <a:pPr lvl="1"/>
            <a:endParaRPr lang="ja-JP" altLang="ja-JP">
              <a:latin typeface="+mn-ea"/>
            </a:endParaRPr>
          </a:p>
        </p:txBody>
      </p:sp>
    </p:spTree>
    <p:extLst>
      <p:ext uri="{BB962C8B-B14F-4D97-AF65-F5344CB8AC3E}">
        <p14:creationId xmlns:p14="http://schemas.microsoft.com/office/powerpoint/2010/main" val="103607002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126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lang="ja-JP" altLang="en-US">
                <a:latin typeface="+mn-ea"/>
              </a:rPr>
              <a:t>クロザピン：</a:t>
            </a:r>
            <a:r>
              <a:rPr lang="ja-JP" altLang="ja-JP">
                <a:latin typeface="+mn-ea"/>
              </a:rPr>
              <a:t>クロザリル＝治療抵抗性統合失調症</a:t>
            </a:r>
          </a:p>
          <a:p>
            <a:pPr lvl="1"/>
            <a:endParaRPr lang="ja-JP" altLang="ja-JP">
              <a:latin typeface="+mn-ea"/>
            </a:endParaRPr>
          </a:p>
        </p:txBody>
      </p:sp>
    </p:spTree>
    <p:extLst>
      <p:ext uri="{BB962C8B-B14F-4D97-AF65-F5344CB8AC3E}">
        <p14:creationId xmlns:p14="http://schemas.microsoft.com/office/powerpoint/2010/main" val="298138067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127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lang="ja-JP" altLang="en-US">
                <a:latin typeface="+mn-ea"/>
              </a:rPr>
              <a:t>クロザピン：</a:t>
            </a:r>
            <a:r>
              <a:rPr lang="ja-JP" altLang="ja-JP">
                <a:latin typeface="+mn-ea"/>
              </a:rPr>
              <a:t>クロザリル＝治療抵抗性統合失調症</a:t>
            </a:r>
          </a:p>
          <a:p>
            <a:pPr lvl="1"/>
            <a:endParaRPr lang="ja-JP" altLang="ja-JP">
              <a:latin typeface="+mn-ea"/>
            </a:endParaRPr>
          </a:p>
        </p:txBody>
      </p:sp>
    </p:spTree>
    <p:extLst>
      <p:ext uri="{BB962C8B-B14F-4D97-AF65-F5344CB8AC3E}">
        <p14:creationId xmlns:p14="http://schemas.microsoft.com/office/powerpoint/2010/main" val="323117084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128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119047990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lvl1pPr defTabSz="912611">
              <a:spcBef>
                <a:spcPct val="30000"/>
              </a:spcBef>
              <a:defRPr kumimoji="1" sz="1200">
                <a:solidFill>
                  <a:schemeClr val="tx1"/>
                </a:solidFill>
                <a:latin typeface="Times New Roman" pitchFamily="18" charset="0"/>
                <a:ea typeface="ＭＳ Ｐ明朝" pitchFamily="18" charset="-128"/>
              </a:defRPr>
            </a:lvl1pPr>
            <a:lvl2pPr marL="750333" indent="-287601" defTabSz="912611">
              <a:spcBef>
                <a:spcPct val="30000"/>
              </a:spcBef>
              <a:defRPr kumimoji="1" sz="1200">
                <a:solidFill>
                  <a:schemeClr val="tx1"/>
                </a:solidFill>
                <a:latin typeface="Times New Roman" pitchFamily="18" charset="0"/>
                <a:ea typeface="ＭＳ Ｐ明朝" pitchFamily="18" charset="-128"/>
              </a:defRPr>
            </a:lvl2pPr>
            <a:lvl3pPr marL="1155224" indent="-229760" defTabSz="912611">
              <a:spcBef>
                <a:spcPct val="30000"/>
              </a:spcBef>
              <a:defRPr kumimoji="1" sz="1200">
                <a:solidFill>
                  <a:schemeClr val="tx1"/>
                </a:solidFill>
                <a:latin typeface="Times New Roman" pitchFamily="18" charset="0"/>
                <a:ea typeface="ＭＳ Ｐ明朝" pitchFamily="18" charset="-128"/>
              </a:defRPr>
            </a:lvl3pPr>
            <a:lvl4pPr marL="1617956" indent="-229760" defTabSz="912611">
              <a:spcBef>
                <a:spcPct val="30000"/>
              </a:spcBef>
              <a:defRPr kumimoji="1" sz="1200">
                <a:solidFill>
                  <a:schemeClr val="tx1"/>
                </a:solidFill>
                <a:latin typeface="Times New Roman" pitchFamily="18" charset="0"/>
                <a:ea typeface="ＭＳ Ｐ明朝" pitchFamily="18" charset="-128"/>
              </a:defRPr>
            </a:lvl4pPr>
            <a:lvl5pPr marL="2080688" indent="-229760" defTabSz="912611">
              <a:spcBef>
                <a:spcPct val="30000"/>
              </a:spcBef>
              <a:defRPr kumimoji="1" sz="1200">
                <a:solidFill>
                  <a:schemeClr val="tx1"/>
                </a:solidFill>
                <a:latin typeface="Times New Roman" pitchFamily="18" charset="0"/>
                <a:ea typeface="ＭＳ Ｐ明朝" pitchFamily="18" charset="-128"/>
              </a:defRPr>
            </a:lvl5pPr>
            <a:lvl6pPr marL="2543420"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006153"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68885"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31617"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F4D78F5-0F2F-499A-92C2-1CCEDE2A96C4}" type="slidenum">
              <a:rPr lang="en-US" altLang="ja-JP" sz="1100">
                <a:ea typeface="ＭＳ Ｐゴシック" pitchFamily="50" charset="-128"/>
              </a:rPr>
              <a:pPr>
                <a:spcBef>
                  <a:spcPct val="0"/>
                </a:spcBef>
              </a:pPr>
              <a:t>129</a:t>
            </a:fld>
            <a:endParaRPr lang="en-US" altLang="ja-JP" sz="1100">
              <a:ea typeface="ＭＳ Ｐゴシック" pitchFamily="50" charset="-128"/>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p:spPr>
        <p:txBody>
          <a:bodyPr lIns="95436" tIns="47717" rIns="95436" bIns="47717"/>
          <a:lstStyle/>
          <a:p>
            <a:pPr eaLnBrk="1" hangingPunct="1"/>
            <a:endParaRPr lang="ja-JP" altLang="ja-JP"/>
          </a:p>
        </p:txBody>
      </p:sp>
    </p:spTree>
    <p:extLst>
      <p:ext uri="{BB962C8B-B14F-4D97-AF65-F5344CB8AC3E}">
        <p14:creationId xmlns:p14="http://schemas.microsoft.com/office/powerpoint/2010/main" val="881991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44367724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231075355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13835434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39087497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54380628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296791670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163394253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r>
              <a:rPr lang="ja-JP" altLang="en-US">
                <a:latin typeface="+mn-ea"/>
              </a:rPr>
              <a:t>９０日ごと</a:t>
            </a:r>
            <a:endParaRPr lang="ja-JP" altLang="ja-JP">
              <a:latin typeface="+mn-ea"/>
            </a:endParaRPr>
          </a:p>
        </p:txBody>
      </p:sp>
    </p:spTree>
    <p:extLst>
      <p:ext uri="{BB962C8B-B14F-4D97-AF65-F5344CB8AC3E}">
        <p14:creationId xmlns:p14="http://schemas.microsoft.com/office/powerpoint/2010/main" val="350707365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r>
              <a:rPr lang="ja-JP" altLang="en-US">
                <a:latin typeface="+mn-ea"/>
              </a:rPr>
              <a:t>１０％未満からいくつ？</a:t>
            </a:r>
            <a:endParaRPr lang="ja-JP" altLang="ja-JP">
              <a:latin typeface="+mn-ea"/>
            </a:endParaRPr>
          </a:p>
        </p:txBody>
      </p:sp>
    </p:spTree>
    <p:extLst>
      <p:ext uri="{BB962C8B-B14F-4D97-AF65-F5344CB8AC3E}">
        <p14:creationId xmlns:p14="http://schemas.microsoft.com/office/powerpoint/2010/main" val="227831471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14867384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139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2085543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54080716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140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92140922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141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42416617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142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4987065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143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213950292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144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52602428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145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4050925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146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408276558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147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85581424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148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218586596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149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r>
              <a:rPr lang="ja-JP" altLang="en-US">
                <a:latin typeface="+mn-ea"/>
              </a:rPr>
              <a:t>アンダーライン追加</a:t>
            </a:r>
            <a:endParaRPr lang="en-US" altLang="ja-JP" dirty="0">
              <a:latin typeface="+mn-ea"/>
            </a:endParaRPr>
          </a:p>
          <a:p>
            <a:pPr lvl="1"/>
            <a:r>
              <a:rPr lang="ja-JP" altLang="en-US">
                <a:latin typeface="+mn-ea"/>
              </a:rPr>
              <a:t>自院の外来での使用状況を把握</a:t>
            </a:r>
            <a:endParaRPr lang="ja-JP" altLang="ja-JP">
              <a:latin typeface="+mn-ea"/>
            </a:endParaRPr>
          </a:p>
        </p:txBody>
      </p:sp>
    </p:spTree>
    <p:extLst>
      <p:ext uri="{BB962C8B-B14F-4D97-AF65-F5344CB8AC3E}">
        <p14:creationId xmlns:p14="http://schemas.microsoft.com/office/powerpoint/2010/main" val="192594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22367911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150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r>
              <a:rPr lang="ja-JP" altLang="en-US">
                <a:latin typeface="+mn-ea"/>
              </a:rPr>
              <a:t>アンダーライン追加</a:t>
            </a:r>
            <a:endParaRPr lang="ja-JP" altLang="ja-JP">
              <a:latin typeface="+mn-ea"/>
            </a:endParaRPr>
          </a:p>
        </p:txBody>
      </p:sp>
    </p:spTree>
    <p:extLst>
      <p:ext uri="{BB962C8B-B14F-4D97-AF65-F5344CB8AC3E}">
        <p14:creationId xmlns:p14="http://schemas.microsoft.com/office/powerpoint/2010/main" val="117376612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151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r>
              <a:rPr lang="ja-JP" altLang="en-US">
                <a:latin typeface="+mn-ea"/>
              </a:rPr>
              <a:t>アンダーライン追加</a:t>
            </a:r>
            <a:endParaRPr lang="ja-JP" altLang="ja-JP">
              <a:latin typeface="+mn-ea"/>
            </a:endParaRPr>
          </a:p>
        </p:txBody>
      </p:sp>
    </p:spTree>
    <p:extLst>
      <p:ext uri="{BB962C8B-B14F-4D97-AF65-F5344CB8AC3E}">
        <p14:creationId xmlns:p14="http://schemas.microsoft.com/office/powerpoint/2010/main" val="395530835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152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29513827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153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153858975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154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407749767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155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166693702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156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402274544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157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59455399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158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r>
              <a:rPr lang="ja-JP" altLang="en-US">
                <a:latin typeface="+mn-ea"/>
              </a:rPr>
              <a:t>ドリップ＆シップ療法</a:t>
            </a:r>
            <a:endParaRPr lang="en-US" altLang="ja-JP" dirty="0">
              <a:latin typeface="+mn-ea"/>
            </a:endParaRPr>
          </a:p>
          <a:p>
            <a:pPr lvl="1"/>
            <a:r>
              <a:rPr lang="ja-JP" altLang="en-US">
                <a:latin typeface="+mn-ea"/>
              </a:rPr>
              <a:t>アンダーライン追加</a:t>
            </a:r>
            <a:endParaRPr lang="ja-JP" altLang="ja-JP">
              <a:latin typeface="+mn-ea"/>
            </a:endParaRPr>
          </a:p>
        </p:txBody>
      </p:sp>
    </p:spTree>
    <p:extLst>
      <p:ext uri="{BB962C8B-B14F-4D97-AF65-F5344CB8AC3E}">
        <p14:creationId xmlns:p14="http://schemas.microsoft.com/office/powerpoint/2010/main" val="397273318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159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r>
              <a:rPr lang="ja-JP" altLang="en-US">
                <a:latin typeface="+mn-ea"/>
              </a:rPr>
              <a:t>ドリップ＆シップ療法</a:t>
            </a:r>
            <a:endParaRPr lang="en-US" altLang="ja-JP" dirty="0">
              <a:latin typeface="+mn-ea"/>
            </a:endParaRPr>
          </a:p>
          <a:p>
            <a:pPr lvl="1"/>
            <a:r>
              <a:rPr lang="ja-JP" altLang="en-US">
                <a:latin typeface="+mn-ea"/>
              </a:rPr>
              <a:t>アンダーライン追加</a:t>
            </a:r>
            <a:endParaRPr lang="ja-JP" altLang="ja-JP">
              <a:latin typeface="+mn-ea"/>
            </a:endParaRPr>
          </a:p>
        </p:txBody>
      </p:sp>
    </p:spTree>
    <p:extLst>
      <p:ext uri="{BB962C8B-B14F-4D97-AF65-F5344CB8AC3E}">
        <p14:creationId xmlns:p14="http://schemas.microsoft.com/office/powerpoint/2010/main" val="4184257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16698196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160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4773678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161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94206286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162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48829845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163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151739389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164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120154548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165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78946725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166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r>
              <a:rPr lang="ja-JP" altLang="en-US">
                <a:latin typeface="+mn-ea"/>
              </a:rPr>
              <a:t>アンダーライン追加</a:t>
            </a:r>
            <a:endParaRPr lang="ja-JP" altLang="ja-JP">
              <a:latin typeface="+mn-ea"/>
            </a:endParaRPr>
          </a:p>
        </p:txBody>
      </p:sp>
    </p:spTree>
    <p:extLst>
      <p:ext uri="{BB962C8B-B14F-4D97-AF65-F5344CB8AC3E}">
        <p14:creationId xmlns:p14="http://schemas.microsoft.com/office/powerpoint/2010/main" val="257846120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167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14702895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168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242622773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169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623299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89254264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170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07496147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171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184748418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172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89923050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173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03297418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174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1079961992"/>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175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175989431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176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94908453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177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214790471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178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295726649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179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2867524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92554726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180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r>
              <a:rPr lang="ja-JP" altLang="en-US">
                <a:latin typeface="+mn-ea"/>
              </a:rPr>
              <a:t>アンダーライン追加</a:t>
            </a:r>
            <a:endParaRPr lang="ja-JP" altLang="ja-JP">
              <a:latin typeface="+mn-ea"/>
            </a:endParaRPr>
          </a:p>
        </p:txBody>
      </p:sp>
    </p:spTree>
    <p:extLst>
      <p:ext uri="{BB962C8B-B14F-4D97-AF65-F5344CB8AC3E}">
        <p14:creationId xmlns:p14="http://schemas.microsoft.com/office/powerpoint/2010/main" val="3579075829"/>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181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r>
              <a:rPr lang="ja-JP" altLang="en-US">
                <a:latin typeface="+mn-ea"/>
              </a:rPr>
              <a:t>アンダーライン追加</a:t>
            </a:r>
            <a:endParaRPr lang="ja-JP" altLang="ja-JP">
              <a:latin typeface="+mn-ea"/>
            </a:endParaRPr>
          </a:p>
        </p:txBody>
      </p:sp>
    </p:spTree>
    <p:extLst>
      <p:ext uri="{BB962C8B-B14F-4D97-AF65-F5344CB8AC3E}">
        <p14:creationId xmlns:p14="http://schemas.microsoft.com/office/powerpoint/2010/main" val="224027833"/>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182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2"/>
            <a:r>
              <a:rPr lang="en-US" altLang="ja-JP" dirty="0">
                <a:latin typeface="+mn-ea"/>
              </a:rPr>
              <a:t>5</a:t>
            </a:r>
            <a:r>
              <a:rPr lang="ja-JP" altLang="ja-JP">
                <a:latin typeface="+mn-ea"/>
              </a:rPr>
              <a:t>年</a:t>
            </a:r>
            <a:r>
              <a:rPr lang="en-US" altLang="ja-JP" dirty="0">
                <a:latin typeface="+mn-ea"/>
              </a:rPr>
              <a:t>→3</a:t>
            </a:r>
            <a:r>
              <a:rPr lang="ja-JP" altLang="ja-JP">
                <a:latin typeface="+mn-ea"/>
              </a:rPr>
              <a:t>年</a:t>
            </a:r>
            <a:endParaRPr lang="en-US" altLang="ja-JP" dirty="0">
              <a:latin typeface="+mn-ea"/>
            </a:endParaRPr>
          </a:p>
          <a:p>
            <a:pPr lvl="2"/>
            <a:r>
              <a:rPr lang="en-US" altLang="ja-JP" dirty="0">
                <a:latin typeface="+mn-ea"/>
              </a:rPr>
              <a:t>24</a:t>
            </a:r>
            <a:r>
              <a:rPr lang="ja-JP" altLang="ja-JP">
                <a:latin typeface="+mn-ea"/>
              </a:rPr>
              <a:t>時間</a:t>
            </a:r>
            <a:r>
              <a:rPr lang="en-US" altLang="ja-JP" dirty="0">
                <a:latin typeface="+mn-ea"/>
              </a:rPr>
              <a:t>→22</a:t>
            </a:r>
            <a:r>
              <a:rPr lang="ja-JP" altLang="ja-JP">
                <a:latin typeface="+mn-ea"/>
              </a:rPr>
              <a:t>時間</a:t>
            </a:r>
          </a:p>
        </p:txBody>
      </p:sp>
    </p:spTree>
    <p:extLst>
      <p:ext uri="{BB962C8B-B14F-4D97-AF65-F5344CB8AC3E}">
        <p14:creationId xmlns:p14="http://schemas.microsoft.com/office/powerpoint/2010/main" val="23949730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lvl1pPr defTabSz="912611">
              <a:spcBef>
                <a:spcPct val="30000"/>
              </a:spcBef>
              <a:defRPr kumimoji="1" sz="1200">
                <a:solidFill>
                  <a:schemeClr val="tx1"/>
                </a:solidFill>
                <a:latin typeface="Times New Roman" pitchFamily="18" charset="0"/>
                <a:ea typeface="ＭＳ Ｐ明朝" pitchFamily="18" charset="-128"/>
              </a:defRPr>
            </a:lvl1pPr>
            <a:lvl2pPr marL="750333" indent="-287601" defTabSz="912611">
              <a:spcBef>
                <a:spcPct val="30000"/>
              </a:spcBef>
              <a:defRPr kumimoji="1" sz="1200">
                <a:solidFill>
                  <a:schemeClr val="tx1"/>
                </a:solidFill>
                <a:latin typeface="Times New Roman" pitchFamily="18" charset="0"/>
                <a:ea typeface="ＭＳ Ｐ明朝" pitchFamily="18" charset="-128"/>
              </a:defRPr>
            </a:lvl2pPr>
            <a:lvl3pPr marL="1155224" indent="-229760" defTabSz="912611">
              <a:spcBef>
                <a:spcPct val="30000"/>
              </a:spcBef>
              <a:defRPr kumimoji="1" sz="1200">
                <a:solidFill>
                  <a:schemeClr val="tx1"/>
                </a:solidFill>
                <a:latin typeface="Times New Roman" pitchFamily="18" charset="0"/>
                <a:ea typeface="ＭＳ Ｐ明朝" pitchFamily="18" charset="-128"/>
              </a:defRPr>
            </a:lvl3pPr>
            <a:lvl4pPr marL="1617956" indent="-229760" defTabSz="912611">
              <a:spcBef>
                <a:spcPct val="30000"/>
              </a:spcBef>
              <a:defRPr kumimoji="1" sz="1200">
                <a:solidFill>
                  <a:schemeClr val="tx1"/>
                </a:solidFill>
                <a:latin typeface="Times New Roman" pitchFamily="18" charset="0"/>
                <a:ea typeface="ＭＳ Ｐ明朝" pitchFamily="18" charset="-128"/>
              </a:defRPr>
            </a:lvl4pPr>
            <a:lvl5pPr marL="2080688" indent="-229760" defTabSz="912611">
              <a:spcBef>
                <a:spcPct val="30000"/>
              </a:spcBef>
              <a:defRPr kumimoji="1" sz="1200">
                <a:solidFill>
                  <a:schemeClr val="tx1"/>
                </a:solidFill>
                <a:latin typeface="Times New Roman" pitchFamily="18" charset="0"/>
                <a:ea typeface="ＭＳ Ｐ明朝" pitchFamily="18" charset="-128"/>
              </a:defRPr>
            </a:lvl5pPr>
            <a:lvl6pPr marL="2543420"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006153"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68885"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31617"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F4D78F5-0F2F-499A-92C2-1CCEDE2A96C4}" type="slidenum">
              <a:rPr lang="en-US" altLang="ja-JP" sz="1100">
                <a:ea typeface="ＭＳ Ｐゴシック" pitchFamily="50" charset="-128"/>
              </a:rPr>
              <a:pPr>
                <a:spcBef>
                  <a:spcPct val="0"/>
                </a:spcBef>
              </a:pPr>
              <a:t>183</a:t>
            </a:fld>
            <a:endParaRPr lang="en-US" altLang="ja-JP" sz="1100">
              <a:ea typeface="ＭＳ Ｐゴシック" pitchFamily="50" charset="-128"/>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p:spPr>
        <p:txBody>
          <a:bodyPr lIns="95436" tIns="47717" rIns="95436" bIns="47717"/>
          <a:lstStyle/>
          <a:p>
            <a:pPr eaLnBrk="1" hangingPunct="1"/>
            <a:endParaRPr lang="ja-JP" altLang="ja-JP"/>
          </a:p>
        </p:txBody>
      </p:sp>
    </p:spTree>
    <p:extLst>
      <p:ext uri="{BB962C8B-B14F-4D97-AF65-F5344CB8AC3E}">
        <p14:creationId xmlns:p14="http://schemas.microsoft.com/office/powerpoint/2010/main" val="211017856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184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07896110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185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232146451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186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690965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19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813560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2</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a:p>
        </p:txBody>
      </p:sp>
    </p:spTree>
    <p:extLst>
      <p:ext uri="{BB962C8B-B14F-4D97-AF65-F5344CB8AC3E}">
        <p14:creationId xmlns:p14="http://schemas.microsoft.com/office/powerpoint/2010/main" val="725419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20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834040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21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88250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22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4221013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23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373922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24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973793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25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783013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26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アンダーライン追加</a:t>
            </a:r>
            <a:endParaRPr lang="ja-JP" altLang="ja-JP" dirty="0"/>
          </a:p>
        </p:txBody>
      </p:sp>
    </p:spTree>
    <p:extLst>
      <p:ext uri="{BB962C8B-B14F-4D97-AF65-F5344CB8AC3E}">
        <p14:creationId xmlns:p14="http://schemas.microsoft.com/office/powerpoint/2010/main" val="3850765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27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アンダーライン追加</a:t>
            </a:r>
            <a:endParaRPr lang="ja-JP" altLang="ja-JP" dirty="0"/>
          </a:p>
        </p:txBody>
      </p:sp>
    </p:spTree>
    <p:extLst>
      <p:ext uri="{BB962C8B-B14F-4D97-AF65-F5344CB8AC3E}">
        <p14:creationId xmlns:p14="http://schemas.microsoft.com/office/powerpoint/2010/main" val="546295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28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アンダーライン追加</a:t>
            </a:r>
            <a:endParaRPr lang="ja-JP" altLang="ja-JP" dirty="0"/>
          </a:p>
        </p:txBody>
      </p:sp>
    </p:spTree>
    <p:extLst>
      <p:ext uri="{BB962C8B-B14F-4D97-AF65-F5344CB8AC3E}">
        <p14:creationId xmlns:p14="http://schemas.microsoft.com/office/powerpoint/2010/main" val="1904127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29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2323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latin typeface="+mn-ea"/>
              </a:rPr>
              <a:t>地域移行機能強化病棟＝３９病院</a:t>
            </a:r>
            <a:endParaRPr lang="ja-JP" altLang="ja-JP" dirty="0"/>
          </a:p>
        </p:txBody>
      </p:sp>
    </p:spTree>
    <p:extLst>
      <p:ext uri="{BB962C8B-B14F-4D97-AF65-F5344CB8AC3E}">
        <p14:creationId xmlns:p14="http://schemas.microsoft.com/office/powerpoint/2010/main" val="1477481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30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516556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31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4061162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32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8353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33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785064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34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33345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35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慢性冠動脈疾患　⇒　安定冠動脈疾患</a:t>
            </a:r>
            <a:endParaRPr lang="ja-JP" altLang="ja-JP" dirty="0"/>
          </a:p>
        </p:txBody>
      </p:sp>
    </p:spTree>
    <p:extLst>
      <p:ext uri="{BB962C8B-B14F-4D97-AF65-F5344CB8AC3E}">
        <p14:creationId xmlns:p14="http://schemas.microsoft.com/office/powerpoint/2010/main" val="1937621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36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880700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37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574597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38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647187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39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40865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lvl1pPr defTabSz="912611">
              <a:spcBef>
                <a:spcPct val="30000"/>
              </a:spcBef>
              <a:defRPr kumimoji="1" sz="1200">
                <a:solidFill>
                  <a:schemeClr val="tx1"/>
                </a:solidFill>
                <a:latin typeface="Times New Roman" pitchFamily="18" charset="0"/>
                <a:ea typeface="ＭＳ Ｐ明朝" pitchFamily="18" charset="-128"/>
              </a:defRPr>
            </a:lvl1pPr>
            <a:lvl2pPr marL="750333" indent="-287601" defTabSz="912611">
              <a:spcBef>
                <a:spcPct val="30000"/>
              </a:spcBef>
              <a:defRPr kumimoji="1" sz="1200">
                <a:solidFill>
                  <a:schemeClr val="tx1"/>
                </a:solidFill>
                <a:latin typeface="Times New Roman" pitchFamily="18" charset="0"/>
                <a:ea typeface="ＭＳ Ｐ明朝" pitchFamily="18" charset="-128"/>
              </a:defRPr>
            </a:lvl2pPr>
            <a:lvl3pPr marL="1155224" indent="-229760" defTabSz="912611">
              <a:spcBef>
                <a:spcPct val="30000"/>
              </a:spcBef>
              <a:defRPr kumimoji="1" sz="1200">
                <a:solidFill>
                  <a:schemeClr val="tx1"/>
                </a:solidFill>
                <a:latin typeface="Times New Roman" pitchFamily="18" charset="0"/>
                <a:ea typeface="ＭＳ Ｐ明朝" pitchFamily="18" charset="-128"/>
              </a:defRPr>
            </a:lvl3pPr>
            <a:lvl4pPr marL="1617956" indent="-229760" defTabSz="912611">
              <a:spcBef>
                <a:spcPct val="30000"/>
              </a:spcBef>
              <a:defRPr kumimoji="1" sz="1200">
                <a:solidFill>
                  <a:schemeClr val="tx1"/>
                </a:solidFill>
                <a:latin typeface="Times New Roman" pitchFamily="18" charset="0"/>
                <a:ea typeface="ＭＳ Ｐ明朝" pitchFamily="18" charset="-128"/>
              </a:defRPr>
            </a:lvl4pPr>
            <a:lvl5pPr marL="2080688" indent="-229760" defTabSz="912611">
              <a:spcBef>
                <a:spcPct val="30000"/>
              </a:spcBef>
              <a:defRPr kumimoji="1" sz="1200">
                <a:solidFill>
                  <a:schemeClr val="tx1"/>
                </a:solidFill>
                <a:latin typeface="Times New Roman" pitchFamily="18" charset="0"/>
                <a:ea typeface="ＭＳ Ｐ明朝" pitchFamily="18" charset="-128"/>
              </a:defRPr>
            </a:lvl5pPr>
            <a:lvl6pPr marL="2543420"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006153"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68885"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31617"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F4D78F5-0F2F-499A-92C2-1CCEDE2A96C4}" type="slidenum">
              <a:rPr lang="en-US" altLang="ja-JP" sz="1100">
                <a:ea typeface="ＭＳ Ｐゴシック" pitchFamily="50" charset="-128"/>
              </a:rPr>
              <a:pPr>
                <a:spcBef>
                  <a:spcPct val="0"/>
                </a:spcBef>
              </a:pPr>
              <a:t>4</a:t>
            </a:fld>
            <a:endParaRPr lang="en-US" altLang="ja-JP" sz="1100">
              <a:ea typeface="ＭＳ Ｐゴシック" pitchFamily="50" charset="-128"/>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p:spPr>
        <p:txBody>
          <a:bodyPr lIns="95436" tIns="47717" rIns="95436" bIns="47717"/>
          <a:lstStyle/>
          <a:p>
            <a:pPr eaLnBrk="1" hangingPunct="1"/>
            <a:endParaRPr lang="ja-JP" altLang="ja-JP"/>
          </a:p>
        </p:txBody>
      </p:sp>
    </p:spTree>
    <p:extLst>
      <p:ext uri="{BB962C8B-B14F-4D97-AF65-F5344CB8AC3E}">
        <p14:creationId xmlns:p14="http://schemas.microsoft.com/office/powerpoint/2010/main" val="16947637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40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8257267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41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40242817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lvl1pPr defTabSz="912611">
              <a:spcBef>
                <a:spcPct val="30000"/>
              </a:spcBef>
              <a:defRPr kumimoji="1" sz="1200">
                <a:solidFill>
                  <a:schemeClr val="tx1"/>
                </a:solidFill>
                <a:latin typeface="Times New Roman" pitchFamily="18" charset="0"/>
                <a:ea typeface="ＭＳ Ｐ明朝" pitchFamily="18" charset="-128"/>
              </a:defRPr>
            </a:lvl1pPr>
            <a:lvl2pPr marL="750333" indent="-287601" defTabSz="912611">
              <a:spcBef>
                <a:spcPct val="30000"/>
              </a:spcBef>
              <a:defRPr kumimoji="1" sz="1200">
                <a:solidFill>
                  <a:schemeClr val="tx1"/>
                </a:solidFill>
                <a:latin typeface="Times New Roman" pitchFamily="18" charset="0"/>
                <a:ea typeface="ＭＳ Ｐ明朝" pitchFamily="18" charset="-128"/>
              </a:defRPr>
            </a:lvl2pPr>
            <a:lvl3pPr marL="1155224" indent="-229760" defTabSz="912611">
              <a:spcBef>
                <a:spcPct val="30000"/>
              </a:spcBef>
              <a:defRPr kumimoji="1" sz="1200">
                <a:solidFill>
                  <a:schemeClr val="tx1"/>
                </a:solidFill>
                <a:latin typeface="Times New Roman" pitchFamily="18" charset="0"/>
                <a:ea typeface="ＭＳ Ｐ明朝" pitchFamily="18" charset="-128"/>
              </a:defRPr>
            </a:lvl3pPr>
            <a:lvl4pPr marL="1617956" indent="-229760" defTabSz="912611">
              <a:spcBef>
                <a:spcPct val="30000"/>
              </a:spcBef>
              <a:defRPr kumimoji="1" sz="1200">
                <a:solidFill>
                  <a:schemeClr val="tx1"/>
                </a:solidFill>
                <a:latin typeface="Times New Roman" pitchFamily="18" charset="0"/>
                <a:ea typeface="ＭＳ Ｐ明朝" pitchFamily="18" charset="-128"/>
              </a:defRPr>
            </a:lvl4pPr>
            <a:lvl5pPr marL="2080688" indent="-229760" defTabSz="912611">
              <a:spcBef>
                <a:spcPct val="30000"/>
              </a:spcBef>
              <a:defRPr kumimoji="1" sz="1200">
                <a:solidFill>
                  <a:schemeClr val="tx1"/>
                </a:solidFill>
                <a:latin typeface="Times New Roman" pitchFamily="18" charset="0"/>
                <a:ea typeface="ＭＳ Ｐ明朝" pitchFamily="18" charset="-128"/>
              </a:defRPr>
            </a:lvl5pPr>
            <a:lvl6pPr marL="2543420"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006153"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68885"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31617"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F4D78F5-0F2F-499A-92C2-1CCEDE2A96C4}" type="slidenum">
              <a:rPr lang="en-US" altLang="ja-JP" sz="1100">
                <a:ea typeface="ＭＳ Ｐゴシック" pitchFamily="50" charset="-128"/>
              </a:rPr>
              <a:pPr>
                <a:spcBef>
                  <a:spcPct val="0"/>
                </a:spcBef>
              </a:pPr>
              <a:t>42</a:t>
            </a:fld>
            <a:endParaRPr lang="en-US" altLang="ja-JP" sz="1100">
              <a:ea typeface="ＭＳ Ｐゴシック" pitchFamily="50" charset="-128"/>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p:spPr>
        <p:txBody>
          <a:bodyPr lIns="95436" tIns="47717" rIns="95436" bIns="47717"/>
          <a:lstStyle/>
          <a:p>
            <a:pPr eaLnBrk="1" hangingPunct="1"/>
            <a:endParaRPr lang="ja-JP" altLang="ja-JP"/>
          </a:p>
        </p:txBody>
      </p:sp>
    </p:spTree>
    <p:extLst>
      <p:ext uri="{BB962C8B-B14F-4D97-AF65-F5344CB8AC3E}">
        <p14:creationId xmlns:p14="http://schemas.microsoft.com/office/powerpoint/2010/main" val="3164096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43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0865688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44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41611832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45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6834182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46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アンダーライン追加</a:t>
            </a:r>
            <a:endParaRPr lang="ja-JP" altLang="ja-JP" dirty="0"/>
          </a:p>
        </p:txBody>
      </p:sp>
    </p:spTree>
    <p:extLst>
      <p:ext uri="{BB962C8B-B14F-4D97-AF65-F5344CB8AC3E}">
        <p14:creationId xmlns:p14="http://schemas.microsoft.com/office/powerpoint/2010/main" val="29554077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47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4684545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48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0493375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49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アンダーライン追加</a:t>
            </a:r>
            <a:endParaRPr lang="ja-JP" altLang="ja-JP" dirty="0"/>
          </a:p>
        </p:txBody>
      </p:sp>
    </p:spTree>
    <p:extLst>
      <p:ext uri="{BB962C8B-B14F-4D97-AF65-F5344CB8AC3E}">
        <p14:creationId xmlns:p14="http://schemas.microsoft.com/office/powerpoint/2010/main" val="249902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9671937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50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アンダーライン追加</a:t>
            </a:r>
            <a:endParaRPr lang="ja-JP" altLang="ja-JP" dirty="0"/>
          </a:p>
        </p:txBody>
      </p:sp>
    </p:spTree>
    <p:extLst>
      <p:ext uri="{BB962C8B-B14F-4D97-AF65-F5344CB8AC3E}">
        <p14:creationId xmlns:p14="http://schemas.microsoft.com/office/powerpoint/2010/main" val="404457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51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アンダーライン追加</a:t>
            </a:r>
            <a:endParaRPr lang="en-US" altLang="ja-JP" dirty="0"/>
          </a:p>
          <a:p>
            <a:pPr eaLnBrk="1" hangingPunct="1"/>
            <a:r>
              <a:rPr lang="en-US" altLang="ja-JP" sz="1200" dirty="0">
                <a:latin typeface="+mn-ea"/>
              </a:rPr>
              <a:t>Sofa</a:t>
            </a:r>
            <a:r>
              <a:rPr lang="ja-JP" altLang="en-US" sz="1200">
                <a:latin typeface="+mn-ea"/>
              </a:rPr>
              <a:t>：特定集中治療室管理料</a:t>
            </a:r>
            <a:r>
              <a:rPr lang="en-US" altLang="ja-JP" sz="1200" dirty="0">
                <a:latin typeface="+mn-ea"/>
              </a:rPr>
              <a:t>1</a:t>
            </a:r>
            <a:r>
              <a:rPr lang="ja-JP" altLang="en-US" sz="1200">
                <a:latin typeface="+mn-ea"/>
              </a:rPr>
              <a:t>及び</a:t>
            </a:r>
            <a:r>
              <a:rPr lang="en-US" altLang="ja-JP" sz="1200" dirty="0">
                <a:latin typeface="+mn-ea"/>
              </a:rPr>
              <a:t>2</a:t>
            </a:r>
            <a:r>
              <a:rPr lang="ja-JP" altLang="en-US" sz="1200">
                <a:latin typeface="+mn-ea"/>
              </a:rPr>
              <a:t>において提出が要件</a:t>
            </a:r>
            <a:endParaRPr lang="en-US" altLang="ja-JP" sz="1200" dirty="0">
              <a:latin typeface="+mn-ea"/>
            </a:endParaRPr>
          </a:p>
          <a:p>
            <a:pPr eaLnBrk="1" hangingPunct="1"/>
            <a:endParaRPr lang="en-US" altLang="ja-JP" sz="1200" dirty="0">
              <a:latin typeface="+mn-ea"/>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sz="1200" dirty="0">
                <a:latin typeface="+mn-ea"/>
              </a:rPr>
              <a:t>※</a:t>
            </a:r>
            <a:r>
              <a:rPr lang="ja-JP" altLang="en-US" sz="1200">
                <a:latin typeface="+mn-ea"/>
              </a:rPr>
              <a:t>生理学的スコア</a:t>
            </a:r>
            <a:r>
              <a:rPr lang="en-US" altLang="ja-JP" sz="1200" dirty="0">
                <a:latin typeface="+mn-ea"/>
              </a:rPr>
              <a:t>(SOFA</a:t>
            </a:r>
            <a:r>
              <a:rPr lang="ja-JP" altLang="en-US" sz="1200">
                <a:latin typeface="+mn-ea"/>
              </a:rPr>
              <a:t>スコア</a:t>
            </a:r>
            <a:r>
              <a:rPr lang="en-US" altLang="ja-JP" sz="1200" dirty="0">
                <a:latin typeface="+mn-ea"/>
              </a:rPr>
              <a:t>)</a:t>
            </a:r>
            <a:r>
              <a:rPr lang="ja-JP" altLang="en-US" sz="1200">
                <a:latin typeface="+mn-ea"/>
              </a:rPr>
              <a:t>呼吸機能、凝固機能、肝機能、循環機能、中枢神経機能、腎機能の</a:t>
            </a:r>
            <a:r>
              <a:rPr lang="en-US" altLang="ja-JP" sz="1200" dirty="0">
                <a:latin typeface="+mn-ea"/>
              </a:rPr>
              <a:t>6</a:t>
            </a:r>
            <a:r>
              <a:rPr lang="ja-JP" altLang="en-US" sz="1200">
                <a:latin typeface="+mn-ea"/>
              </a:rPr>
              <a:t>項目を、それぞれ</a:t>
            </a:r>
            <a:r>
              <a:rPr lang="en-US" altLang="ja-JP" sz="1200" dirty="0">
                <a:latin typeface="+mn-ea"/>
              </a:rPr>
              <a:t>5</a:t>
            </a:r>
            <a:r>
              <a:rPr lang="ja-JP" altLang="en-US" sz="1200">
                <a:latin typeface="+mn-ea"/>
              </a:rPr>
              <a:t>段階の点数でスコア化し、全身の早期障害の程度を判定するもの。</a:t>
            </a:r>
            <a:endParaRPr lang="en-US" altLang="ja-JP" sz="1100" u="sng" dirty="0">
              <a:latin typeface="+mn-ea"/>
            </a:endParaRPr>
          </a:p>
          <a:p>
            <a:pPr eaLnBrk="1" hangingPunct="1"/>
            <a:endParaRPr lang="ja-JP" altLang="ja-JP" dirty="0"/>
          </a:p>
        </p:txBody>
      </p:sp>
    </p:spTree>
    <p:extLst>
      <p:ext uri="{BB962C8B-B14F-4D97-AF65-F5344CB8AC3E}">
        <p14:creationId xmlns:p14="http://schemas.microsoft.com/office/powerpoint/2010/main" val="18214376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52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アンダーライン追加</a:t>
            </a:r>
            <a:endParaRPr lang="ja-JP" altLang="ja-JP" dirty="0"/>
          </a:p>
        </p:txBody>
      </p:sp>
    </p:spTree>
    <p:extLst>
      <p:ext uri="{BB962C8B-B14F-4D97-AF65-F5344CB8AC3E}">
        <p14:creationId xmlns:p14="http://schemas.microsoft.com/office/powerpoint/2010/main" val="34983823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53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アンダーライン追加</a:t>
            </a:r>
            <a:endParaRPr lang="ja-JP" altLang="ja-JP" dirty="0"/>
          </a:p>
        </p:txBody>
      </p:sp>
    </p:spTree>
    <p:extLst>
      <p:ext uri="{BB962C8B-B14F-4D97-AF65-F5344CB8AC3E}">
        <p14:creationId xmlns:p14="http://schemas.microsoft.com/office/powerpoint/2010/main" val="24223580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54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アンダーライン追加</a:t>
            </a:r>
            <a:endParaRPr lang="ja-JP" altLang="ja-JP" dirty="0"/>
          </a:p>
        </p:txBody>
      </p:sp>
    </p:spTree>
    <p:extLst>
      <p:ext uri="{BB962C8B-B14F-4D97-AF65-F5344CB8AC3E}">
        <p14:creationId xmlns:p14="http://schemas.microsoft.com/office/powerpoint/2010/main" val="8113940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55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アンダーライン追加</a:t>
            </a:r>
            <a:endParaRPr lang="ja-JP" altLang="ja-JP" dirty="0"/>
          </a:p>
        </p:txBody>
      </p:sp>
    </p:spTree>
    <p:extLst>
      <p:ext uri="{BB962C8B-B14F-4D97-AF65-F5344CB8AC3E}">
        <p14:creationId xmlns:p14="http://schemas.microsoft.com/office/powerpoint/2010/main" val="3122265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56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アンダーライン追加</a:t>
            </a:r>
            <a:endParaRPr lang="ja-JP" altLang="ja-JP" dirty="0"/>
          </a:p>
        </p:txBody>
      </p:sp>
    </p:spTree>
    <p:extLst>
      <p:ext uri="{BB962C8B-B14F-4D97-AF65-F5344CB8AC3E}">
        <p14:creationId xmlns:p14="http://schemas.microsoft.com/office/powerpoint/2010/main" val="19475795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57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アンダーライン追加</a:t>
            </a:r>
            <a:endParaRPr lang="ja-JP" altLang="ja-JP" dirty="0"/>
          </a:p>
        </p:txBody>
      </p:sp>
    </p:spTree>
    <p:extLst>
      <p:ext uri="{BB962C8B-B14F-4D97-AF65-F5344CB8AC3E}">
        <p14:creationId xmlns:p14="http://schemas.microsoft.com/office/powerpoint/2010/main" val="13911301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58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取り消し線（削除）</a:t>
            </a:r>
            <a:endParaRPr lang="ja-JP" altLang="ja-JP" dirty="0"/>
          </a:p>
        </p:txBody>
      </p:sp>
    </p:spTree>
    <p:extLst>
      <p:ext uri="{BB962C8B-B14F-4D97-AF65-F5344CB8AC3E}">
        <p14:creationId xmlns:p14="http://schemas.microsoft.com/office/powerpoint/2010/main" val="6793172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59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アンダーライン追加</a:t>
            </a:r>
            <a:endParaRPr lang="en-US" altLang="ja-JP" dirty="0"/>
          </a:p>
          <a:p>
            <a:pPr eaLnBrk="1" hangingPunct="1"/>
            <a:r>
              <a:rPr lang="ja-JP" altLang="en-US"/>
              <a:t>元々３倍くらいあった文章はほぼ改訂</a:t>
            </a:r>
            <a:endParaRPr lang="ja-JP" altLang="ja-JP" dirty="0"/>
          </a:p>
        </p:txBody>
      </p:sp>
    </p:spTree>
    <p:extLst>
      <p:ext uri="{BB962C8B-B14F-4D97-AF65-F5344CB8AC3E}">
        <p14:creationId xmlns:p14="http://schemas.microsoft.com/office/powerpoint/2010/main" val="233350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5352387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60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アンダーライン追加</a:t>
            </a:r>
            <a:endParaRPr lang="ja-JP" altLang="ja-JP" dirty="0"/>
          </a:p>
        </p:txBody>
      </p:sp>
    </p:spTree>
    <p:extLst>
      <p:ext uri="{BB962C8B-B14F-4D97-AF65-F5344CB8AC3E}">
        <p14:creationId xmlns:p14="http://schemas.microsoft.com/office/powerpoint/2010/main" val="4404196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61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8170976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62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2711161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63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3889603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64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4919169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65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3218397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66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9410642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lvl1pPr defTabSz="912611">
              <a:spcBef>
                <a:spcPct val="30000"/>
              </a:spcBef>
              <a:defRPr kumimoji="1" sz="1200">
                <a:solidFill>
                  <a:schemeClr val="tx1"/>
                </a:solidFill>
                <a:latin typeface="Times New Roman" pitchFamily="18" charset="0"/>
                <a:ea typeface="ＭＳ Ｐ明朝" pitchFamily="18" charset="-128"/>
              </a:defRPr>
            </a:lvl1pPr>
            <a:lvl2pPr marL="750333" indent="-287601" defTabSz="912611">
              <a:spcBef>
                <a:spcPct val="30000"/>
              </a:spcBef>
              <a:defRPr kumimoji="1" sz="1200">
                <a:solidFill>
                  <a:schemeClr val="tx1"/>
                </a:solidFill>
                <a:latin typeface="Times New Roman" pitchFamily="18" charset="0"/>
                <a:ea typeface="ＭＳ Ｐ明朝" pitchFamily="18" charset="-128"/>
              </a:defRPr>
            </a:lvl2pPr>
            <a:lvl3pPr marL="1155224" indent="-229760" defTabSz="912611">
              <a:spcBef>
                <a:spcPct val="30000"/>
              </a:spcBef>
              <a:defRPr kumimoji="1" sz="1200">
                <a:solidFill>
                  <a:schemeClr val="tx1"/>
                </a:solidFill>
                <a:latin typeface="Times New Roman" pitchFamily="18" charset="0"/>
                <a:ea typeface="ＭＳ Ｐ明朝" pitchFamily="18" charset="-128"/>
              </a:defRPr>
            </a:lvl3pPr>
            <a:lvl4pPr marL="1617956" indent="-229760" defTabSz="912611">
              <a:spcBef>
                <a:spcPct val="30000"/>
              </a:spcBef>
              <a:defRPr kumimoji="1" sz="1200">
                <a:solidFill>
                  <a:schemeClr val="tx1"/>
                </a:solidFill>
                <a:latin typeface="Times New Roman" pitchFamily="18" charset="0"/>
                <a:ea typeface="ＭＳ Ｐ明朝" pitchFamily="18" charset="-128"/>
              </a:defRPr>
            </a:lvl4pPr>
            <a:lvl5pPr marL="2080688" indent="-229760" defTabSz="912611">
              <a:spcBef>
                <a:spcPct val="30000"/>
              </a:spcBef>
              <a:defRPr kumimoji="1" sz="1200">
                <a:solidFill>
                  <a:schemeClr val="tx1"/>
                </a:solidFill>
                <a:latin typeface="Times New Roman" pitchFamily="18" charset="0"/>
                <a:ea typeface="ＭＳ Ｐ明朝" pitchFamily="18" charset="-128"/>
              </a:defRPr>
            </a:lvl5pPr>
            <a:lvl6pPr marL="2543420"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006153"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68885"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31617" indent="-229760" defTabSz="91261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F4D78F5-0F2F-499A-92C2-1CCEDE2A96C4}" type="slidenum">
              <a:rPr lang="en-US" altLang="ja-JP" sz="1100">
                <a:ea typeface="ＭＳ Ｐゴシック" pitchFamily="50" charset="-128"/>
              </a:rPr>
              <a:pPr>
                <a:spcBef>
                  <a:spcPct val="0"/>
                </a:spcBef>
              </a:pPr>
              <a:t>67</a:t>
            </a:fld>
            <a:endParaRPr lang="en-US" altLang="ja-JP" sz="1100">
              <a:ea typeface="ＭＳ Ｐゴシック" pitchFamily="50" charset="-128"/>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p:spPr>
        <p:txBody>
          <a:bodyPr lIns="95436" tIns="47717" rIns="95436" bIns="47717"/>
          <a:lstStyle/>
          <a:p>
            <a:pPr eaLnBrk="1" hangingPunct="1"/>
            <a:endParaRPr lang="ja-JP" altLang="ja-JP"/>
          </a:p>
        </p:txBody>
      </p:sp>
    </p:spTree>
    <p:extLst>
      <p:ext uri="{BB962C8B-B14F-4D97-AF65-F5344CB8AC3E}">
        <p14:creationId xmlns:p14="http://schemas.microsoft.com/office/powerpoint/2010/main" val="2646883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68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6718696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69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kumimoji="1" lang="ja-JP" altLang="en-US" sz="1200" kern="1200" dirty="0">
                <a:solidFill>
                  <a:schemeClr val="tx1"/>
                </a:solidFill>
                <a:effectLst/>
                <a:latin typeface="Times New Roman" panose="02020603050405020304" pitchFamily="18" charset="0"/>
                <a:ea typeface="ＭＳ Ｐ明朝" panose="02020600040205080304" pitchFamily="18" charset="-128"/>
                <a:cs typeface="+mn-cs"/>
              </a:rPr>
              <a:t>かかりつけ医機能の評価</a:t>
            </a:r>
            <a:endParaRPr lang="ja-JP" altLang="ja-JP" dirty="0"/>
          </a:p>
        </p:txBody>
      </p:sp>
    </p:spTree>
    <p:extLst>
      <p:ext uri="{BB962C8B-B14F-4D97-AF65-F5344CB8AC3E}">
        <p14:creationId xmlns:p14="http://schemas.microsoft.com/office/powerpoint/2010/main" val="167019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40924084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70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kumimoji="1" lang="ja-JP" altLang="en-US" sz="1200" kern="1200" dirty="0">
                <a:solidFill>
                  <a:schemeClr val="tx1"/>
                </a:solidFill>
                <a:effectLst/>
                <a:latin typeface="Times New Roman" panose="02020603050405020304" pitchFamily="18" charset="0"/>
                <a:ea typeface="ＭＳ Ｐ明朝" panose="02020600040205080304" pitchFamily="18" charset="-128"/>
                <a:cs typeface="+mn-cs"/>
              </a:rPr>
              <a:t>かかりつけ医機能の評価</a:t>
            </a:r>
            <a:endParaRPr lang="ja-JP" altLang="ja-JP" dirty="0"/>
          </a:p>
        </p:txBody>
      </p:sp>
    </p:spTree>
    <p:extLst>
      <p:ext uri="{BB962C8B-B14F-4D97-AF65-F5344CB8AC3E}">
        <p14:creationId xmlns:p14="http://schemas.microsoft.com/office/powerpoint/2010/main" val="10555001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71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3176413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72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5142008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73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3272822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74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5283469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75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5024259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76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r>
              <a:rPr lang="ja-JP" altLang="en-US"/>
              <a:t>働き方改革</a:t>
            </a:r>
            <a:endParaRPr lang="ja-JP" altLang="ja-JP" dirty="0"/>
          </a:p>
        </p:txBody>
      </p:sp>
    </p:spTree>
    <p:extLst>
      <p:ext uri="{BB962C8B-B14F-4D97-AF65-F5344CB8AC3E}">
        <p14:creationId xmlns:p14="http://schemas.microsoft.com/office/powerpoint/2010/main" val="16340672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77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4722133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78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25333607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79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212959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17609501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80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7266936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81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8120921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82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11856304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83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16982508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84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1554253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85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4964374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86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873216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87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r>
              <a:rPr lang="ja-JP" altLang="ja-JP">
                <a:latin typeface="+mn-ea"/>
              </a:rPr>
              <a:t>地域包括ケア</a:t>
            </a:r>
            <a:r>
              <a:rPr lang="en-US" altLang="ja-JP" dirty="0">
                <a:latin typeface="+mn-ea"/>
              </a:rPr>
              <a:t>1</a:t>
            </a:r>
            <a:r>
              <a:rPr lang="ja-JP" altLang="ja-JP">
                <a:latin typeface="+mn-ea"/>
              </a:rPr>
              <a:t>と</a:t>
            </a:r>
            <a:r>
              <a:rPr lang="en-US" altLang="ja-JP" dirty="0">
                <a:latin typeface="+mn-ea"/>
              </a:rPr>
              <a:t>3</a:t>
            </a:r>
            <a:r>
              <a:rPr lang="ja-JP" altLang="ja-JP">
                <a:latin typeface="+mn-ea"/>
              </a:rPr>
              <a:t>だけの要件から地域包括ケア全体へ</a:t>
            </a:r>
          </a:p>
        </p:txBody>
      </p:sp>
    </p:spTree>
    <p:extLst>
      <p:ext uri="{BB962C8B-B14F-4D97-AF65-F5344CB8AC3E}">
        <p14:creationId xmlns:p14="http://schemas.microsoft.com/office/powerpoint/2010/main" val="6232508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88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21701656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89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2173079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3405870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90</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17273751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91</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lang="ja-JP" altLang="en-US">
                <a:latin typeface="+mn-ea"/>
              </a:rPr>
              <a:t>アンダーライン</a:t>
            </a:r>
            <a:r>
              <a:rPr lang="ja-JP" altLang="ja-JP">
                <a:latin typeface="+mn-ea"/>
              </a:rPr>
              <a:t>追加</a:t>
            </a:r>
          </a:p>
          <a:p>
            <a:pPr lvl="1"/>
            <a:endParaRPr lang="ja-JP" altLang="ja-JP">
              <a:latin typeface="+mn-ea"/>
            </a:endParaRPr>
          </a:p>
        </p:txBody>
      </p:sp>
    </p:spTree>
    <p:extLst>
      <p:ext uri="{BB962C8B-B14F-4D97-AF65-F5344CB8AC3E}">
        <p14:creationId xmlns:p14="http://schemas.microsoft.com/office/powerpoint/2010/main" val="173586239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92</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42285563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93</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63947051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94</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lvl="1"/>
            <a:endParaRPr lang="ja-JP" altLang="ja-JP">
              <a:latin typeface="+mn-ea"/>
            </a:endParaRPr>
          </a:p>
        </p:txBody>
      </p:sp>
    </p:spTree>
    <p:extLst>
      <p:ext uri="{BB962C8B-B14F-4D97-AF65-F5344CB8AC3E}">
        <p14:creationId xmlns:p14="http://schemas.microsoft.com/office/powerpoint/2010/main" val="397457634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95</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86540071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96</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56180933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97</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4046893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98</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206233344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3033">
              <a:defRPr kumimoji="1" sz="2500">
                <a:solidFill>
                  <a:schemeClr val="tx1"/>
                </a:solidFill>
                <a:latin typeface="Times New Roman" pitchFamily="18" charset="0"/>
                <a:ea typeface="ＭＳ Ｐゴシック" pitchFamily="50" charset="-128"/>
              </a:defRPr>
            </a:lvl1pPr>
            <a:lvl2pPr marL="775640" indent="-298323" defTabSz="943033">
              <a:defRPr kumimoji="1" sz="2500">
                <a:solidFill>
                  <a:schemeClr val="tx1"/>
                </a:solidFill>
                <a:latin typeface="Times New Roman" pitchFamily="18" charset="0"/>
                <a:ea typeface="ＭＳ Ｐゴシック" pitchFamily="50" charset="-128"/>
              </a:defRPr>
            </a:lvl2pPr>
            <a:lvl3pPr marL="1193292" indent="-238658" defTabSz="943033">
              <a:defRPr kumimoji="1" sz="2500">
                <a:solidFill>
                  <a:schemeClr val="tx1"/>
                </a:solidFill>
                <a:latin typeface="Times New Roman" pitchFamily="18" charset="0"/>
                <a:ea typeface="ＭＳ Ｐゴシック" pitchFamily="50" charset="-128"/>
              </a:defRPr>
            </a:lvl3pPr>
            <a:lvl4pPr marL="1670609" indent="-238658" defTabSz="943033">
              <a:defRPr kumimoji="1" sz="2500">
                <a:solidFill>
                  <a:schemeClr val="tx1"/>
                </a:solidFill>
                <a:latin typeface="Times New Roman" pitchFamily="18" charset="0"/>
                <a:ea typeface="ＭＳ Ｐゴシック" pitchFamily="50" charset="-128"/>
              </a:defRPr>
            </a:lvl4pPr>
            <a:lvl5pPr marL="2147926" indent="-238658" defTabSz="943033">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fld id="{6431330D-1F61-42B0-B464-0DD5A3DF3FFF}" type="slidenum">
              <a:rPr lang="en-US" altLang="ja-JP" sz="1100"/>
              <a:pPr/>
              <a:t>99</a:t>
            </a:fld>
            <a:endParaRPr lang="en-US" altLang="ja-JP" sz="1100" dirty="0"/>
          </a:p>
        </p:txBody>
      </p:sp>
      <p:sp>
        <p:nvSpPr>
          <p:cNvPr id="251907" name="Rectangle 2"/>
          <p:cNvSpPr>
            <a:spLocks noGrp="1" noRot="1" noChangeAspect="1" noChangeArrowheads="1" noTextEdit="1"/>
          </p:cNvSpPr>
          <p:nvPr>
            <p:ph type="sldImg"/>
          </p:nvPr>
        </p:nvSpPr>
        <p:spPr>
          <a:xfrm>
            <a:off x="3384550" y="530225"/>
            <a:ext cx="3525838" cy="2644775"/>
          </a:xfrm>
          <a:ln/>
        </p:spPr>
      </p:sp>
      <p:sp>
        <p:nvSpPr>
          <p:cNvPr id="251908" name="Rectangle 3"/>
          <p:cNvSpPr>
            <a:spLocks noGrp="1" noChangeArrowheads="1"/>
          </p:cNvSpPr>
          <p:nvPr>
            <p:ph type="body" idx="1"/>
          </p:nvPr>
        </p:nvSpPr>
        <p:spPr>
          <a:xfrm>
            <a:off x="1373399" y="3352041"/>
            <a:ext cx="7548834" cy="3174901"/>
          </a:xfrm>
          <a:noFill/>
        </p:spPr>
        <p:txBody>
          <a:bodyPr lIns="94187" tIns="47094" rIns="94187" bIns="47094"/>
          <a:lstStyle/>
          <a:p>
            <a:pPr eaLnBrk="1" hangingPunct="1"/>
            <a:endParaRPr lang="ja-JP" altLang="ja-JP" dirty="0"/>
          </a:p>
        </p:txBody>
      </p:sp>
    </p:spTree>
    <p:extLst>
      <p:ext uri="{BB962C8B-B14F-4D97-AF65-F5344CB8AC3E}">
        <p14:creationId xmlns:p14="http://schemas.microsoft.com/office/powerpoint/2010/main" val="397852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996B7A8-E6CE-4B0F-A925-74BB7D35EE6D}" type="slidenum">
              <a:rPr lang="en-US" altLang="ja-JP"/>
              <a:pPr>
                <a:defRPr/>
              </a:pPr>
              <a:t>‹#›</a:t>
            </a:fld>
            <a:endParaRPr lang="en-US" altLang="ja-JP"/>
          </a:p>
        </p:txBody>
      </p:sp>
    </p:spTree>
    <p:extLst>
      <p:ext uri="{BB962C8B-B14F-4D97-AF65-F5344CB8AC3E}">
        <p14:creationId xmlns:p14="http://schemas.microsoft.com/office/powerpoint/2010/main" val="343166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34DFC20-A140-4975-B3D8-C9626982779D}" type="slidenum">
              <a:rPr lang="en-US" altLang="ja-JP"/>
              <a:pPr>
                <a:defRPr/>
              </a:pPr>
              <a:t>‹#›</a:t>
            </a:fld>
            <a:endParaRPr lang="en-US" altLang="ja-JP"/>
          </a:p>
        </p:txBody>
      </p:sp>
    </p:spTree>
    <p:extLst>
      <p:ext uri="{BB962C8B-B14F-4D97-AF65-F5344CB8AC3E}">
        <p14:creationId xmlns:p14="http://schemas.microsoft.com/office/powerpoint/2010/main" val="3447958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B15EBD9-4E70-4F92-A5FD-42AB96326A93}" type="slidenum">
              <a:rPr lang="en-US" altLang="ja-JP"/>
              <a:pPr>
                <a:defRPr/>
              </a:pPr>
              <a:t>‹#›</a:t>
            </a:fld>
            <a:endParaRPr lang="en-US" altLang="ja-JP"/>
          </a:p>
        </p:txBody>
      </p:sp>
    </p:spTree>
    <p:extLst>
      <p:ext uri="{BB962C8B-B14F-4D97-AF65-F5344CB8AC3E}">
        <p14:creationId xmlns:p14="http://schemas.microsoft.com/office/powerpoint/2010/main" val="263404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lvl1pPr>
              <a:defRPr sz="2400"/>
            </a:lvl1pPr>
            <a:lvl2pPr>
              <a:defRPr sz="24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0" y="30163"/>
            <a:ext cx="1905000" cy="457200"/>
          </a:xfrm>
        </p:spPr>
        <p:txBody>
          <a:bodyPr/>
          <a:lstStyle>
            <a:lvl1pPr algn="l">
              <a:defRPr sz="2000"/>
            </a:lvl1pPr>
          </a:lstStyle>
          <a:p>
            <a:pPr>
              <a:defRPr/>
            </a:pPr>
            <a:fld id="{A6176176-7522-4D81-912D-BC26A811D785}" type="slidenum">
              <a:rPr lang="en-US" altLang="ja-JP"/>
              <a:pPr>
                <a:defRPr/>
              </a:pPr>
              <a:t>‹#›</a:t>
            </a:fld>
            <a:endParaRPr lang="en-US" altLang="ja-JP" dirty="0"/>
          </a:p>
        </p:txBody>
      </p:sp>
    </p:spTree>
    <p:extLst>
      <p:ext uri="{BB962C8B-B14F-4D97-AF65-F5344CB8AC3E}">
        <p14:creationId xmlns:p14="http://schemas.microsoft.com/office/powerpoint/2010/main" val="217003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3690352-42B8-42F8-856A-E2247BA53BAC}" type="slidenum">
              <a:rPr lang="en-US" altLang="ja-JP"/>
              <a:pPr>
                <a:defRPr/>
              </a:pPr>
              <a:t>‹#›</a:t>
            </a:fld>
            <a:endParaRPr lang="en-US" altLang="ja-JP"/>
          </a:p>
        </p:txBody>
      </p:sp>
    </p:spTree>
    <p:extLst>
      <p:ext uri="{BB962C8B-B14F-4D97-AF65-F5344CB8AC3E}">
        <p14:creationId xmlns:p14="http://schemas.microsoft.com/office/powerpoint/2010/main" val="144817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0BBE3AC-A4F2-4087-BA21-D64DDDD89439}" type="slidenum">
              <a:rPr lang="en-US" altLang="ja-JP"/>
              <a:pPr>
                <a:defRPr/>
              </a:pPr>
              <a:t>‹#›</a:t>
            </a:fld>
            <a:endParaRPr lang="en-US" altLang="ja-JP"/>
          </a:p>
        </p:txBody>
      </p:sp>
    </p:spTree>
    <p:extLst>
      <p:ext uri="{BB962C8B-B14F-4D97-AF65-F5344CB8AC3E}">
        <p14:creationId xmlns:p14="http://schemas.microsoft.com/office/powerpoint/2010/main" val="363510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78C942EA-3968-4802-B881-354A216DC0B9}" type="slidenum">
              <a:rPr lang="en-US" altLang="ja-JP"/>
              <a:pPr>
                <a:defRPr/>
              </a:pPr>
              <a:t>‹#›</a:t>
            </a:fld>
            <a:endParaRPr lang="en-US" altLang="ja-JP"/>
          </a:p>
        </p:txBody>
      </p:sp>
    </p:spTree>
    <p:extLst>
      <p:ext uri="{BB962C8B-B14F-4D97-AF65-F5344CB8AC3E}">
        <p14:creationId xmlns:p14="http://schemas.microsoft.com/office/powerpoint/2010/main" val="20949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CC4B49A-E57F-4878-BEA5-8CAEB4B30919}" type="slidenum">
              <a:rPr lang="en-US" altLang="ja-JP"/>
              <a:pPr>
                <a:defRPr/>
              </a:pPr>
              <a:t>‹#›</a:t>
            </a:fld>
            <a:endParaRPr lang="en-US" altLang="ja-JP"/>
          </a:p>
        </p:txBody>
      </p:sp>
    </p:spTree>
    <p:extLst>
      <p:ext uri="{BB962C8B-B14F-4D97-AF65-F5344CB8AC3E}">
        <p14:creationId xmlns:p14="http://schemas.microsoft.com/office/powerpoint/2010/main" val="247155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0CD156A-D4A8-40E6-9794-34F737901C28}" type="slidenum">
              <a:rPr lang="en-US" altLang="ja-JP"/>
              <a:pPr>
                <a:defRPr/>
              </a:pPr>
              <a:t>‹#›</a:t>
            </a:fld>
            <a:endParaRPr lang="en-US" altLang="ja-JP"/>
          </a:p>
        </p:txBody>
      </p:sp>
    </p:spTree>
    <p:extLst>
      <p:ext uri="{BB962C8B-B14F-4D97-AF65-F5344CB8AC3E}">
        <p14:creationId xmlns:p14="http://schemas.microsoft.com/office/powerpoint/2010/main" val="220391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A061DFF-FB03-4C69-BE4E-40C46F99052D}" type="slidenum">
              <a:rPr lang="en-US" altLang="ja-JP"/>
              <a:pPr>
                <a:defRPr/>
              </a:pPr>
              <a:t>‹#›</a:t>
            </a:fld>
            <a:endParaRPr lang="en-US" altLang="ja-JP"/>
          </a:p>
        </p:txBody>
      </p:sp>
    </p:spTree>
    <p:extLst>
      <p:ext uri="{BB962C8B-B14F-4D97-AF65-F5344CB8AC3E}">
        <p14:creationId xmlns:p14="http://schemas.microsoft.com/office/powerpoint/2010/main" val="110411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633E2C7-B803-45D6-89CB-3567312F5406}" type="slidenum">
              <a:rPr lang="en-US" altLang="ja-JP"/>
              <a:pPr>
                <a:defRPr/>
              </a:pPr>
              <a:t>‹#›</a:t>
            </a:fld>
            <a:endParaRPr lang="en-US" altLang="ja-JP"/>
          </a:p>
        </p:txBody>
      </p:sp>
    </p:spTree>
    <p:extLst>
      <p:ext uri="{BB962C8B-B14F-4D97-AF65-F5344CB8AC3E}">
        <p14:creationId xmlns:p14="http://schemas.microsoft.com/office/powerpoint/2010/main" val="3190758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２ レベル</a:t>
            </a:r>
          </a:p>
          <a:p>
            <a:pPr lvl="2"/>
            <a:r>
              <a:rPr lang="ja-JP" altLang="en-US"/>
              <a:t>第 ３レベル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1028" name="Rectangle 4"/>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r>
              <a:rPr lang="ja-JP" altLang="en-US"/>
              <a:t>2005.12.12</a:t>
            </a:r>
            <a:endParaRPr lang="en-US" altLang="ja-JP"/>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800"/>
            </a:lvl1pPr>
          </a:lstStyle>
          <a:p>
            <a:pPr>
              <a:defRPr/>
            </a:pPr>
            <a:fld id="{1F138B67-B1DA-4CD5-9A2D-4383FFC810C7}"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3745" r:id="rId1"/>
    <p:sldLayoutId id="214748375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ctr" rtl="0" eaLnBrk="0" fontAlgn="base" hangingPunct="0">
        <a:spcBef>
          <a:spcPct val="0"/>
        </a:spcBef>
        <a:spcAft>
          <a:spcPct val="0"/>
        </a:spcAft>
        <a:defRPr kumimoji="1" sz="3200">
          <a:solidFill>
            <a:srgbClr val="FFFF00"/>
          </a:solidFill>
          <a:latin typeface="+mj-lt"/>
          <a:ea typeface="+mj-ea"/>
          <a:cs typeface="+mj-cs"/>
        </a:defRPr>
      </a:lvl1pPr>
      <a:lvl2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5pPr>
      <a:lvl6pPr marL="457200" algn="ctr" rtl="0" fontAlgn="base">
        <a:spcBef>
          <a:spcPct val="0"/>
        </a:spcBef>
        <a:spcAft>
          <a:spcPct val="0"/>
        </a:spcAft>
        <a:defRPr kumimoji="1" sz="4000">
          <a:solidFill>
            <a:srgbClr val="FFFF00"/>
          </a:solidFill>
          <a:latin typeface="Times New Roman" pitchFamily="18" charset="0"/>
          <a:ea typeface="ＭＳ Ｐゴシック" pitchFamily="50" charset="-128"/>
        </a:defRPr>
      </a:lvl6pPr>
      <a:lvl7pPr marL="914400" algn="ctr" rtl="0" fontAlgn="base">
        <a:spcBef>
          <a:spcPct val="0"/>
        </a:spcBef>
        <a:spcAft>
          <a:spcPct val="0"/>
        </a:spcAft>
        <a:defRPr kumimoji="1" sz="4000">
          <a:solidFill>
            <a:srgbClr val="FFFF00"/>
          </a:solidFill>
          <a:latin typeface="Times New Roman" pitchFamily="18" charset="0"/>
          <a:ea typeface="ＭＳ Ｐゴシック" pitchFamily="50" charset="-128"/>
        </a:defRPr>
      </a:lvl7pPr>
      <a:lvl8pPr marL="1371600" algn="ctr" rtl="0" fontAlgn="base">
        <a:spcBef>
          <a:spcPct val="0"/>
        </a:spcBef>
        <a:spcAft>
          <a:spcPct val="0"/>
        </a:spcAft>
        <a:defRPr kumimoji="1" sz="4000">
          <a:solidFill>
            <a:srgbClr val="FFFF00"/>
          </a:solidFill>
          <a:latin typeface="Times New Roman" pitchFamily="18" charset="0"/>
          <a:ea typeface="ＭＳ Ｐゴシック" pitchFamily="50" charset="-128"/>
        </a:defRPr>
      </a:lvl8pPr>
      <a:lvl9pPr marL="1828800" algn="ctr" rtl="0" fontAlgn="base">
        <a:spcBef>
          <a:spcPct val="0"/>
        </a:spcBef>
        <a:spcAft>
          <a:spcPct val="0"/>
        </a:spcAft>
        <a:defRPr kumimoji="1" sz="4000">
          <a:solidFill>
            <a:srgbClr val="FFFF00"/>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lr>
          <a:srgbClr val="FFFF00"/>
        </a:buClr>
        <a:buSzPct val="70000"/>
        <a:buFont typeface="Wingdings" pitchFamily="2" charset="2"/>
        <a:buChar char="u"/>
        <a:defRPr kumimoji="1" sz="2800">
          <a:solidFill>
            <a:srgbClr val="FFFF00"/>
          </a:solidFill>
          <a:latin typeface="+mn-lt"/>
          <a:ea typeface="+mn-ea"/>
          <a:cs typeface="+mn-cs"/>
        </a:defRPr>
      </a:lvl1pPr>
      <a:lvl2pPr marL="742950" indent="-285750" algn="l" rtl="0" eaLnBrk="0" fontAlgn="base" hangingPunct="0">
        <a:spcBef>
          <a:spcPct val="20000"/>
        </a:spcBef>
        <a:spcAft>
          <a:spcPct val="0"/>
        </a:spcAft>
        <a:buSzPct val="70000"/>
        <a:buFont typeface="Wingdings 3" pitchFamily="18" charset="2"/>
        <a:buChar char="u"/>
        <a:defRPr kumimoji="1" sz="2400">
          <a:solidFill>
            <a:schemeClr val="tx1"/>
          </a:solidFill>
          <a:latin typeface="+mn-lt"/>
          <a:ea typeface="+mn-ea"/>
        </a:defRPr>
      </a:lvl2pPr>
      <a:lvl3pPr marL="1143000" indent="-228600" algn="l" rtl="0" eaLnBrk="0" fontAlgn="base" hangingPunct="0">
        <a:spcBef>
          <a:spcPct val="20000"/>
        </a:spcBef>
        <a:spcAft>
          <a:spcPct val="0"/>
        </a:spcAft>
        <a:buSzPct val="70000"/>
        <a:buFont typeface="Wingdings 3" pitchFamily="18" charset="2"/>
        <a:buChar char="u"/>
        <a:defRPr kumimoji="1" sz="20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1.xml"/></Relationships>
</file>

<file path=ppt/slides/_rels/slide18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098"/>
          <p:cNvSpPr>
            <a:spLocks noGrp="1" noChangeArrowheads="1"/>
          </p:cNvSpPr>
          <p:nvPr>
            <p:ph type="ctrTitle"/>
          </p:nvPr>
        </p:nvSpPr>
        <p:spPr>
          <a:xfrm>
            <a:off x="250825" y="1524000"/>
            <a:ext cx="8713788" cy="2514600"/>
          </a:xfrm>
        </p:spPr>
        <p:txBody>
          <a:bodyPr/>
          <a:lstStyle/>
          <a:p>
            <a:pPr eaLnBrk="1" hangingPunct="1"/>
            <a:r>
              <a:rPr lang="ja-JP" altLang="en-US" sz="3600"/>
              <a:t>令和２年度</a:t>
            </a:r>
            <a:br>
              <a:rPr lang="en-US" altLang="ja-JP" sz="3600" dirty="0"/>
            </a:br>
            <a:r>
              <a:rPr lang="ja-JP" altLang="en-US" sz="3600"/>
              <a:t>診療報酬改定</a:t>
            </a:r>
            <a:r>
              <a:rPr lang="ja-JP" altLang="en-US" sz="3600" dirty="0"/>
              <a:t>のポイント</a:t>
            </a:r>
            <a:br>
              <a:rPr lang="en-US" altLang="ja-JP" sz="3600" dirty="0"/>
            </a:br>
            <a:r>
              <a:rPr lang="en-US" altLang="ja-JP" sz="3600" dirty="0"/>
              <a:t>〜</a:t>
            </a:r>
            <a:r>
              <a:rPr lang="ja-JP" altLang="en-US" sz="3600"/>
              <a:t>入院編</a:t>
            </a:r>
            <a:r>
              <a:rPr lang="en-US" altLang="ja-JP" sz="3600" dirty="0"/>
              <a:t>〜</a:t>
            </a:r>
            <a:endParaRPr kumimoji="0" lang="ja-JP" altLang="en-US" sz="3200" dirty="0"/>
          </a:p>
        </p:txBody>
      </p:sp>
      <p:sp>
        <p:nvSpPr>
          <p:cNvPr id="3076" name="Rectangle 4100"/>
          <p:cNvSpPr>
            <a:spLocks noGrp="1" noChangeArrowheads="1"/>
          </p:cNvSpPr>
          <p:nvPr/>
        </p:nvSpPr>
        <p:spPr bwMode="auto">
          <a:xfrm>
            <a:off x="4644008" y="4797152"/>
            <a:ext cx="4495800" cy="2061295"/>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2075" tIns="46038" rIns="92075" bIns="46038"/>
          <a:lstStyle/>
          <a:p>
            <a:pPr eaLnBrk="0" hangingPunct="0"/>
            <a:r>
              <a:rPr kumimoji="0" lang="ja-JP" altLang="en-US" sz="2000">
                <a:solidFill>
                  <a:srgbClr val="FFFFFF"/>
                </a:solidFill>
              </a:rPr>
              <a:t>令和　２年　２月　５日</a:t>
            </a:r>
            <a:endParaRPr kumimoji="0" lang="en-US" altLang="ja-JP" sz="2000" dirty="0">
              <a:solidFill>
                <a:srgbClr val="FFFFFF"/>
              </a:solidFill>
            </a:endParaRPr>
          </a:p>
          <a:p>
            <a:pPr eaLnBrk="0" hangingPunct="0"/>
            <a:r>
              <a:rPr kumimoji="0" lang="ja-JP" altLang="en-US" sz="2000" dirty="0">
                <a:solidFill>
                  <a:srgbClr val="FFFFFF"/>
                </a:solidFill>
              </a:rPr>
              <a:t>有限会社メディカルサポートシステムズ</a:t>
            </a:r>
            <a:endParaRPr kumimoji="0" lang="en-US" altLang="ja-JP" sz="2000" dirty="0">
              <a:solidFill>
                <a:srgbClr val="FFFFFF"/>
              </a:solidFill>
            </a:endParaRPr>
          </a:p>
          <a:p>
            <a:pPr eaLnBrk="0" hangingPunct="0"/>
            <a:r>
              <a:rPr kumimoji="0" lang="ja-JP" altLang="en-US" sz="2000" dirty="0">
                <a:solidFill>
                  <a:srgbClr val="FFFFFF"/>
                </a:solidFill>
              </a:rPr>
              <a:t>　　</a:t>
            </a:r>
            <a:r>
              <a:rPr kumimoji="0" lang="ja-JP" altLang="en-US" sz="1600" dirty="0">
                <a:solidFill>
                  <a:srgbClr val="FFFFFF"/>
                </a:solidFill>
              </a:rPr>
              <a:t>公益社団法人日本医業経営ｺﾝｻﾙﾀﾝﾄ協会</a:t>
            </a:r>
            <a:endParaRPr kumimoji="0" lang="en-US" altLang="ja-JP" sz="1600" dirty="0">
              <a:solidFill>
                <a:srgbClr val="FFFFFF"/>
              </a:solidFill>
            </a:endParaRPr>
          </a:p>
          <a:p>
            <a:pPr eaLnBrk="0" hangingPunct="0"/>
            <a:r>
              <a:rPr kumimoji="0" lang="ja-JP" altLang="en-US" sz="1600" dirty="0">
                <a:solidFill>
                  <a:srgbClr val="FFFFFF"/>
                </a:solidFill>
              </a:rPr>
              <a:t>　　　　神奈川県支部副支部長</a:t>
            </a:r>
            <a:endParaRPr kumimoji="0" lang="en-US" altLang="ja-JP" sz="1600" dirty="0">
              <a:solidFill>
                <a:srgbClr val="FFFFFF"/>
              </a:solidFill>
            </a:endParaRPr>
          </a:p>
          <a:p>
            <a:pPr eaLnBrk="0" hangingPunct="0"/>
            <a:r>
              <a:rPr kumimoji="0" lang="ja-JP" altLang="en-US" sz="1600" dirty="0">
                <a:solidFill>
                  <a:srgbClr val="FFFFFF"/>
                </a:solidFill>
              </a:rPr>
              <a:t>　　　認定医業経営ｺﾝｻﾙﾀﾝﾄ　第</a:t>
            </a:r>
            <a:r>
              <a:rPr kumimoji="0" lang="en-US" altLang="ja-JP" sz="1600" dirty="0">
                <a:solidFill>
                  <a:srgbClr val="FFFFFF"/>
                </a:solidFill>
                <a:latin typeface="ＭＳ ゴシック" pitchFamily="49" charset="-128"/>
                <a:ea typeface="ＭＳ ゴシック" pitchFamily="49" charset="-128"/>
              </a:rPr>
              <a:t>5590</a:t>
            </a:r>
            <a:r>
              <a:rPr kumimoji="0" lang="ja-JP" altLang="en-US" sz="1600" dirty="0">
                <a:solidFill>
                  <a:srgbClr val="FFFFFF"/>
                </a:solidFill>
              </a:rPr>
              <a:t>号</a:t>
            </a:r>
            <a:r>
              <a:rPr kumimoji="0" lang="ja-JP" altLang="en-US" dirty="0">
                <a:solidFill>
                  <a:srgbClr val="FFFFFF"/>
                </a:solidFill>
              </a:rPr>
              <a:t>　</a:t>
            </a:r>
          </a:p>
          <a:p>
            <a:pPr eaLnBrk="0" hangingPunct="0"/>
            <a:r>
              <a:rPr kumimoji="0" lang="ja-JP" altLang="en-US" dirty="0">
                <a:solidFill>
                  <a:srgbClr val="FFFFFF"/>
                </a:solidFill>
              </a:rPr>
              <a:t>　　　　　　　　</a:t>
            </a:r>
            <a:r>
              <a:rPr kumimoji="0" lang="ja-JP" altLang="en-US" sz="2000" dirty="0">
                <a:solidFill>
                  <a:srgbClr val="FFFFFF"/>
                </a:solidFill>
              </a:rPr>
              <a:t>細　谷　　邦　夫</a:t>
            </a:r>
          </a:p>
        </p:txBody>
      </p:sp>
      <p:sp>
        <p:nvSpPr>
          <p:cNvPr id="4" name="Rectangle 4100"/>
          <p:cNvSpPr>
            <a:spLocks noGrp="1" noChangeArrowheads="1"/>
          </p:cNvSpPr>
          <p:nvPr/>
        </p:nvSpPr>
        <p:spPr bwMode="auto">
          <a:xfrm>
            <a:off x="76200" y="0"/>
            <a:ext cx="4351784" cy="47625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2075" tIns="46038" rIns="92075" bIns="46038"/>
          <a:lstStyle/>
          <a:p>
            <a:pPr eaLnBrk="0" hangingPunct="0"/>
            <a:endParaRPr kumimoji="0" lang="ja-JP" altLang="en-US" sz="2000" dirty="0">
              <a:solidFill>
                <a:srgbClr val="FFFFFF"/>
              </a:solidFill>
            </a:endParaRPr>
          </a:p>
        </p:txBody>
      </p:sp>
      <p:sp>
        <p:nvSpPr>
          <p:cNvPr id="6" name="Rectangle 4100"/>
          <p:cNvSpPr>
            <a:spLocks noGrp="1" noChangeArrowheads="1"/>
          </p:cNvSpPr>
          <p:nvPr/>
        </p:nvSpPr>
        <p:spPr bwMode="auto">
          <a:xfrm>
            <a:off x="4192" y="40729"/>
            <a:ext cx="5287888" cy="867991"/>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2075" tIns="46038" rIns="92075" bIns="46038"/>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ClrTx/>
              <a:buSzTx/>
              <a:buFontTx/>
              <a:buNone/>
            </a:pPr>
            <a:r>
              <a:rPr kumimoji="0" lang="ja-JP" altLang="en-US" sz="2000">
                <a:solidFill>
                  <a:srgbClr val="FFFFFF"/>
                </a:solidFill>
              </a:rPr>
              <a:t>公益社団法人日本医業経営コンサルタント協会</a:t>
            </a:r>
            <a:endParaRPr kumimoji="0" lang="en-US" altLang="ja-JP" sz="2000" dirty="0">
              <a:solidFill>
                <a:srgbClr val="FFFFFF"/>
              </a:solidFill>
            </a:endParaRPr>
          </a:p>
          <a:p>
            <a:pPr>
              <a:spcBef>
                <a:spcPct val="0"/>
              </a:spcBef>
              <a:buClrTx/>
              <a:buSzTx/>
              <a:buFontTx/>
              <a:buNone/>
            </a:pPr>
            <a:r>
              <a:rPr kumimoji="0" lang="ja-JP" altLang="en-US" sz="2000">
                <a:solidFill>
                  <a:srgbClr val="FFFFFF"/>
                </a:solidFill>
              </a:rPr>
              <a:t>大阪府支部研修会</a:t>
            </a:r>
            <a:endParaRPr kumimoji="0" lang="ja-JP" altLang="en-US" sz="2000" dirty="0">
              <a:solidFill>
                <a:srgbClr val="FFFFFF"/>
              </a:solidFill>
            </a:endParaRPr>
          </a:p>
        </p:txBody>
      </p:sp>
    </p:spTree>
    <p:extLst>
      <p:ext uri="{BB962C8B-B14F-4D97-AF65-F5344CB8AC3E}">
        <p14:creationId xmlns:p14="http://schemas.microsoft.com/office/powerpoint/2010/main" val="1199454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DA4184AA-86B6-4C6A-9C1A-EB347D408D6E}" type="slidenum">
              <a:rPr kumimoji="0" lang="ja-JP" altLang="en-US" sz="2000" i="0"/>
              <a:pPr algn="l" eaLnBrk="1" hangingPunct="1">
                <a:spcBef>
                  <a:spcPct val="0"/>
                </a:spcBef>
              </a:pPr>
              <a:t>10</a:t>
            </a:fld>
            <a:endParaRPr kumimoji="0" lang="en-US" altLang="ja-JP" sz="2000" i="0"/>
          </a:p>
        </p:txBody>
      </p:sp>
      <p:sp>
        <p:nvSpPr>
          <p:cNvPr id="175107"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a:solidFill>
                  <a:srgbClr val="FFFF66"/>
                </a:solidFill>
              </a:rPr>
              <a:t>在宅医療</a:t>
            </a:r>
            <a:endParaRPr lang="ja-JP" altLang="en-US" sz="2800" dirty="0">
              <a:solidFill>
                <a:srgbClr val="FFFF66"/>
              </a:solidFill>
            </a:endParaRPr>
          </a:p>
        </p:txBody>
      </p:sp>
      <p:sp>
        <p:nvSpPr>
          <p:cNvPr id="175108" name="Rectangle 3"/>
          <p:cNvSpPr>
            <a:spLocks noGrp="1" noChangeArrowheads="1"/>
          </p:cNvSpPr>
          <p:nvPr>
            <p:ph type="body" orient="vert" idx="4294967295"/>
          </p:nvPr>
        </p:nvSpPr>
        <p:spPr>
          <a:xfrm>
            <a:off x="609600" y="762000"/>
            <a:ext cx="8534400" cy="6096000"/>
          </a:xfrm>
        </p:spPr>
        <p:txBody>
          <a:bodyPr/>
          <a:lstStyle/>
          <a:p>
            <a:r>
              <a:rPr lang="ja-JP" altLang="en-US" sz="2800">
                <a:latin typeface="+mn-ea"/>
              </a:rPr>
              <a:t>在宅支援病院（在支病）の施設基準</a:t>
            </a:r>
            <a:endParaRPr lang="ja-JP" altLang="en-US" sz="2400">
              <a:latin typeface="+mn-ea"/>
            </a:endParaRPr>
          </a:p>
          <a:p>
            <a:pPr lvl="1"/>
            <a:r>
              <a:rPr lang="ja-JP" altLang="en-US" sz="2400">
                <a:latin typeface="+mn-ea"/>
              </a:rPr>
              <a:t>往診医はオンコールでも可能に</a:t>
            </a:r>
          </a:p>
          <a:p>
            <a:pPr lvl="1"/>
            <a:r>
              <a:rPr lang="ja-JP" altLang="en-US" sz="2400">
                <a:latin typeface="+mn-ea"/>
              </a:rPr>
              <a:t>医療資源の少ない地域では、許可病床数</a:t>
            </a:r>
            <a:r>
              <a:rPr lang="ja-JP" altLang="en-US">
                <a:latin typeface="+mn-ea"/>
              </a:rPr>
              <a:t>２８</a:t>
            </a:r>
            <a:r>
              <a:rPr lang="ja-JP" altLang="en-US" sz="2400">
                <a:latin typeface="+mn-ea"/>
              </a:rPr>
              <a:t>０床未満の医療機関も届出可能</a:t>
            </a:r>
          </a:p>
        </p:txBody>
      </p:sp>
      <p:sp>
        <p:nvSpPr>
          <p:cNvPr id="17510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在宅医療</a:t>
            </a:r>
            <a:endParaRPr lang="ja-JP" altLang="en-US" sz="3600" i="0" dirty="0">
              <a:solidFill>
                <a:srgbClr val="FFFF00"/>
              </a:solidFill>
            </a:endParaRPr>
          </a:p>
        </p:txBody>
      </p:sp>
      <p:grpSp>
        <p:nvGrpSpPr>
          <p:cNvPr id="175110" name="Group 5"/>
          <p:cNvGrpSpPr>
            <a:grpSpLocks/>
          </p:cNvGrpSpPr>
          <p:nvPr/>
        </p:nvGrpSpPr>
        <p:grpSpPr bwMode="auto">
          <a:xfrm>
            <a:off x="609600" y="400050"/>
            <a:ext cx="8567738" cy="6457950"/>
            <a:chOff x="384" y="252"/>
            <a:chExt cx="5397" cy="4068"/>
          </a:xfrm>
        </p:grpSpPr>
        <p:sp>
          <p:nvSpPr>
            <p:cNvPr id="17511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511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2320712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ja-JP">
                <a:latin typeface="+mn-ea"/>
              </a:rPr>
              <a:t>視鏡的大腸ポリープ・粘膜切除術</a:t>
            </a:r>
            <a:r>
              <a:rPr lang="en-US" altLang="ja-JP" dirty="0">
                <a:latin typeface="+mn-ea"/>
              </a:rPr>
              <a:t>2</a:t>
            </a:r>
            <a:r>
              <a:rPr lang="ja-JP" altLang="ja-JP">
                <a:latin typeface="+mn-ea"/>
              </a:rPr>
              <a:t>長径</a:t>
            </a:r>
            <a:r>
              <a:rPr lang="en-US" altLang="ja-JP" dirty="0">
                <a:latin typeface="+mn-ea"/>
              </a:rPr>
              <a:t>2</a:t>
            </a:r>
            <a:r>
              <a:rPr lang="ja-JP" altLang="ja-JP">
                <a:latin typeface="+mn-ea"/>
              </a:rPr>
              <a:t>センチメートル以上</a:t>
            </a:r>
            <a:r>
              <a:rPr lang="en-US" altLang="ja-JP" dirty="0">
                <a:latin typeface="+mn-ea"/>
              </a:rPr>
              <a:t>	18,141</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18,068</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痔核手術</a:t>
            </a:r>
            <a:r>
              <a:rPr lang="en-US" altLang="ja-JP" dirty="0">
                <a:latin typeface="+mn-ea"/>
              </a:rPr>
              <a:t>(</a:t>
            </a:r>
            <a:r>
              <a:rPr lang="ja-JP" altLang="ja-JP">
                <a:latin typeface="+mn-ea"/>
              </a:rPr>
              <a:t>脱肛を含む</a:t>
            </a:r>
            <a:r>
              <a:rPr lang="en-US" altLang="ja-JP" dirty="0">
                <a:latin typeface="+mn-ea"/>
              </a:rPr>
              <a:t>)2</a:t>
            </a:r>
            <a:r>
              <a:rPr lang="ja-JP" altLang="ja-JP">
                <a:latin typeface="+mn-ea"/>
              </a:rPr>
              <a:t>硬化療法</a:t>
            </a:r>
            <a:r>
              <a:rPr lang="en-US" altLang="ja-JP" dirty="0">
                <a:latin typeface="+mn-ea"/>
              </a:rPr>
              <a:t>(</a:t>
            </a:r>
            <a:r>
              <a:rPr lang="ja-JP" altLang="ja-JP">
                <a:latin typeface="+mn-ea"/>
              </a:rPr>
              <a:t>四段階注射法によるもの</a:t>
            </a:r>
            <a:r>
              <a:rPr lang="en-US" altLang="ja-JP" dirty="0">
                <a:latin typeface="+mn-ea"/>
              </a:rPr>
              <a:t>)	12,383</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12,309</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体外衝撃波腎・尿管結石破砕術</a:t>
            </a:r>
            <a:r>
              <a:rPr lang="en-US" altLang="ja-JP" dirty="0">
                <a:latin typeface="+mn-ea"/>
              </a:rPr>
              <a:t>(</a:t>
            </a:r>
            <a:r>
              <a:rPr lang="ja-JP" altLang="ja-JP">
                <a:latin typeface="+mn-ea"/>
              </a:rPr>
              <a:t>一連につき</a:t>
            </a:r>
            <a:r>
              <a:rPr lang="en-US" altLang="ja-JP" dirty="0">
                <a:latin typeface="+mn-ea"/>
              </a:rPr>
              <a:t>)	28,268</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28,194</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子宮頸部</a:t>
            </a:r>
            <a:r>
              <a:rPr lang="en-US" altLang="ja-JP" dirty="0">
                <a:latin typeface="+mn-ea"/>
              </a:rPr>
              <a:t>(</a:t>
            </a:r>
            <a:r>
              <a:rPr lang="ja-JP" altLang="ja-JP">
                <a:latin typeface="+mn-ea"/>
              </a:rPr>
              <a:t>腟部</a:t>
            </a:r>
            <a:r>
              <a:rPr lang="en-US" altLang="ja-JP" dirty="0">
                <a:latin typeface="+mn-ea"/>
              </a:rPr>
              <a:t>)</a:t>
            </a:r>
            <a:r>
              <a:rPr lang="ja-JP" altLang="ja-JP">
                <a:latin typeface="+mn-ea"/>
              </a:rPr>
              <a:t>切除術</a:t>
            </a:r>
            <a:r>
              <a:rPr lang="en-US" altLang="ja-JP" dirty="0">
                <a:latin typeface="+mn-ea"/>
              </a:rPr>
              <a:t>	18,179</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18,106</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子宮鏡下子宮筋腫摘出術</a:t>
            </a:r>
            <a:r>
              <a:rPr lang="en-US" altLang="ja-JP" dirty="0">
                <a:latin typeface="+mn-ea"/>
              </a:rPr>
              <a:t>35,141</a:t>
            </a:r>
            <a:r>
              <a:rPr lang="ja-JP" altLang="ja-JP">
                <a:latin typeface="+mn-ea"/>
              </a:rPr>
              <a:t>点</a:t>
            </a:r>
            <a:r>
              <a:rPr lang="en-US" altLang="ja-JP" dirty="0">
                <a:latin typeface="+mn-ea"/>
              </a:rPr>
              <a:t>(</a:t>
            </a:r>
            <a:r>
              <a:rPr lang="ja-JP" altLang="ja-JP">
                <a:latin typeface="+mn-ea"/>
              </a:rPr>
              <a:t>生活療養を受ける場合にあっては、</a:t>
            </a:r>
            <a:r>
              <a:rPr lang="en-US" altLang="ja-JP" dirty="0">
                <a:latin typeface="+mn-ea"/>
              </a:rPr>
              <a:t>35,067</a:t>
            </a:r>
            <a:r>
              <a:rPr lang="ja-JP" altLang="ja-JP">
                <a:latin typeface="+mn-ea"/>
              </a:rPr>
              <a:t>点</a:t>
            </a:r>
            <a:r>
              <a:rPr lang="en-US" altLang="ja-JP" dirty="0">
                <a:latin typeface="+mn-ea"/>
              </a:rPr>
              <a:t>)</a:t>
            </a:r>
            <a:r>
              <a:rPr lang="ja-JP" altLang="ja-JP">
                <a:latin typeface="+mn-ea"/>
              </a:rPr>
              <a:t>　⇒　</a:t>
            </a:r>
            <a:r>
              <a:rPr lang="ja-JP" altLang="en-US">
                <a:latin typeface="+mn-ea"/>
              </a:rPr>
              <a:t>廃止</a:t>
            </a:r>
            <a:endParaRPr lang="ja-JP" altLang="ja-JP">
              <a:latin typeface="+mn-ea"/>
            </a:endParaRPr>
          </a:p>
          <a:p>
            <a:pPr lvl="1"/>
            <a:r>
              <a:rPr lang="ja-JP" altLang="ja-JP">
                <a:latin typeface="+mn-ea"/>
              </a:rPr>
              <a:t>ガンマナイフによる定位放射線治療</a:t>
            </a:r>
            <a:r>
              <a:rPr lang="en-US" altLang="ja-JP" dirty="0">
                <a:latin typeface="+mn-ea"/>
              </a:rPr>
              <a:t>	60,403</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60,330</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ja-JP">
                <a:latin typeface="+mn-ea"/>
              </a:rPr>
              <a:t>短期滞在手術等基本料</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100</a:t>
            </a:fld>
            <a:endParaRPr lang="en-US" altLang="ja-JP" sz="1800" dirty="0"/>
          </a:p>
        </p:txBody>
      </p:sp>
    </p:spTree>
    <p:extLst>
      <p:ext uri="{BB962C8B-B14F-4D97-AF65-F5344CB8AC3E}">
        <p14:creationId xmlns:p14="http://schemas.microsoft.com/office/powerpoint/2010/main" val="5472112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緩和ケア病棟入院料</a:t>
            </a:r>
            <a:r>
              <a:rPr lang="ja-JP" altLang="en-US">
                <a:latin typeface="+mn-ea"/>
              </a:rPr>
              <a:t>１</a:t>
            </a:r>
            <a:r>
              <a:rPr lang="ja-JP" altLang="ja-JP">
                <a:latin typeface="+mn-ea"/>
              </a:rPr>
              <a:t>の要件追加</a:t>
            </a:r>
          </a:p>
          <a:p>
            <a:pPr lvl="1"/>
            <a:r>
              <a:rPr lang="ja-JP" altLang="ja-JP">
                <a:latin typeface="+mn-ea"/>
              </a:rPr>
              <a:t>施設基準</a:t>
            </a:r>
          </a:p>
          <a:p>
            <a:pPr lvl="2"/>
            <a:r>
              <a:rPr lang="ja-JP" altLang="en-US">
                <a:latin typeface="+mn-ea"/>
              </a:rPr>
              <a:t>（新）</a:t>
            </a:r>
            <a:r>
              <a:rPr lang="ja-JP" altLang="ja-JP">
                <a:latin typeface="+mn-ea"/>
              </a:rPr>
              <a:t>次のいずれかに係る届出を行っている</a:t>
            </a:r>
            <a:r>
              <a:rPr lang="ja-JP" altLang="en-US">
                <a:latin typeface="+mn-ea"/>
              </a:rPr>
              <a:t>こと</a:t>
            </a:r>
            <a:endParaRPr lang="ja-JP" altLang="ja-JP">
              <a:latin typeface="+mn-ea"/>
            </a:endParaRPr>
          </a:p>
          <a:p>
            <a:pPr lvl="3"/>
            <a:r>
              <a:rPr lang="ja-JP" altLang="ja-JP">
                <a:latin typeface="+mn-ea"/>
              </a:rPr>
              <a:t>緩和ケア診療加算</a:t>
            </a:r>
          </a:p>
          <a:p>
            <a:pPr lvl="3"/>
            <a:r>
              <a:rPr lang="ja-JP" altLang="ja-JP">
                <a:latin typeface="+mn-ea"/>
              </a:rPr>
              <a:t>外来緩和ケア管理料</a:t>
            </a:r>
          </a:p>
          <a:p>
            <a:pPr lvl="3"/>
            <a:r>
              <a:rPr lang="ja-JP" altLang="ja-JP">
                <a:latin typeface="+mn-ea"/>
              </a:rPr>
              <a:t>在宅がん医療総合診療料</a:t>
            </a:r>
            <a:endParaRPr lang="en-US" altLang="ja-JP" dirty="0">
              <a:latin typeface="+mn-ea"/>
            </a:endParaRPr>
          </a:p>
          <a:p>
            <a:pPr lvl="3"/>
            <a:endParaRPr lang="ja-JP" altLang="ja-JP">
              <a:latin typeface="+mn-ea"/>
            </a:endParaRPr>
          </a:p>
          <a:p>
            <a:pPr lvl="1"/>
            <a:r>
              <a:rPr lang="en-US" altLang="ja-JP" dirty="0">
                <a:latin typeface="+mn-ea"/>
              </a:rPr>
              <a:t>(13)</a:t>
            </a:r>
            <a:r>
              <a:rPr lang="ja-JP" altLang="ja-JP">
                <a:latin typeface="+mn-ea"/>
              </a:rPr>
              <a:t>以下のア及びイを満たしていること又はウを満たしている</a:t>
            </a:r>
            <a:r>
              <a:rPr lang="ja-JP" altLang="en-US">
                <a:latin typeface="+mn-ea"/>
              </a:rPr>
              <a:t>こと</a:t>
            </a:r>
            <a:endParaRPr lang="ja-JP" altLang="ja-JP">
              <a:latin typeface="+mn-ea"/>
            </a:endParaRPr>
          </a:p>
          <a:p>
            <a:pPr lvl="2"/>
            <a:r>
              <a:rPr lang="ja-JP" altLang="ja-JP">
                <a:latin typeface="+mn-ea"/>
              </a:rPr>
              <a:t>ア直近</a:t>
            </a:r>
            <a:r>
              <a:rPr lang="en-US" altLang="ja-JP" dirty="0">
                <a:latin typeface="+mn-ea"/>
              </a:rPr>
              <a:t>1</a:t>
            </a:r>
            <a:r>
              <a:rPr lang="ja-JP" altLang="ja-JP">
                <a:latin typeface="+mn-ea"/>
              </a:rPr>
              <a:t>年間の当該病棟における入院日数の平均が</a:t>
            </a:r>
            <a:r>
              <a:rPr lang="en-US" altLang="ja-JP" dirty="0">
                <a:latin typeface="+mn-ea"/>
              </a:rPr>
              <a:t>30</a:t>
            </a:r>
            <a:r>
              <a:rPr lang="ja-JP" altLang="ja-JP">
                <a:latin typeface="+mn-ea"/>
              </a:rPr>
              <a:t>日未満である</a:t>
            </a:r>
            <a:r>
              <a:rPr lang="ja-JP" altLang="en-US">
                <a:latin typeface="+mn-ea"/>
              </a:rPr>
              <a:t>こと</a:t>
            </a:r>
            <a:endParaRPr lang="ja-JP" altLang="ja-JP">
              <a:latin typeface="+mn-ea"/>
            </a:endParaRPr>
          </a:p>
          <a:p>
            <a:pPr marL="914400" lvl="2" indent="0">
              <a:buNone/>
            </a:pPr>
            <a:r>
              <a:rPr lang="ja-JP" altLang="en-US">
                <a:latin typeface="+mn-ea"/>
              </a:rPr>
              <a:t>　　　</a:t>
            </a:r>
            <a:r>
              <a:rPr lang="ja-JP" altLang="ja-JP">
                <a:latin typeface="+mn-ea"/>
              </a:rPr>
              <a:t>↓</a:t>
            </a:r>
          </a:p>
          <a:p>
            <a:pPr lvl="2"/>
            <a:r>
              <a:rPr lang="ja-JP" altLang="ja-JP">
                <a:latin typeface="+mn-ea"/>
              </a:rPr>
              <a:t>削除</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緩和ケア病棟入院料</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101</a:t>
            </a:fld>
            <a:endParaRPr lang="en-US" altLang="ja-JP" sz="1800" dirty="0"/>
          </a:p>
        </p:txBody>
      </p:sp>
    </p:spTree>
    <p:extLst>
      <p:ext uri="{BB962C8B-B14F-4D97-AF65-F5344CB8AC3E}">
        <p14:creationId xmlns:p14="http://schemas.microsoft.com/office/powerpoint/2010/main" val="6866092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t>緩和ケア病棟入院料</a:t>
            </a:r>
            <a:r>
              <a:rPr lang="ja-JP" altLang="en-US"/>
              <a:t>１</a:t>
            </a:r>
            <a:r>
              <a:rPr lang="ja-JP" altLang="ja-JP"/>
              <a:t>の要件追加</a:t>
            </a:r>
          </a:p>
          <a:p>
            <a:pPr lvl="1"/>
            <a:r>
              <a:rPr lang="en-US" altLang="ja-JP" dirty="0"/>
              <a:t>(13)</a:t>
            </a:r>
            <a:r>
              <a:rPr lang="ja-JP" altLang="ja-JP"/>
              <a:t>以下のア及びイを満たしていること又はウを満たしている</a:t>
            </a:r>
            <a:r>
              <a:rPr lang="ja-JP" altLang="en-US"/>
              <a:t>こと</a:t>
            </a:r>
            <a:r>
              <a:rPr lang="ja-JP" altLang="ja-JP"/>
              <a:t>（以下は変更無し）</a:t>
            </a:r>
          </a:p>
          <a:p>
            <a:pPr lvl="2"/>
            <a:r>
              <a:rPr lang="ja-JP" altLang="ja-JP"/>
              <a:t>ア、当該病棟の入院患者について、以下の</a:t>
            </a:r>
            <a:r>
              <a:rPr lang="en-US" altLang="ja-JP" dirty="0"/>
              <a:t>(</a:t>
            </a:r>
            <a:r>
              <a:rPr lang="ja-JP" altLang="ja-JP"/>
              <a:t>イ</a:t>
            </a:r>
            <a:r>
              <a:rPr lang="en-US" altLang="ja-JP" dirty="0"/>
              <a:t>)</a:t>
            </a:r>
            <a:r>
              <a:rPr lang="ja-JP" altLang="ja-JP"/>
              <a:t>から</a:t>
            </a:r>
            <a:r>
              <a:rPr lang="en-US" altLang="ja-JP" dirty="0"/>
              <a:t>(</a:t>
            </a:r>
            <a:r>
              <a:rPr lang="ja-JP" altLang="ja-JP"/>
              <a:t>ロ</a:t>
            </a:r>
            <a:r>
              <a:rPr lang="en-US" altLang="ja-JP" dirty="0"/>
              <a:t>)</a:t>
            </a:r>
            <a:r>
              <a:rPr lang="ja-JP" altLang="ja-JP"/>
              <a:t>までの期間の平均が</a:t>
            </a:r>
            <a:r>
              <a:rPr lang="en-US" altLang="ja-JP" dirty="0"/>
              <a:t>14</a:t>
            </a:r>
            <a:r>
              <a:rPr lang="ja-JP" altLang="ja-JP"/>
              <a:t>日未満である</a:t>
            </a:r>
            <a:r>
              <a:rPr lang="ja-JP" altLang="en-US"/>
              <a:t>こと</a:t>
            </a:r>
            <a:endParaRPr lang="ja-JP" altLang="ja-JP"/>
          </a:p>
          <a:p>
            <a:pPr lvl="3"/>
            <a:r>
              <a:rPr lang="en-US" altLang="ja-JP" dirty="0"/>
              <a:t>(</a:t>
            </a:r>
            <a:r>
              <a:rPr lang="ja-JP" altLang="ja-JP"/>
              <a:t>イ</a:t>
            </a:r>
            <a:r>
              <a:rPr lang="en-US" altLang="ja-JP" dirty="0"/>
              <a:t>)(4)</a:t>
            </a:r>
            <a:r>
              <a:rPr lang="ja-JP" altLang="ja-JP"/>
              <a:t>の医師又は当該医師の指示を受けた看護職員から説明を受けた上で、患者等が文書又は口頭で入院の意思表示を行った日</a:t>
            </a:r>
          </a:p>
          <a:p>
            <a:pPr lvl="3"/>
            <a:r>
              <a:rPr lang="en-US" altLang="ja-JP" dirty="0"/>
              <a:t>(</a:t>
            </a:r>
            <a:r>
              <a:rPr lang="ja-JP" altLang="ja-JP"/>
              <a:t>ロ</a:t>
            </a:r>
            <a:r>
              <a:rPr lang="en-US" altLang="ja-JP" dirty="0"/>
              <a:t>)</a:t>
            </a:r>
            <a:r>
              <a:rPr lang="ja-JP" altLang="ja-JP"/>
              <a:t>患者が当該病棟に入院した日</a:t>
            </a:r>
          </a:p>
          <a:p>
            <a:pPr lvl="2"/>
            <a:r>
              <a:rPr lang="ja-JP" altLang="ja-JP"/>
              <a:t>イ、直近</a:t>
            </a:r>
            <a:r>
              <a:rPr lang="en-US" altLang="ja-JP" dirty="0"/>
              <a:t>1</a:t>
            </a:r>
            <a:r>
              <a:rPr lang="ja-JP" altLang="ja-JP"/>
              <a:t>年間において、退院患者のうち、次のいずれかに該当する患者以外の患者が</a:t>
            </a:r>
            <a:r>
              <a:rPr lang="en-US" altLang="ja-JP" dirty="0"/>
              <a:t>15%</a:t>
            </a:r>
            <a:r>
              <a:rPr lang="ja-JP" altLang="ja-JP"/>
              <a:t>以上である</a:t>
            </a:r>
            <a:r>
              <a:rPr lang="ja-JP" altLang="en-US"/>
              <a:t>こと</a:t>
            </a:r>
            <a:endParaRPr lang="ja-JP" altLang="ja-JP"/>
          </a:p>
          <a:p>
            <a:pPr lvl="3"/>
            <a:r>
              <a:rPr lang="en-US" altLang="ja-JP" dirty="0"/>
              <a:t>(</a:t>
            </a:r>
            <a:r>
              <a:rPr lang="ja-JP" altLang="ja-JP"/>
              <a:t>イ</a:t>
            </a:r>
            <a:r>
              <a:rPr lang="en-US" altLang="ja-JP" dirty="0"/>
              <a:t>)</a:t>
            </a:r>
            <a:r>
              <a:rPr lang="ja-JP" altLang="ja-JP"/>
              <a:t>他の保険医療機関</a:t>
            </a:r>
            <a:r>
              <a:rPr lang="en-US" altLang="ja-JP" dirty="0"/>
              <a:t>(</a:t>
            </a:r>
            <a:r>
              <a:rPr lang="ja-JP" altLang="ja-JP"/>
              <a:t>療養病棟入院基本料、有床診療所入院基本料及び有床診療所療養病床入院基本料を算定する病棟及び病室を除く</a:t>
            </a:r>
            <a:r>
              <a:rPr lang="en-US" altLang="ja-JP" dirty="0"/>
              <a:t>)</a:t>
            </a:r>
            <a:r>
              <a:rPr lang="ja-JP" altLang="ja-JP"/>
              <a:t>に転院した患者</a:t>
            </a:r>
          </a:p>
          <a:p>
            <a:pPr lvl="3"/>
            <a:r>
              <a:rPr lang="en-US" altLang="ja-JP" dirty="0"/>
              <a:t>(</a:t>
            </a:r>
            <a:r>
              <a:rPr lang="ja-JP" altLang="ja-JP"/>
              <a:t>ロ</a:t>
            </a:r>
            <a:r>
              <a:rPr lang="en-US" altLang="ja-JP" dirty="0"/>
              <a:t>)</a:t>
            </a:r>
            <a:r>
              <a:rPr lang="ja-JP" altLang="ja-JP"/>
              <a:t>同一の保険医療機関の当該入院料にかかる病棟以外の病棟</a:t>
            </a:r>
            <a:r>
              <a:rPr lang="en-US" altLang="ja-JP" dirty="0"/>
              <a:t>(</a:t>
            </a:r>
            <a:r>
              <a:rPr lang="ja-JP" altLang="ja-JP"/>
              <a:t>療養病棟入院基本料を算定する病棟を除く</a:t>
            </a:r>
            <a:r>
              <a:rPr lang="en-US" altLang="ja-JP" dirty="0"/>
              <a:t>)</a:t>
            </a:r>
            <a:r>
              <a:rPr lang="ja-JP" altLang="ja-JP"/>
              <a:t>への転棟患者</a:t>
            </a:r>
          </a:p>
          <a:p>
            <a:pPr lvl="3"/>
            <a:r>
              <a:rPr lang="en-US" altLang="ja-JP" dirty="0"/>
              <a:t>(</a:t>
            </a:r>
            <a:r>
              <a:rPr lang="ja-JP" altLang="ja-JP"/>
              <a:t>ハ</a:t>
            </a:r>
            <a:r>
              <a:rPr lang="en-US" altLang="ja-JP" dirty="0"/>
              <a:t>)</a:t>
            </a:r>
            <a:r>
              <a:rPr lang="ja-JP" altLang="ja-JP"/>
              <a:t>死亡退院の患者</a:t>
            </a:r>
          </a:p>
          <a:p>
            <a:pPr marL="1371600" lvl="3" indent="0">
              <a:buNone/>
            </a:pP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緩和ケア病棟入院料</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102</a:t>
            </a:fld>
            <a:endParaRPr lang="en-US" altLang="ja-JP" sz="1800" dirty="0"/>
          </a:p>
        </p:txBody>
      </p:sp>
    </p:spTree>
    <p:extLst>
      <p:ext uri="{BB962C8B-B14F-4D97-AF65-F5344CB8AC3E}">
        <p14:creationId xmlns:p14="http://schemas.microsoft.com/office/powerpoint/2010/main" val="27871055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療養病棟入院基本料</a:t>
            </a:r>
            <a:r>
              <a:rPr lang="en-US" altLang="ja-JP" dirty="0">
                <a:latin typeface="+mn-ea"/>
              </a:rPr>
              <a:t>(</a:t>
            </a:r>
            <a:r>
              <a:rPr lang="ja-JP" altLang="ja-JP">
                <a:latin typeface="+mn-ea"/>
              </a:rPr>
              <a:t>経過措置</a:t>
            </a:r>
            <a:r>
              <a:rPr lang="en-US" altLang="ja-JP" dirty="0">
                <a:latin typeface="+mn-ea"/>
              </a:rPr>
              <a:t>1)</a:t>
            </a:r>
            <a:r>
              <a:rPr lang="ja-JP" altLang="ja-JP">
                <a:latin typeface="+mn-ea"/>
              </a:rPr>
              <a:t>の見直し</a:t>
            </a:r>
          </a:p>
          <a:p>
            <a:pPr lvl="1"/>
            <a:r>
              <a:rPr lang="ja-JP" altLang="ja-JP">
                <a:latin typeface="+mn-ea"/>
              </a:rPr>
              <a:t>療養病棟入院料</a:t>
            </a:r>
            <a:r>
              <a:rPr lang="en-US" altLang="ja-JP" dirty="0">
                <a:latin typeface="+mn-ea"/>
              </a:rPr>
              <a:t>2</a:t>
            </a:r>
            <a:r>
              <a:rPr lang="ja-JP" altLang="ja-JP">
                <a:latin typeface="+mn-ea"/>
              </a:rPr>
              <a:t>のそれぞれの所定点数の</a:t>
            </a:r>
            <a:r>
              <a:rPr lang="en-US" altLang="ja-JP" dirty="0">
                <a:latin typeface="+mn-ea"/>
              </a:rPr>
              <a:t>100</a:t>
            </a:r>
            <a:r>
              <a:rPr lang="ja-JP" altLang="ja-JP">
                <a:latin typeface="+mn-ea"/>
              </a:rPr>
              <a:t>分の</a:t>
            </a:r>
            <a:r>
              <a:rPr lang="en-US" altLang="ja-JP" dirty="0">
                <a:latin typeface="+mn-ea"/>
              </a:rPr>
              <a:t>90</a:t>
            </a:r>
            <a:r>
              <a:rPr lang="ja-JP" altLang="ja-JP">
                <a:latin typeface="+mn-ea"/>
              </a:rPr>
              <a:t>に相当する点数を算定する。</a:t>
            </a:r>
          </a:p>
          <a:p>
            <a:pPr marL="457200" lvl="1" indent="0">
              <a:buNone/>
            </a:pPr>
            <a:r>
              <a:rPr lang="ja-JP" altLang="en-US">
                <a:latin typeface="+mn-ea"/>
              </a:rPr>
              <a:t>　　　　</a:t>
            </a:r>
            <a:r>
              <a:rPr lang="ja-JP" altLang="ja-JP">
                <a:latin typeface="+mn-ea"/>
              </a:rPr>
              <a:t>　⇒　</a:t>
            </a:r>
            <a:r>
              <a:rPr lang="en-US" altLang="ja-JP" dirty="0">
                <a:latin typeface="+mn-ea"/>
              </a:rPr>
              <a:t>100</a:t>
            </a:r>
            <a:r>
              <a:rPr lang="ja-JP" altLang="ja-JP">
                <a:latin typeface="+mn-ea"/>
              </a:rPr>
              <a:t>分の〇に相当する点数</a:t>
            </a:r>
          </a:p>
          <a:p>
            <a:pPr lvl="1"/>
            <a:r>
              <a:rPr lang="ja-JP" altLang="ja-JP">
                <a:latin typeface="+mn-ea"/>
              </a:rPr>
              <a:t>経過措置</a:t>
            </a:r>
          </a:p>
          <a:p>
            <a:pPr lvl="2"/>
            <a:r>
              <a:rPr lang="ja-JP" altLang="ja-JP">
                <a:latin typeface="+mn-ea"/>
              </a:rPr>
              <a:t>区分番号</a:t>
            </a:r>
            <a:r>
              <a:rPr lang="en-US" altLang="ja-JP" dirty="0">
                <a:latin typeface="+mn-ea"/>
              </a:rPr>
              <a:t>A101</a:t>
            </a:r>
            <a:r>
              <a:rPr lang="ja-JP" altLang="ja-JP">
                <a:latin typeface="+mn-ea"/>
              </a:rPr>
              <a:t>の注</a:t>
            </a:r>
            <a:r>
              <a:rPr lang="en-US" altLang="ja-JP" dirty="0">
                <a:latin typeface="+mn-ea"/>
              </a:rPr>
              <a:t>11</a:t>
            </a:r>
            <a:r>
              <a:rPr lang="ja-JP" altLang="ja-JP">
                <a:latin typeface="+mn-ea"/>
              </a:rPr>
              <a:t>に規定する診療料は、令和〇年〇月〇日までの間に限り、算定できるものとする。</a:t>
            </a:r>
          </a:p>
          <a:p>
            <a:pPr lvl="1"/>
            <a:r>
              <a:rPr lang="ja-JP" altLang="ja-JP">
                <a:latin typeface="+mn-ea"/>
              </a:rPr>
              <a:t>施設基準</a:t>
            </a:r>
          </a:p>
          <a:p>
            <a:pPr lvl="2"/>
            <a:r>
              <a:rPr lang="ja-JP" altLang="ja-JP">
                <a:latin typeface="+mn-ea"/>
              </a:rPr>
              <a:t>令和</a:t>
            </a:r>
            <a:r>
              <a:rPr lang="en-US" altLang="ja-JP" dirty="0">
                <a:latin typeface="+mn-ea"/>
              </a:rPr>
              <a:t>2</a:t>
            </a:r>
            <a:r>
              <a:rPr lang="ja-JP" altLang="ja-JP">
                <a:latin typeface="+mn-ea"/>
              </a:rPr>
              <a:t>年</a:t>
            </a:r>
            <a:r>
              <a:rPr lang="en-US" altLang="ja-JP" dirty="0">
                <a:latin typeface="+mn-ea"/>
              </a:rPr>
              <a:t>3</a:t>
            </a:r>
            <a:r>
              <a:rPr lang="ja-JP" altLang="ja-JP">
                <a:latin typeface="+mn-ea"/>
              </a:rPr>
              <a:t>月</a:t>
            </a:r>
            <a:r>
              <a:rPr lang="en-US" altLang="ja-JP" dirty="0">
                <a:latin typeface="+mn-ea"/>
              </a:rPr>
              <a:t>31</a:t>
            </a:r>
            <a:r>
              <a:rPr lang="ja-JP" altLang="ja-JP">
                <a:latin typeface="+mn-ea"/>
              </a:rPr>
              <a:t>日時点で、療養病棟入院基本料の注</a:t>
            </a:r>
            <a:r>
              <a:rPr lang="en-US" altLang="ja-JP" dirty="0">
                <a:latin typeface="+mn-ea"/>
              </a:rPr>
              <a:t>11</a:t>
            </a:r>
            <a:r>
              <a:rPr lang="ja-JP" altLang="ja-JP">
                <a:latin typeface="+mn-ea"/>
              </a:rPr>
              <a:t>又は注</a:t>
            </a:r>
            <a:r>
              <a:rPr lang="en-US" altLang="ja-JP" dirty="0">
                <a:latin typeface="+mn-ea"/>
              </a:rPr>
              <a:t>12</a:t>
            </a:r>
            <a:r>
              <a:rPr lang="ja-JP" altLang="ja-JP">
                <a:latin typeface="+mn-ea"/>
              </a:rPr>
              <a:t>に係る届出を行っている病棟である</a:t>
            </a:r>
            <a:r>
              <a:rPr lang="ja-JP" altLang="en-US">
                <a:latin typeface="+mn-ea"/>
              </a:rPr>
              <a:t>こと</a:t>
            </a:r>
            <a:endParaRPr lang="ja-JP" altLang="ja-JP">
              <a:latin typeface="+mn-ea"/>
            </a:endParaRPr>
          </a:p>
          <a:p>
            <a:pPr lvl="1"/>
            <a:r>
              <a:rPr lang="en-US" altLang="ja-JP" dirty="0">
                <a:latin typeface="+mn-ea"/>
              </a:rPr>
              <a:t> </a:t>
            </a:r>
            <a:endParaRPr lang="ja-JP" altLang="ja-JP">
              <a:latin typeface="+mn-ea"/>
            </a:endParaRPr>
          </a:p>
          <a:p>
            <a:r>
              <a:rPr lang="ja-JP" altLang="ja-JP">
                <a:latin typeface="+mn-ea"/>
              </a:rPr>
              <a:t>療養病棟入院基本料</a:t>
            </a:r>
            <a:r>
              <a:rPr lang="en-US" altLang="ja-JP" dirty="0">
                <a:latin typeface="+mn-ea"/>
              </a:rPr>
              <a:t>(</a:t>
            </a:r>
            <a:r>
              <a:rPr lang="ja-JP" altLang="ja-JP">
                <a:latin typeface="+mn-ea"/>
              </a:rPr>
              <a:t>経過措置</a:t>
            </a:r>
            <a:r>
              <a:rPr lang="en-US" altLang="ja-JP" dirty="0">
                <a:latin typeface="+mn-ea"/>
              </a:rPr>
              <a:t>2)</a:t>
            </a:r>
          </a:p>
          <a:p>
            <a:pPr lvl="1"/>
            <a:r>
              <a:rPr lang="ja-JP" altLang="ja-JP">
                <a:latin typeface="+mn-ea"/>
              </a:rPr>
              <a:t>令和２年３月３１日で経過措置終了</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療養病棟入院基本料</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103</a:t>
            </a:fld>
            <a:endParaRPr lang="en-US" altLang="ja-JP" sz="1800" dirty="0"/>
          </a:p>
        </p:txBody>
      </p:sp>
    </p:spTree>
    <p:extLst>
      <p:ext uri="{BB962C8B-B14F-4D97-AF65-F5344CB8AC3E}">
        <p14:creationId xmlns:p14="http://schemas.microsoft.com/office/powerpoint/2010/main" val="2430346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療養病棟入院基本料の施設基準の追加</a:t>
            </a:r>
          </a:p>
          <a:p>
            <a:pPr lvl="1"/>
            <a:r>
              <a:rPr lang="en-US" altLang="ja-JP" dirty="0">
                <a:latin typeface="+mn-ea"/>
              </a:rPr>
              <a:t>4</a:t>
            </a:r>
            <a:r>
              <a:rPr lang="ja-JP" altLang="ja-JP">
                <a:latin typeface="+mn-ea"/>
              </a:rPr>
              <a:t>の</a:t>
            </a:r>
            <a:r>
              <a:rPr lang="en-US" altLang="ja-JP" dirty="0">
                <a:latin typeface="+mn-ea"/>
              </a:rPr>
              <a:t>12</a:t>
            </a:r>
            <a:r>
              <a:rPr lang="ja-JP" altLang="ja-JP">
                <a:latin typeface="+mn-ea"/>
              </a:rPr>
              <a:t>中心静脈注射用カテーテルに係る感染を防止するつき十分な体制として、次の体制を整備している</a:t>
            </a:r>
            <a:r>
              <a:rPr lang="ja-JP" altLang="en-US">
                <a:latin typeface="+mn-ea"/>
              </a:rPr>
              <a:t>こと</a:t>
            </a:r>
            <a:endParaRPr lang="ja-JP" altLang="ja-JP">
              <a:latin typeface="+mn-ea"/>
            </a:endParaRPr>
          </a:p>
          <a:p>
            <a:pPr lvl="2"/>
            <a:r>
              <a:rPr lang="ja-JP" altLang="ja-JP">
                <a:latin typeface="+mn-ea"/>
              </a:rPr>
              <a:t>ア、中心静脈注射用カテーテルに係る院内感染対策のための指針を策定している</a:t>
            </a:r>
            <a:r>
              <a:rPr lang="ja-JP" altLang="en-US">
                <a:latin typeface="+mn-ea"/>
              </a:rPr>
              <a:t>こと</a:t>
            </a:r>
            <a:endParaRPr lang="ja-JP" altLang="ja-JP">
              <a:latin typeface="+mn-ea"/>
            </a:endParaRPr>
          </a:p>
          <a:p>
            <a:pPr lvl="2"/>
            <a:r>
              <a:rPr lang="ja-JP" altLang="ja-JP">
                <a:latin typeface="+mn-ea"/>
              </a:rPr>
              <a:t>イ、当該療養病棟に入院する個々の患者について、中心静脈注射用カテーテルに係る感染症の発生状況を継続的に把握する</a:t>
            </a:r>
            <a:r>
              <a:rPr lang="ja-JP" altLang="en-US">
                <a:latin typeface="+mn-ea"/>
              </a:rPr>
              <a:t>こと</a:t>
            </a:r>
            <a:r>
              <a:rPr lang="ja-JP" altLang="ja-JP">
                <a:latin typeface="+mn-ea"/>
              </a:rPr>
              <a:t> </a:t>
            </a:r>
            <a:endParaRPr lang="en-US" altLang="ja-JP" dirty="0">
              <a:latin typeface="+mn-ea"/>
            </a:endParaRPr>
          </a:p>
          <a:p>
            <a:r>
              <a:rPr lang="ja-JP" altLang="ja-JP"/>
              <a:t>中心静脈栄養を実施している状態の見直し</a:t>
            </a:r>
          </a:p>
          <a:p>
            <a:pPr lvl="1"/>
            <a:r>
              <a:rPr lang="ja-JP" altLang="ja-JP"/>
              <a:t>消化管の異常、悪性腫瘍等のため消化管からの栄養摂取が困難な場合に行うものに限るものとし、単に末梢血管確保が困難であるために行うものはこれに含まない。ただし、経管栄養のみでカロリー不足の場合については、離脱についての計画を作成し実施している場合に限り、経管栄養との一部併用の場合も該当するものとする。</a:t>
            </a:r>
            <a:r>
              <a:rPr lang="ja-JP" altLang="ja-JP" u="sng"/>
              <a:t>なお、毎月末において、当該中心静脈栄養を必要とする状態に該当しているか確認を行い、その結果を診療録等に記載する</a:t>
            </a:r>
            <a:r>
              <a:rPr lang="ja-JP" altLang="en-US" u="sng"/>
              <a:t>こと</a:t>
            </a:r>
            <a:endParaRPr lang="ja-JP" altLang="ja-JP" u="sng">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療養病棟入院基本料</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104</a:t>
            </a:fld>
            <a:endParaRPr lang="en-US" altLang="ja-JP" sz="1800" dirty="0"/>
          </a:p>
        </p:txBody>
      </p:sp>
    </p:spTree>
    <p:extLst>
      <p:ext uri="{BB962C8B-B14F-4D97-AF65-F5344CB8AC3E}">
        <p14:creationId xmlns:p14="http://schemas.microsoft.com/office/powerpoint/2010/main" val="32315674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複数病棟</a:t>
            </a:r>
            <a:r>
              <a:rPr lang="ja-JP" altLang="en-US">
                <a:latin typeface="+mn-ea"/>
              </a:rPr>
              <a:t>を</a:t>
            </a:r>
            <a:r>
              <a:rPr lang="ja-JP" altLang="ja-JP">
                <a:latin typeface="+mn-ea"/>
              </a:rPr>
              <a:t>届出る</a:t>
            </a:r>
            <a:r>
              <a:rPr lang="ja-JP" altLang="en-US">
                <a:latin typeface="+mn-ea"/>
              </a:rPr>
              <a:t>際の基準の明確化</a:t>
            </a:r>
            <a:endParaRPr lang="en-US" altLang="ja-JP" dirty="0">
              <a:latin typeface="+mn-ea"/>
            </a:endParaRPr>
          </a:p>
          <a:p>
            <a:pPr lvl="1"/>
            <a:r>
              <a:rPr lang="ja-JP" altLang="ja-JP">
                <a:latin typeface="+mn-ea"/>
              </a:rPr>
              <a:t>病棟ごとに基準を満たす必要がある旨を明確化</a:t>
            </a:r>
          </a:p>
          <a:p>
            <a:endParaRPr lang="ja-JP" altLang="ja-JP">
              <a:latin typeface="+mn-ea"/>
            </a:endParaRPr>
          </a:p>
          <a:p>
            <a:r>
              <a:rPr lang="ja-JP" altLang="ja-JP">
                <a:latin typeface="+mn-ea"/>
              </a:rPr>
              <a:t>精神科救急入院料</a:t>
            </a:r>
            <a:r>
              <a:rPr lang="en-US" altLang="ja-JP" dirty="0">
                <a:latin typeface="+mn-ea"/>
              </a:rPr>
              <a:t>1</a:t>
            </a:r>
            <a:r>
              <a:rPr lang="ja-JP" altLang="ja-JP">
                <a:latin typeface="+mn-ea"/>
              </a:rPr>
              <a:t>に関する施設基準等</a:t>
            </a:r>
          </a:p>
          <a:p>
            <a:pPr marL="457200" lvl="1" indent="0">
              <a:buNone/>
            </a:pPr>
            <a:r>
              <a:rPr lang="en-US" altLang="ja-JP" dirty="0">
                <a:latin typeface="+mn-ea"/>
              </a:rPr>
              <a:t>※</a:t>
            </a:r>
            <a:r>
              <a:rPr lang="ja-JP" altLang="ja-JP">
                <a:latin typeface="+mn-ea"/>
              </a:rPr>
              <a:t>精神科救急入院料</a:t>
            </a:r>
            <a:r>
              <a:rPr lang="en-US" altLang="ja-JP" dirty="0">
                <a:latin typeface="+mn-ea"/>
              </a:rPr>
              <a:t>2</a:t>
            </a:r>
            <a:r>
              <a:rPr lang="ja-JP" altLang="ja-JP">
                <a:latin typeface="+mn-ea"/>
              </a:rPr>
              <a:t>についても同様</a:t>
            </a:r>
          </a:p>
          <a:p>
            <a:pPr lvl="1"/>
            <a:r>
              <a:rPr lang="en-US" altLang="ja-JP" dirty="0">
                <a:latin typeface="+mn-ea"/>
              </a:rPr>
              <a:t>(1)</a:t>
            </a:r>
            <a:r>
              <a:rPr lang="ja-JP" altLang="ja-JP">
                <a:latin typeface="+mn-ea"/>
              </a:rPr>
              <a:t>当該保険医療機関が、精神科救急医療体制整備事業において基幹的な役割を果たしている</a:t>
            </a:r>
            <a:r>
              <a:rPr lang="ja-JP" altLang="en-US">
                <a:latin typeface="+mn-ea"/>
              </a:rPr>
              <a:t>こと</a:t>
            </a:r>
            <a:r>
              <a:rPr lang="ja-JP" altLang="ja-JP">
                <a:latin typeface="+mn-ea"/>
              </a:rPr>
              <a:t>具体的には、次のいずれも満たしている</a:t>
            </a:r>
            <a:r>
              <a:rPr lang="ja-JP" altLang="en-US">
                <a:latin typeface="+mn-ea"/>
              </a:rPr>
              <a:t>こと</a:t>
            </a:r>
            <a:endParaRPr lang="ja-JP" altLang="ja-JP">
              <a:latin typeface="+mn-ea"/>
            </a:endParaRPr>
          </a:p>
          <a:p>
            <a:pPr lvl="2"/>
            <a:r>
              <a:rPr lang="ja-JP" altLang="ja-JP">
                <a:latin typeface="+mn-ea"/>
              </a:rPr>
              <a:t>ア</a:t>
            </a:r>
            <a:r>
              <a:rPr lang="ja-JP" altLang="en-US">
                <a:latin typeface="+mn-ea"/>
              </a:rPr>
              <a:t>、</a:t>
            </a:r>
            <a:r>
              <a:rPr lang="ja-JP" altLang="ja-JP">
                <a:latin typeface="+mn-ea"/>
              </a:rPr>
              <a:t>常時精神科救急外来診療が可能であり、精神疾患に係る時間外、休日又は深夜における診療</a:t>
            </a:r>
            <a:r>
              <a:rPr lang="en-US" altLang="ja-JP" dirty="0">
                <a:latin typeface="+mn-ea"/>
              </a:rPr>
              <a:t>(</a:t>
            </a:r>
            <a:r>
              <a:rPr lang="ja-JP" altLang="ja-JP">
                <a:latin typeface="+mn-ea"/>
              </a:rPr>
              <a:t>電話等再診を除く</a:t>
            </a:r>
            <a:r>
              <a:rPr lang="en-US" altLang="ja-JP" dirty="0">
                <a:latin typeface="+mn-ea"/>
              </a:rPr>
              <a:t>)</a:t>
            </a:r>
            <a:r>
              <a:rPr lang="ja-JP" altLang="ja-JP">
                <a:latin typeface="+mn-ea"/>
              </a:rPr>
              <a:t>件数の実績が年間</a:t>
            </a:r>
            <a:r>
              <a:rPr lang="en-US" altLang="ja-JP" dirty="0">
                <a:latin typeface="+mn-ea"/>
              </a:rPr>
              <a:t>150</a:t>
            </a:r>
            <a:r>
              <a:rPr lang="ja-JP" altLang="ja-JP">
                <a:latin typeface="+mn-ea"/>
              </a:rPr>
              <a:t>件以上、又は</a:t>
            </a:r>
            <a:r>
              <a:rPr lang="en-US" altLang="ja-JP" dirty="0">
                <a:latin typeface="+mn-ea"/>
              </a:rPr>
              <a:t>1</a:t>
            </a:r>
            <a:r>
              <a:rPr lang="ja-JP" altLang="ja-JP">
                <a:latin typeface="+mn-ea"/>
              </a:rPr>
              <a:t>の</a:t>
            </a:r>
            <a:r>
              <a:rPr lang="en-US" altLang="ja-JP" dirty="0">
                <a:latin typeface="+mn-ea"/>
              </a:rPr>
              <a:t>(12)</a:t>
            </a:r>
            <a:r>
              <a:rPr lang="ja-JP" altLang="ja-JP">
                <a:latin typeface="+mn-ea"/>
              </a:rPr>
              <a:t>のア又はイの地域における人口</a:t>
            </a:r>
            <a:r>
              <a:rPr lang="en-US" altLang="ja-JP" dirty="0">
                <a:latin typeface="+mn-ea"/>
              </a:rPr>
              <a:t>1</a:t>
            </a:r>
            <a:r>
              <a:rPr lang="ja-JP" altLang="ja-JP">
                <a:latin typeface="+mn-ea"/>
              </a:rPr>
              <a:t>万人当たり</a:t>
            </a:r>
            <a:r>
              <a:rPr lang="en-US" altLang="ja-JP" dirty="0">
                <a:latin typeface="+mn-ea"/>
              </a:rPr>
              <a:t>1.87</a:t>
            </a:r>
            <a:r>
              <a:rPr lang="ja-JP" altLang="ja-JP">
                <a:latin typeface="+mn-ea"/>
              </a:rPr>
              <a:t>件以上である</a:t>
            </a:r>
            <a:r>
              <a:rPr lang="ja-JP" altLang="en-US">
                <a:latin typeface="+mn-ea"/>
              </a:rPr>
              <a:t>こと</a:t>
            </a:r>
            <a:r>
              <a:rPr lang="ja-JP" altLang="ja-JP">
                <a:latin typeface="+mn-ea"/>
              </a:rPr>
              <a:t>そのうち初診患者</a:t>
            </a:r>
            <a:r>
              <a:rPr lang="en-US" altLang="ja-JP" dirty="0">
                <a:latin typeface="+mn-ea"/>
              </a:rPr>
              <a:t>(</a:t>
            </a:r>
            <a:r>
              <a:rPr lang="ja-JP" altLang="ja-JP">
                <a:latin typeface="+mn-ea"/>
              </a:rPr>
              <a:t>精神疾患について過去</a:t>
            </a:r>
            <a:r>
              <a:rPr lang="en-US" altLang="ja-JP" dirty="0">
                <a:latin typeface="+mn-ea"/>
              </a:rPr>
              <a:t>3</a:t>
            </a:r>
            <a:r>
              <a:rPr lang="ja-JP" altLang="ja-JP">
                <a:latin typeface="+mn-ea"/>
              </a:rPr>
              <a:t>か月間に当該保険医療機関に受診していない患者</a:t>
            </a:r>
            <a:r>
              <a:rPr lang="en-US" altLang="ja-JP" dirty="0">
                <a:latin typeface="+mn-ea"/>
              </a:rPr>
              <a:t>)</a:t>
            </a:r>
            <a:r>
              <a:rPr lang="ja-JP" altLang="ja-JP">
                <a:latin typeface="+mn-ea"/>
              </a:rPr>
              <a:t>の件数が</a:t>
            </a:r>
            <a:r>
              <a:rPr lang="en-US" altLang="ja-JP" dirty="0">
                <a:latin typeface="+mn-ea"/>
              </a:rPr>
              <a:t>30</a:t>
            </a:r>
            <a:r>
              <a:rPr lang="ja-JP" altLang="ja-JP">
                <a:latin typeface="+mn-ea"/>
              </a:rPr>
              <a:t>件以上又は</a:t>
            </a:r>
            <a:r>
              <a:rPr lang="en-US" altLang="ja-JP" dirty="0">
                <a:latin typeface="+mn-ea"/>
              </a:rPr>
              <a:t>2</a:t>
            </a:r>
            <a:r>
              <a:rPr lang="ja-JP" altLang="ja-JP">
                <a:latin typeface="+mn-ea"/>
              </a:rPr>
              <a:t>割以上である</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精神科病棟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105</a:t>
            </a:fld>
            <a:endParaRPr lang="en-US" altLang="ja-JP" sz="1800" dirty="0"/>
          </a:p>
        </p:txBody>
      </p:sp>
    </p:spTree>
    <p:extLst>
      <p:ext uri="{BB962C8B-B14F-4D97-AF65-F5344CB8AC3E}">
        <p14:creationId xmlns:p14="http://schemas.microsoft.com/office/powerpoint/2010/main" val="27441969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精神科救急入院料</a:t>
            </a:r>
            <a:r>
              <a:rPr lang="en-US" altLang="ja-JP" dirty="0">
                <a:latin typeface="+mn-ea"/>
              </a:rPr>
              <a:t>1</a:t>
            </a:r>
            <a:r>
              <a:rPr lang="ja-JP" altLang="ja-JP">
                <a:latin typeface="+mn-ea"/>
              </a:rPr>
              <a:t>に関する施設基準等</a:t>
            </a:r>
          </a:p>
          <a:p>
            <a:pPr lvl="1"/>
            <a:r>
              <a:rPr lang="en-US" altLang="ja-JP" dirty="0">
                <a:latin typeface="+mn-ea"/>
              </a:rPr>
              <a:t>(1)</a:t>
            </a:r>
            <a:r>
              <a:rPr lang="ja-JP" altLang="ja-JP">
                <a:latin typeface="+mn-ea"/>
              </a:rPr>
              <a:t>当該保険医療機関が、精神科救急医療体制整備事業において基幹的な役割を果たしている</a:t>
            </a:r>
            <a:r>
              <a:rPr lang="ja-JP" altLang="en-US">
                <a:latin typeface="+mn-ea"/>
              </a:rPr>
              <a:t>こと</a:t>
            </a:r>
            <a:r>
              <a:rPr lang="ja-JP" altLang="ja-JP">
                <a:latin typeface="+mn-ea"/>
              </a:rPr>
              <a:t>具体的には、次のいずれも満たしている</a:t>
            </a:r>
            <a:r>
              <a:rPr lang="ja-JP" altLang="en-US">
                <a:latin typeface="+mn-ea"/>
              </a:rPr>
              <a:t>こと</a:t>
            </a:r>
            <a:endParaRPr lang="ja-JP" altLang="ja-JP">
              <a:latin typeface="+mn-ea"/>
            </a:endParaRPr>
          </a:p>
          <a:p>
            <a:pPr lvl="2"/>
            <a:r>
              <a:rPr lang="ja-JP" altLang="ja-JP">
                <a:latin typeface="+mn-ea"/>
              </a:rPr>
              <a:t>イ</a:t>
            </a:r>
            <a:r>
              <a:rPr lang="ja-JP" altLang="en-US">
                <a:latin typeface="+mn-ea"/>
              </a:rPr>
              <a:t>、</a:t>
            </a:r>
            <a:r>
              <a:rPr lang="ja-JP" altLang="ja-JP">
                <a:latin typeface="+mn-ea"/>
              </a:rPr>
              <a:t>精神疾患に係る時間外、休日又は深夜における入院件数の実績が年間</a:t>
            </a:r>
            <a:r>
              <a:rPr lang="en-US" altLang="ja-JP" dirty="0">
                <a:latin typeface="+mn-ea"/>
              </a:rPr>
              <a:t>40</a:t>
            </a:r>
            <a:r>
              <a:rPr lang="ja-JP" altLang="ja-JP">
                <a:latin typeface="+mn-ea"/>
              </a:rPr>
              <a:t>件以上又はアの地域における人口</a:t>
            </a:r>
            <a:r>
              <a:rPr lang="en-US" altLang="ja-JP" dirty="0">
                <a:latin typeface="+mn-ea"/>
              </a:rPr>
              <a:t>1</a:t>
            </a:r>
            <a:r>
              <a:rPr lang="ja-JP" altLang="ja-JP">
                <a:latin typeface="+mn-ea"/>
              </a:rPr>
              <a:t>万人当たり</a:t>
            </a:r>
            <a:r>
              <a:rPr lang="en-US" altLang="ja-JP" dirty="0">
                <a:latin typeface="+mn-ea"/>
              </a:rPr>
              <a:t>0.5</a:t>
            </a:r>
            <a:r>
              <a:rPr lang="ja-JP" altLang="ja-JP">
                <a:latin typeface="+mn-ea"/>
              </a:rPr>
              <a:t>件以上である</a:t>
            </a:r>
            <a:r>
              <a:rPr lang="ja-JP" altLang="en-US">
                <a:latin typeface="+mn-ea"/>
              </a:rPr>
              <a:t>こと</a:t>
            </a:r>
            <a:r>
              <a:rPr lang="ja-JP" altLang="ja-JP">
                <a:latin typeface="+mn-ea"/>
              </a:rPr>
              <a:t>そのうち</a:t>
            </a:r>
            <a:r>
              <a:rPr lang="en-US" altLang="ja-JP" dirty="0">
                <a:latin typeface="+mn-ea"/>
              </a:rPr>
              <a:t>8</a:t>
            </a:r>
            <a:r>
              <a:rPr lang="ja-JP" altLang="ja-JP">
                <a:latin typeface="+mn-ea"/>
              </a:rPr>
              <a:t>件以上又は</a:t>
            </a:r>
            <a:r>
              <a:rPr lang="en-US" altLang="ja-JP" dirty="0">
                <a:latin typeface="+mn-ea"/>
              </a:rPr>
              <a:t>2</a:t>
            </a:r>
            <a:r>
              <a:rPr lang="ja-JP" altLang="ja-JP">
                <a:latin typeface="+mn-ea"/>
              </a:rPr>
              <a:t>割以上は、精神科救急情報センター・精神医療相談窓口</a:t>
            </a:r>
            <a:r>
              <a:rPr lang="en-US" altLang="ja-JP" dirty="0">
                <a:latin typeface="+mn-ea"/>
              </a:rPr>
              <a:t>(</a:t>
            </a:r>
            <a:r>
              <a:rPr lang="ja-JP" altLang="ja-JP">
                <a:latin typeface="+mn-ea"/>
              </a:rPr>
              <a:t>精神科救急医療体制整備事業</a:t>
            </a:r>
            <a:r>
              <a:rPr lang="en-US" altLang="ja-JP" dirty="0">
                <a:latin typeface="+mn-ea"/>
              </a:rPr>
              <a:t>)</a:t>
            </a:r>
            <a:r>
              <a:rPr lang="ja-JP" altLang="ja-JP">
                <a:latin typeface="+mn-ea"/>
              </a:rPr>
              <a:t>、救急医療情報センター、他の医療機関、都道府県</a:t>
            </a:r>
            <a:r>
              <a:rPr lang="en-US" altLang="ja-JP" dirty="0">
                <a:latin typeface="+mn-ea"/>
              </a:rPr>
              <a:t>(</a:t>
            </a:r>
            <a:r>
              <a:rPr lang="ja-JP" altLang="ja-JP">
                <a:latin typeface="+mn-ea"/>
              </a:rPr>
              <a:t>政令市の地域を含むものとする。以下この項において同じ</a:t>
            </a:r>
            <a:r>
              <a:rPr lang="en-US" altLang="ja-JP" dirty="0">
                <a:latin typeface="+mn-ea"/>
              </a:rPr>
              <a:t>)</a:t>
            </a:r>
            <a:r>
              <a:rPr lang="ja-JP" altLang="ja-JP">
                <a:latin typeface="+mn-ea"/>
              </a:rPr>
              <a:t>、市町村、保健所、警察、消防</a:t>
            </a:r>
            <a:r>
              <a:rPr lang="en-US" altLang="ja-JP" dirty="0">
                <a:latin typeface="+mn-ea"/>
              </a:rPr>
              <a:t>(</a:t>
            </a:r>
            <a:r>
              <a:rPr lang="ja-JP" altLang="ja-JP">
                <a:latin typeface="+mn-ea"/>
              </a:rPr>
              <a:t>救急車</a:t>
            </a:r>
            <a:r>
              <a:rPr lang="en-US" altLang="ja-JP" dirty="0">
                <a:latin typeface="+mn-ea"/>
              </a:rPr>
              <a:t>)</a:t>
            </a:r>
            <a:r>
              <a:rPr lang="ja-JP" altLang="ja-JP">
                <a:latin typeface="+mn-ea"/>
              </a:rPr>
              <a:t>からの依頼である</a:t>
            </a:r>
            <a:r>
              <a:rPr lang="ja-JP" altLang="en-US">
                <a:latin typeface="+mn-ea"/>
              </a:rPr>
              <a:t>こと</a:t>
            </a:r>
            <a:endParaRPr lang="ja-JP" altLang="ja-JP">
              <a:latin typeface="+mn-ea"/>
            </a:endParaRPr>
          </a:p>
          <a:p>
            <a:pPr lvl="2"/>
            <a:r>
              <a:rPr lang="ja-JP" altLang="ja-JP">
                <a:latin typeface="+mn-ea"/>
              </a:rPr>
              <a:t>ウ</a:t>
            </a:r>
            <a:r>
              <a:rPr lang="ja-JP" altLang="en-US">
                <a:latin typeface="+mn-ea"/>
              </a:rPr>
              <a:t>、</a:t>
            </a:r>
            <a:r>
              <a:rPr lang="ja-JP" altLang="ja-JP">
                <a:latin typeface="+mn-ea"/>
              </a:rPr>
              <a:t>複数の病棟において当該入院料の届出を行う場合については、ア及びイの「件以上」を「に届出病棟数を乗じた数以上」と読み替える</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精神科病棟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106</a:t>
            </a:fld>
            <a:endParaRPr lang="en-US" altLang="ja-JP" sz="1800" dirty="0"/>
          </a:p>
        </p:txBody>
      </p:sp>
    </p:spTree>
    <p:extLst>
      <p:ext uri="{BB962C8B-B14F-4D97-AF65-F5344CB8AC3E}">
        <p14:creationId xmlns:p14="http://schemas.microsoft.com/office/powerpoint/2010/main" val="24248509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 </a:t>
            </a:r>
            <a:r>
              <a:rPr lang="ja-JP" altLang="ja-JP">
                <a:latin typeface="+mn-ea"/>
              </a:rPr>
              <a:t>届出病床数の上限を超えて</a:t>
            </a:r>
            <a:r>
              <a:rPr lang="ja-JP" altLang="en-US">
                <a:latin typeface="+mn-ea"/>
              </a:rPr>
              <a:t>いる場合の</a:t>
            </a:r>
            <a:r>
              <a:rPr lang="ja-JP" altLang="ja-JP">
                <a:latin typeface="+mn-ea"/>
              </a:rPr>
              <a:t>経過措置</a:t>
            </a:r>
            <a:endParaRPr lang="en-US" altLang="ja-JP" dirty="0">
              <a:latin typeface="+mn-ea"/>
            </a:endParaRPr>
          </a:p>
          <a:p>
            <a:pPr lvl="1"/>
            <a:r>
              <a:rPr lang="ja-JP" altLang="ja-JP">
                <a:latin typeface="+mn-ea"/>
              </a:rPr>
              <a:t>精神科救急入院料</a:t>
            </a:r>
          </a:p>
          <a:p>
            <a:pPr lvl="2"/>
            <a:r>
              <a:rPr lang="en-US" altLang="ja-JP" dirty="0">
                <a:latin typeface="+mn-ea"/>
              </a:rPr>
              <a:t>(13)</a:t>
            </a:r>
            <a:r>
              <a:rPr lang="ja-JP" altLang="ja-JP">
                <a:latin typeface="+mn-ea"/>
              </a:rPr>
              <a:t>当該病棟の病床数は、当該病院の精神病床数が</a:t>
            </a:r>
            <a:r>
              <a:rPr lang="en-US" altLang="ja-JP" dirty="0">
                <a:latin typeface="+mn-ea"/>
              </a:rPr>
              <a:t>300</a:t>
            </a:r>
            <a:r>
              <a:rPr lang="ja-JP" altLang="ja-JP">
                <a:latin typeface="+mn-ea"/>
              </a:rPr>
              <a:t>床以下の場合には</a:t>
            </a:r>
            <a:r>
              <a:rPr lang="en-US" altLang="ja-JP" dirty="0">
                <a:latin typeface="+mn-ea"/>
              </a:rPr>
              <a:t>60</a:t>
            </a:r>
            <a:r>
              <a:rPr lang="ja-JP" altLang="ja-JP">
                <a:latin typeface="+mn-ea"/>
              </a:rPr>
              <a:t>床以下であり、当該病院の精神病床数が</a:t>
            </a:r>
            <a:r>
              <a:rPr lang="en-US" altLang="ja-JP" dirty="0">
                <a:latin typeface="+mn-ea"/>
              </a:rPr>
              <a:t>300</a:t>
            </a:r>
            <a:r>
              <a:rPr lang="ja-JP" altLang="ja-JP">
                <a:latin typeface="+mn-ea"/>
              </a:rPr>
              <a:t>床を超える場合にはその</a:t>
            </a:r>
            <a:r>
              <a:rPr lang="en-US" altLang="ja-JP" dirty="0">
                <a:latin typeface="+mn-ea"/>
              </a:rPr>
              <a:t>2</a:t>
            </a:r>
            <a:r>
              <a:rPr lang="ja-JP" altLang="ja-JP">
                <a:latin typeface="+mn-ea"/>
              </a:rPr>
              <a:t>割以下である</a:t>
            </a:r>
            <a:r>
              <a:rPr lang="ja-JP" altLang="en-US">
                <a:latin typeface="+mn-ea"/>
              </a:rPr>
              <a:t>こと</a:t>
            </a:r>
            <a:r>
              <a:rPr lang="ja-JP" altLang="ja-JP">
                <a:latin typeface="+mn-ea"/>
              </a:rPr>
              <a:t>ただし、平成</a:t>
            </a:r>
            <a:r>
              <a:rPr lang="en-US" altLang="ja-JP" dirty="0">
                <a:latin typeface="+mn-ea"/>
              </a:rPr>
              <a:t>30</a:t>
            </a:r>
            <a:r>
              <a:rPr lang="ja-JP" altLang="ja-JP">
                <a:latin typeface="+mn-ea"/>
              </a:rPr>
              <a:t>年</a:t>
            </a:r>
            <a:r>
              <a:rPr lang="en-US" altLang="ja-JP" dirty="0">
                <a:latin typeface="+mn-ea"/>
              </a:rPr>
              <a:t>3</a:t>
            </a:r>
            <a:r>
              <a:rPr lang="ja-JP" altLang="ja-JP">
                <a:latin typeface="+mn-ea"/>
              </a:rPr>
              <a:t>月</a:t>
            </a:r>
            <a:r>
              <a:rPr lang="en-US" altLang="ja-JP" dirty="0">
                <a:latin typeface="+mn-ea"/>
              </a:rPr>
              <a:t>31</a:t>
            </a:r>
            <a:r>
              <a:rPr lang="ja-JP" altLang="ja-JP">
                <a:latin typeface="+mn-ea"/>
              </a:rPr>
              <a:t>日時点で、現に当該基準を超えて病床を有する保険医療機関にあっては、令和〇年〇月〇日までの間、当該時点で現に届け出ている病床数を維持することができる。</a:t>
            </a:r>
          </a:p>
          <a:p>
            <a:pPr marL="0" indent="0">
              <a:buNone/>
            </a:pP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精神科病棟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107</a:t>
            </a:fld>
            <a:endParaRPr lang="en-US" altLang="ja-JP" sz="1800" dirty="0"/>
          </a:p>
        </p:txBody>
      </p:sp>
    </p:spTree>
    <p:extLst>
      <p:ext uri="{BB962C8B-B14F-4D97-AF65-F5344CB8AC3E}">
        <p14:creationId xmlns:p14="http://schemas.microsoft.com/office/powerpoint/2010/main" val="22934358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精神科身体合併症管理加算の上限日数と対象疾患の見直し</a:t>
            </a:r>
          </a:p>
          <a:p>
            <a:pPr lvl="1"/>
            <a:r>
              <a:rPr lang="ja-JP" altLang="ja-JP">
                <a:latin typeface="+mn-ea"/>
              </a:rPr>
              <a:t>精神科身体合併症管理加算</a:t>
            </a:r>
            <a:r>
              <a:rPr lang="en-US" altLang="ja-JP" dirty="0">
                <a:latin typeface="+mn-ea"/>
              </a:rPr>
              <a:t>(1</a:t>
            </a:r>
            <a:r>
              <a:rPr lang="ja-JP" altLang="ja-JP">
                <a:latin typeface="+mn-ea"/>
              </a:rPr>
              <a:t>日につき</a:t>
            </a:r>
            <a:r>
              <a:rPr lang="en-US" altLang="ja-JP" dirty="0">
                <a:latin typeface="+mn-ea"/>
              </a:rPr>
              <a:t>)</a:t>
            </a:r>
            <a:endParaRPr lang="ja-JP" altLang="ja-JP">
              <a:latin typeface="+mn-ea"/>
            </a:endParaRPr>
          </a:p>
          <a:p>
            <a:pPr lvl="2"/>
            <a:r>
              <a:rPr lang="en-US" altLang="ja-JP" dirty="0">
                <a:latin typeface="+mn-ea"/>
              </a:rPr>
              <a:t>7</a:t>
            </a:r>
            <a:r>
              <a:rPr lang="ja-JP" altLang="ja-JP">
                <a:latin typeface="+mn-ea"/>
              </a:rPr>
              <a:t>日以内</a:t>
            </a:r>
            <a:r>
              <a:rPr lang="en-US" altLang="ja-JP" dirty="0">
                <a:latin typeface="+mn-ea"/>
              </a:rPr>
              <a:t>	450</a:t>
            </a:r>
            <a:r>
              <a:rPr lang="ja-JP" altLang="ja-JP">
                <a:latin typeface="+mn-ea"/>
              </a:rPr>
              <a:t>点</a:t>
            </a:r>
            <a:r>
              <a:rPr lang="ja-JP" altLang="en-US">
                <a:latin typeface="+mn-ea"/>
              </a:rPr>
              <a:t>　</a:t>
            </a:r>
            <a:r>
              <a:rPr lang="en-US" altLang="ja-JP" dirty="0">
                <a:latin typeface="+mn-ea"/>
              </a:rPr>
              <a:t>⇒</a:t>
            </a:r>
            <a:r>
              <a:rPr lang="ja-JP" altLang="en-US">
                <a:latin typeface="+mn-ea"/>
              </a:rPr>
              <a:t>　</a:t>
            </a:r>
            <a:r>
              <a:rPr lang="en-US" altLang="ja-JP" dirty="0">
                <a:latin typeface="+mn-ea"/>
              </a:rPr>
              <a:t>○</a:t>
            </a:r>
            <a:r>
              <a:rPr lang="ja-JP" altLang="ja-JP">
                <a:latin typeface="+mn-ea"/>
              </a:rPr>
              <a:t>点</a:t>
            </a:r>
          </a:p>
          <a:p>
            <a:pPr lvl="2"/>
            <a:r>
              <a:rPr lang="en-US" altLang="ja-JP" dirty="0">
                <a:latin typeface="+mn-ea"/>
              </a:rPr>
              <a:t>8</a:t>
            </a:r>
            <a:r>
              <a:rPr lang="ja-JP" altLang="ja-JP">
                <a:latin typeface="+mn-ea"/>
              </a:rPr>
              <a:t>日以上</a:t>
            </a:r>
            <a:r>
              <a:rPr lang="en-US" altLang="ja-JP" dirty="0">
                <a:latin typeface="+mn-ea"/>
              </a:rPr>
              <a:t>10</a:t>
            </a:r>
            <a:r>
              <a:rPr lang="ja-JP" altLang="ja-JP">
                <a:latin typeface="+mn-ea"/>
              </a:rPr>
              <a:t>日以内</a:t>
            </a:r>
            <a:r>
              <a:rPr lang="en-US" altLang="ja-JP" dirty="0">
                <a:latin typeface="+mn-ea"/>
              </a:rPr>
              <a:t>	225</a:t>
            </a:r>
            <a:r>
              <a:rPr lang="ja-JP" altLang="ja-JP">
                <a:latin typeface="+mn-ea"/>
              </a:rPr>
              <a:t>点</a:t>
            </a:r>
            <a:r>
              <a:rPr lang="ja-JP" altLang="en-US">
                <a:latin typeface="+mn-ea"/>
              </a:rPr>
              <a:t>　</a:t>
            </a:r>
            <a:r>
              <a:rPr lang="en-US" altLang="ja-JP" dirty="0">
                <a:latin typeface="+mn-ea"/>
              </a:rPr>
              <a:t>⇒</a:t>
            </a:r>
            <a:r>
              <a:rPr lang="ja-JP" altLang="en-US">
                <a:latin typeface="+mn-ea"/>
              </a:rPr>
              <a:t>　</a:t>
            </a:r>
            <a:r>
              <a:rPr lang="en-US" altLang="ja-JP" dirty="0">
                <a:latin typeface="+mn-ea"/>
              </a:rPr>
              <a:t>8</a:t>
            </a:r>
            <a:r>
              <a:rPr lang="ja-JP" altLang="ja-JP">
                <a:latin typeface="+mn-ea"/>
              </a:rPr>
              <a:t>日以上</a:t>
            </a:r>
            <a:r>
              <a:rPr lang="ja-JP" altLang="en-US" u="sng">
                <a:latin typeface="+mn-ea"/>
              </a:rPr>
              <a:t>１５</a:t>
            </a:r>
            <a:r>
              <a:rPr lang="ja-JP" altLang="ja-JP" u="sng">
                <a:latin typeface="+mn-ea"/>
              </a:rPr>
              <a:t>日以内</a:t>
            </a:r>
            <a:r>
              <a:rPr lang="en-US" altLang="ja-JP" dirty="0">
                <a:latin typeface="+mn-ea"/>
              </a:rPr>
              <a:t>	○</a:t>
            </a:r>
            <a:r>
              <a:rPr lang="ja-JP" altLang="ja-JP">
                <a:latin typeface="+mn-ea"/>
              </a:rPr>
              <a:t>点</a:t>
            </a:r>
          </a:p>
          <a:p>
            <a:pPr lvl="1"/>
            <a:r>
              <a:rPr lang="en-US" altLang="ja-JP" dirty="0">
                <a:latin typeface="+mn-ea"/>
              </a:rPr>
              <a:t> </a:t>
            </a:r>
            <a:r>
              <a:rPr lang="ja-JP" altLang="en-US">
                <a:latin typeface="+mn-ea"/>
              </a:rPr>
              <a:t>レセプト記載の規定新設</a:t>
            </a:r>
            <a:endParaRPr lang="ja-JP" altLang="ja-JP">
              <a:latin typeface="+mn-ea"/>
            </a:endParaRPr>
          </a:p>
          <a:p>
            <a:pPr lvl="2"/>
            <a:r>
              <a:rPr lang="ja-JP" altLang="ja-JP">
                <a:latin typeface="+mn-ea"/>
              </a:rPr>
              <a:t>診療報酬明細書の摘要欄に別に厚生労働大臣が定める身体合併症の患者のいずれに該当するかを記載</a:t>
            </a:r>
          </a:p>
          <a:p>
            <a:pPr lvl="2"/>
            <a:r>
              <a:rPr lang="ja-JP" altLang="ja-JP">
                <a:latin typeface="+mn-ea"/>
              </a:rPr>
              <a:t>別表第七の二精神科身体合併症管理加算の対象患者</a:t>
            </a:r>
          </a:p>
          <a:p>
            <a:pPr lvl="3"/>
            <a:r>
              <a:rPr lang="en-US" altLang="ja-JP" dirty="0">
                <a:latin typeface="+mn-ea"/>
              </a:rPr>
              <a:t>(</a:t>
            </a:r>
            <a:r>
              <a:rPr lang="ja-JP" altLang="ja-JP">
                <a:latin typeface="+mn-ea"/>
              </a:rPr>
              <a:t>略</a:t>
            </a:r>
            <a:r>
              <a:rPr lang="en-US" altLang="ja-JP" dirty="0">
                <a:latin typeface="+mn-ea"/>
              </a:rPr>
              <a:t>)</a:t>
            </a:r>
            <a:endParaRPr lang="ja-JP" altLang="ja-JP">
              <a:latin typeface="+mn-ea"/>
            </a:endParaRPr>
          </a:p>
          <a:p>
            <a:pPr lvl="3"/>
            <a:r>
              <a:rPr lang="ja-JP" altLang="ja-JP">
                <a:latin typeface="+mn-ea"/>
              </a:rPr>
              <a:t>難病の患者に対する医療等に関する法律</a:t>
            </a:r>
            <a:r>
              <a:rPr lang="en-US" altLang="ja-JP" dirty="0">
                <a:latin typeface="+mn-ea"/>
              </a:rPr>
              <a:t>(</a:t>
            </a:r>
            <a:r>
              <a:rPr lang="ja-JP" altLang="ja-JP">
                <a:latin typeface="+mn-ea"/>
              </a:rPr>
              <a:t>平成</a:t>
            </a:r>
            <a:r>
              <a:rPr lang="en-US" altLang="ja-JP" dirty="0">
                <a:latin typeface="+mn-ea"/>
              </a:rPr>
              <a:t>26</a:t>
            </a:r>
            <a:r>
              <a:rPr lang="ja-JP" altLang="ja-JP">
                <a:latin typeface="+mn-ea"/>
              </a:rPr>
              <a:t>年法律第</a:t>
            </a:r>
            <a:r>
              <a:rPr lang="en-US" altLang="ja-JP" dirty="0">
                <a:latin typeface="+mn-ea"/>
              </a:rPr>
              <a:t>50</a:t>
            </a:r>
            <a:r>
              <a:rPr lang="ja-JP" altLang="ja-JP">
                <a:latin typeface="+mn-ea"/>
              </a:rPr>
              <a:t>号</a:t>
            </a:r>
            <a:r>
              <a:rPr lang="en-US" altLang="ja-JP" dirty="0">
                <a:latin typeface="+mn-ea"/>
              </a:rPr>
              <a:t>)</a:t>
            </a:r>
            <a:r>
              <a:rPr lang="ja-JP" altLang="ja-JP">
                <a:latin typeface="+mn-ea"/>
              </a:rPr>
              <a:t>第</a:t>
            </a:r>
            <a:r>
              <a:rPr lang="en-US" altLang="ja-JP" dirty="0">
                <a:latin typeface="+mn-ea"/>
              </a:rPr>
              <a:t>5</a:t>
            </a:r>
            <a:r>
              <a:rPr lang="ja-JP" altLang="ja-JP">
                <a:latin typeface="+mn-ea"/>
              </a:rPr>
              <a:t>条に規定する指定難病の患者であって、同法第</a:t>
            </a:r>
            <a:r>
              <a:rPr lang="en-US" altLang="ja-JP" dirty="0">
                <a:latin typeface="+mn-ea"/>
              </a:rPr>
              <a:t>7</a:t>
            </a:r>
            <a:r>
              <a:rPr lang="ja-JP" altLang="ja-JP">
                <a:latin typeface="+mn-ea"/>
              </a:rPr>
              <a:t>条第</a:t>
            </a:r>
            <a:r>
              <a:rPr lang="en-US" altLang="ja-JP" dirty="0">
                <a:latin typeface="+mn-ea"/>
              </a:rPr>
              <a:t>4</a:t>
            </a:r>
            <a:r>
              <a:rPr lang="ja-JP" altLang="ja-JP">
                <a:latin typeface="+mn-ea"/>
              </a:rPr>
              <a:t>項に規定する医療受給者証を交付されているもの</a:t>
            </a:r>
            <a:r>
              <a:rPr lang="en-US" altLang="ja-JP" dirty="0">
                <a:latin typeface="+mn-ea"/>
              </a:rPr>
              <a:t>(</a:t>
            </a:r>
            <a:r>
              <a:rPr lang="ja-JP" altLang="ja-JP">
                <a:latin typeface="+mn-ea"/>
              </a:rPr>
              <a:t>同条第</a:t>
            </a:r>
            <a:r>
              <a:rPr lang="en-US" altLang="ja-JP" dirty="0">
                <a:latin typeface="+mn-ea"/>
              </a:rPr>
              <a:t>1</a:t>
            </a:r>
            <a:r>
              <a:rPr lang="ja-JP" altLang="ja-JP">
                <a:latin typeface="+mn-ea"/>
              </a:rPr>
              <a:t>項各号に規定する特定医療費の支給認定に係る基準を満たすものとして診断を受けたものを含む</a:t>
            </a:r>
            <a:r>
              <a:rPr lang="en-US" altLang="ja-JP" dirty="0">
                <a:latin typeface="+mn-ea"/>
              </a:rPr>
              <a:t>)</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精神科病棟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108</a:t>
            </a:fld>
            <a:endParaRPr lang="en-US" altLang="ja-JP" sz="1800" dirty="0"/>
          </a:p>
        </p:txBody>
      </p:sp>
    </p:spTree>
    <p:extLst>
      <p:ext uri="{BB962C8B-B14F-4D97-AF65-F5344CB8AC3E}">
        <p14:creationId xmlns:p14="http://schemas.microsoft.com/office/powerpoint/2010/main" val="29325236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精神科急性期医師配置加算の再編</a:t>
            </a:r>
          </a:p>
          <a:p>
            <a:pPr lvl="1"/>
            <a:r>
              <a:rPr lang="ja-JP" altLang="ja-JP">
                <a:latin typeface="+mn-ea"/>
              </a:rPr>
              <a:t>精神科急性期医師配置加算</a:t>
            </a:r>
            <a:r>
              <a:rPr lang="en-US" altLang="ja-JP" dirty="0">
                <a:latin typeface="+mn-ea"/>
              </a:rPr>
              <a:t>(1</a:t>
            </a:r>
            <a:r>
              <a:rPr lang="ja-JP" altLang="ja-JP">
                <a:latin typeface="+mn-ea"/>
              </a:rPr>
              <a:t>日につき</a:t>
            </a:r>
            <a:r>
              <a:rPr lang="en-US" altLang="ja-JP" dirty="0">
                <a:latin typeface="+mn-ea"/>
              </a:rPr>
              <a:t>)	500</a:t>
            </a:r>
            <a:r>
              <a:rPr lang="ja-JP" altLang="ja-JP">
                <a:latin typeface="+mn-ea"/>
              </a:rPr>
              <a:t>点</a:t>
            </a:r>
          </a:p>
          <a:p>
            <a:pPr marL="457200" lvl="1" indent="0">
              <a:buNone/>
            </a:pPr>
            <a:r>
              <a:rPr lang="ja-JP" altLang="en-US">
                <a:latin typeface="+mn-ea"/>
              </a:rPr>
              <a:t>　　　　　　↓</a:t>
            </a:r>
            <a:endParaRPr lang="ja-JP" altLang="ja-JP">
              <a:latin typeface="+mn-ea"/>
            </a:endParaRPr>
          </a:p>
          <a:p>
            <a:pPr lvl="1"/>
            <a:r>
              <a:rPr lang="ja-JP" altLang="ja-JP">
                <a:latin typeface="+mn-ea"/>
              </a:rPr>
              <a:t>精神科急性期医師配置加算</a:t>
            </a:r>
            <a:r>
              <a:rPr lang="en-US" altLang="ja-JP" dirty="0">
                <a:latin typeface="+mn-ea"/>
              </a:rPr>
              <a:t>1		</a:t>
            </a:r>
            <a:r>
              <a:rPr lang="ja-JP" altLang="ja-JP">
                <a:latin typeface="+mn-ea"/>
              </a:rPr>
              <a:t>〇点</a:t>
            </a:r>
          </a:p>
          <a:p>
            <a:pPr lvl="1"/>
            <a:r>
              <a:rPr lang="ja-JP" altLang="ja-JP">
                <a:latin typeface="+mn-ea"/>
              </a:rPr>
              <a:t>精神科急性期医師配置加算</a:t>
            </a:r>
            <a:r>
              <a:rPr lang="en-US" altLang="ja-JP" dirty="0">
                <a:latin typeface="+mn-ea"/>
              </a:rPr>
              <a:t>2</a:t>
            </a:r>
            <a:endParaRPr lang="ja-JP" altLang="ja-JP">
              <a:latin typeface="+mn-ea"/>
            </a:endParaRPr>
          </a:p>
          <a:p>
            <a:pPr lvl="2"/>
            <a:r>
              <a:rPr lang="ja-JP" altLang="ja-JP">
                <a:latin typeface="+mn-ea"/>
              </a:rPr>
              <a:t>イ精神病棟入院基本料等の場合</a:t>
            </a:r>
            <a:r>
              <a:rPr lang="en-US" altLang="ja-JP" dirty="0">
                <a:latin typeface="+mn-ea"/>
              </a:rPr>
              <a:t>	</a:t>
            </a:r>
            <a:r>
              <a:rPr lang="ja-JP" altLang="ja-JP">
                <a:latin typeface="+mn-ea"/>
              </a:rPr>
              <a:t>〇点</a:t>
            </a:r>
          </a:p>
          <a:p>
            <a:pPr lvl="2"/>
            <a:r>
              <a:rPr lang="ja-JP" altLang="ja-JP">
                <a:latin typeface="+mn-ea"/>
              </a:rPr>
              <a:t>ロ精神科急性期治療病棟入院料の場合</a:t>
            </a:r>
            <a:r>
              <a:rPr lang="en-US" altLang="ja-JP" dirty="0">
                <a:latin typeface="+mn-ea"/>
              </a:rPr>
              <a:t>	</a:t>
            </a:r>
            <a:r>
              <a:rPr lang="ja-JP" altLang="ja-JP">
                <a:latin typeface="+mn-ea"/>
              </a:rPr>
              <a:t>〇点</a:t>
            </a:r>
          </a:p>
          <a:p>
            <a:pPr lvl="1"/>
            <a:r>
              <a:rPr lang="ja-JP" altLang="ja-JP">
                <a:latin typeface="+mn-ea"/>
              </a:rPr>
              <a:t>精神科急性期医師配置加算</a:t>
            </a:r>
            <a:r>
              <a:rPr lang="en-US" altLang="ja-JP" dirty="0">
                <a:latin typeface="+mn-ea"/>
              </a:rPr>
              <a:t>3		</a:t>
            </a:r>
            <a:r>
              <a:rPr lang="ja-JP" altLang="ja-JP">
                <a:latin typeface="+mn-ea"/>
              </a:rPr>
              <a:t>〇点</a:t>
            </a:r>
          </a:p>
          <a:p>
            <a:pPr lvl="1"/>
            <a:endParaRPr lang="ja-JP" altLang="ja-JP">
              <a:latin typeface="+mn-ea"/>
            </a:endParaRPr>
          </a:p>
          <a:p>
            <a:pPr lvl="1"/>
            <a:r>
              <a:rPr lang="ja-JP" altLang="ja-JP">
                <a:latin typeface="+mn-ea"/>
              </a:rPr>
              <a:t>算定要件</a:t>
            </a:r>
          </a:p>
          <a:p>
            <a:pPr lvl="2"/>
            <a:r>
              <a:rPr lang="ja-JP" altLang="ja-JP">
                <a:latin typeface="+mn-ea"/>
              </a:rPr>
              <a:t>精神科急性期医師配置加算は、精神症状とともに身体疾患又は外傷を有する患者の入院医療体制を確保している保険医療機関の精神病棟や、急性期の精神疾患患者</a:t>
            </a:r>
            <a:r>
              <a:rPr lang="ja-JP" altLang="ja-JP" u="sng">
                <a:latin typeface="+mn-ea"/>
              </a:rPr>
              <a:t>及び治療抵抗性統合失調症患者</a:t>
            </a:r>
            <a:r>
              <a:rPr lang="en-US" altLang="ja-JP" u="sng" dirty="0">
                <a:latin typeface="+mn-ea"/>
              </a:rPr>
              <a:t>(</a:t>
            </a:r>
            <a:r>
              <a:rPr lang="ja-JP" altLang="ja-JP" u="sng">
                <a:latin typeface="+mn-ea"/>
              </a:rPr>
              <a:t>クロザピンの新規導入を目的とした患者に限る</a:t>
            </a:r>
            <a:r>
              <a:rPr lang="en-US" altLang="ja-JP" u="sng" dirty="0">
                <a:latin typeface="+mn-ea"/>
              </a:rPr>
              <a:t>)</a:t>
            </a:r>
            <a:r>
              <a:rPr lang="ja-JP" altLang="ja-JP">
                <a:latin typeface="+mn-ea"/>
              </a:rPr>
              <a:t>に密度の高い入院医療を提供する精神病棟において、医師を手厚く配置することを評価したものである。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ja-JP">
                <a:latin typeface="+mn-ea"/>
                <a:ea typeface="+mn-ea"/>
              </a:rPr>
              <a:t>精神科急性期治療病棟入院料</a:t>
            </a:r>
            <a:r>
              <a:rPr lang="en-US" altLang="ja-JP" dirty="0">
                <a:latin typeface="+mn-ea"/>
                <a:ea typeface="+mn-ea"/>
              </a:rPr>
              <a:t>1</a:t>
            </a:r>
            <a:endParaRPr lang="ja-JP" altLang="ja-JP">
              <a:latin typeface="+mn-ea"/>
              <a:ea typeface="+mn-ea"/>
            </a:endParaRPr>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109</a:t>
            </a:fld>
            <a:endParaRPr lang="en-US" altLang="ja-JP" sz="1800" dirty="0"/>
          </a:p>
        </p:txBody>
      </p:sp>
    </p:spTree>
    <p:extLst>
      <p:ext uri="{BB962C8B-B14F-4D97-AF65-F5344CB8AC3E}">
        <p14:creationId xmlns:p14="http://schemas.microsoft.com/office/powerpoint/2010/main" val="2026538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sz="2400" dirty="0">
                <a:latin typeface="+mn-ea"/>
              </a:rPr>
              <a:t>(</a:t>
            </a:r>
            <a:r>
              <a:rPr lang="ja-JP" altLang="en-US" sz="2400">
                <a:latin typeface="+mn-ea"/>
              </a:rPr>
              <a:t>新</a:t>
            </a:r>
            <a:r>
              <a:rPr lang="en-US" altLang="ja-JP" sz="2400" dirty="0">
                <a:latin typeface="+mn-ea"/>
              </a:rPr>
              <a:t>)</a:t>
            </a:r>
            <a:r>
              <a:rPr lang="ja-JP" altLang="en-US" sz="2400">
                <a:latin typeface="+mn-ea"/>
              </a:rPr>
              <a:t>連携充実加算	〇点</a:t>
            </a:r>
            <a:r>
              <a:rPr lang="en-US" altLang="ja-JP" sz="2400" dirty="0">
                <a:latin typeface="+mn-ea"/>
              </a:rPr>
              <a:t>(</a:t>
            </a:r>
            <a:r>
              <a:rPr lang="ja-JP" altLang="en-US" sz="2400">
                <a:latin typeface="+mn-ea"/>
              </a:rPr>
              <a:t>月</a:t>
            </a:r>
            <a:r>
              <a:rPr lang="en-US" altLang="ja-JP" sz="2400" dirty="0">
                <a:latin typeface="+mn-ea"/>
              </a:rPr>
              <a:t>1</a:t>
            </a:r>
            <a:r>
              <a:rPr lang="ja-JP" altLang="en-US" sz="2400">
                <a:latin typeface="+mn-ea"/>
              </a:rPr>
              <a:t>回</a:t>
            </a:r>
            <a:r>
              <a:rPr lang="en-US" altLang="ja-JP" sz="2400" dirty="0">
                <a:latin typeface="+mn-ea"/>
              </a:rPr>
              <a:t>)</a:t>
            </a:r>
          </a:p>
          <a:p>
            <a:pPr lvl="1"/>
            <a:r>
              <a:rPr lang="ja-JP" altLang="en-US" sz="2000">
                <a:latin typeface="+mn-ea"/>
              </a:rPr>
              <a:t>対象患者</a:t>
            </a:r>
          </a:p>
          <a:p>
            <a:pPr lvl="2"/>
            <a:r>
              <a:rPr lang="ja-JP" altLang="en-US" sz="1800">
                <a:latin typeface="+mn-ea"/>
              </a:rPr>
              <a:t>外来化学療法加算</a:t>
            </a:r>
            <a:r>
              <a:rPr lang="en-US" altLang="ja-JP" sz="1800" dirty="0">
                <a:latin typeface="+mn-ea"/>
              </a:rPr>
              <a:t>1</a:t>
            </a:r>
            <a:r>
              <a:rPr lang="ja-JP" altLang="en-US" sz="1800">
                <a:latin typeface="+mn-ea"/>
              </a:rPr>
              <a:t>の</a:t>
            </a:r>
            <a:r>
              <a:rPr lang="en-US" altLang="ja-JP" sz="1800" dirty="0">
                <a:latin typeface="+mn-ea"/>
              </a:rPr>
              <a:t>A</a:t>
            </a:r>
            <a:r>
              <a:rPr lang="ja-JP" altLang="en-US" sz="1800">
                <a:latin typeface="+mn-ea"/>
              </a:rPr>
              <a:t>を算定する患者</a:t>
            </a:r>
          </a:p>
          <a:p>
            <a:pPr lvl="1"/>
            <a:r>
              <a:rPr lang="ja-JP" altLang="en-US" sz="2000">
                <a:latin typeface="+mn-ea"/>
              </a:rPr>
              <a:t>算定要件</a:t>
            </a:r>
          </a:p>
          <a:p>
            <a:pPr lvl="2"/>
            <a:r>
              <a:rPr lang="en-US" altLang="ja-JP" sz="1800" dirty="0">
                <a:latin typeface="+mn-ea"/>
              </a:rPr>
              <a:t>(1)</a:t>
            </a:r>
            <a:r>
              <a:rPr lang="ja-JP" altLang="en-US" sz="1800">
                <a:latin typeface="+mn-ea"/>
              </a:rPr>
              <a:t>当該医療機関の医師の指示に基づき薬剤師が、治療の目的及び治療の進捗等を文書により提供した上で、患者の状態を踏まえて必要な指導を行った場合に、連携充実加算として、〇点を月</a:t>
            </a:r>
            <a:r>
              <a:rPr lang="en-US" altLang="ja-JP" sz="1800" dirty="0">
                <a:latin typeface="+mn-ea"/>
              </a:rPr>
              <a:t>1</a:t>
            </a:r>
            <a:r>
              <a:rPr lang="ja-JP" altLang="en-US" sz="1800">
                <a:latin typeface="+mn-ea"/>
              </a:rPr>
              <a:t>回に限り所定点数に加算する</a:t>
            </a:r>
          </a:p>
          <a:p>
            <a:pPr lvl="2"/>
            <a:r>
              <a:rPr lang="en-US" altLang="ja-JP" sz="1800" dirty="0">
                <a:latin typeface="+mn-ea"/>
              </a:rPr>
              <a:t>(2)</a:t>
            </a:r>
            <a:r>
              <a:rPr lang="ja-JP" altLang="en-US" sz="1800">
                <a:latin typeface="+mn-ea"/>
              </a:rPr>
              <a:t>その他以下の要件を満たすこと</a:t>
            </a:r>
          </a:p>
          <a:p>
            <a:pPr lvl="3"/>
            <a:r>
              <a:rPr lang="ja-JP" altLang="en-US" sz="1800">
                <a:latin typeface="+mn-ea"/>
              </a:rPr>
              <a:t>治療の状況等を共有することを目的に、提供した治療の目的及び治療の進捗に関する文書を他の医療機関又は保険薬局に提示するよう患者に指導を行うこと</a:t>
            </a:r>
          </a:p>
          <a:p>
            <a:pPr lvl="3"/>
            <a:r>
              <a:rPr lang="ja-JP" altLang="en-US" sz="1800">
                <a:latin typeface="+mn-ea"/>
              </a:rPr>
              <a:t>他の医療機関又は保険薬局から服薬状況、抗悪性腫瘍剤の副作用等に関する情報が報告された場合には、必要な分析・評価等を行うこと</a:t>
            </a:r>
          </a:p>
          <a:p>
            <a:pPr lvl="3"/>
            <a:r>
              <a:rPr lang="ja-JP" altLang="en-US" sz="1800">
                <a:latin typeface="+mn-ea"/>
              </a:rPr>
              <a:t>悪性腫瘍の治療を担当する医師の診察に当たっては、あらかじめ薬剤師、看護師等と連携して服薬状況、抗悪性腫瘍剤の副作用等に関する情報を収集し、診療に活用することが望ましい</a:t>
            </a:r>
          </a:p>
          <a:p>
            <a:pPr lvl="3"/>
            <a:r>
              <a:rPr lang="ja-JP" altLang="en-US" sz="1800">
                <a:latin typeface="+mn-ea"/>
              </a:rPr>
              <a:t>療養のため必要な栄養の指導を実施する場合には、管理栄養士と連携を図ること</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外来化学療法加算に加算新設</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注　射</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a:t>
            </a:fld>
            <a:endParaRPr lang="en-US" altLang="ja-JP" sz="1800" dirty="0"/>
          </a:p>
        </p:txBody>
      </p:sp>
    </p:spTree>
    <p:extLst>
      <p:ext uri="{BB962C8B-B14F-4D97-AF65-F5344CB8AC3E}">
        <p14:creationId xmlns:p14="http://schemas.microsoft.com/office/powerpoint/2010/main" val="5443595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精神科急性期医師配置加算の再編</a:t>
            </a:r>
          </a:p>
          <a:p>
            <a:pPr lvl="1"/>
            <a:r>
              <a:rPr lang="ja-JP" altLang="ja-JP">
                <a:latin typeface="+mn-ea"/>
              </a:rPr>
              <a:t>施設基準</a:t>
            </a:r>
          </a:p>
          <a:p>
            <a:pPr lvl="2"/>
            <a:r>
              <a:rPr lang="ja-JP" altLang="ja-JP">
                <a:latin typeface="+mn-ea"/>
              </a:rPr>
              <a:t>精神科急性期医師配置加算の施設基準</a:t>
            </a:r>
          </a:p>
          <a:p>
            <a:pPr lvl="3"/>
            <a:r>
              <a:rPr lang="en-US" altLang="ja-JP" dirty="0">
                <a:latin typeface="+mn-ea"/>
              </a:rPr>
              <a:t>(1)</a:t>
            </a:r>
            <a:r>
              <a:rPr lang="ja-JP" altLang="ja-JP">
                <a:latin typeface="+mn-ea"/>
              </a:rPr>
              <a:t>当該病棟において、常勤の医師は、当該病棟の入院患者の数が十六又はその端数を増すごとに一以上配置されている</a:t>
            </a:r>
            <a:r>
              <a:rPr lang="ja-JP" altLang="en-US">
                <a:latin typeface="+mn-ea"/>
              </a:rPr>
              <a:t>こと</a:t>
            </a:r>
            <a:endParaRPr lang="ja-JP" altLang="ja-JP">
              <a:latin typeface="+mn-ea"/>
            </a:endParaRPr>
          </a:p>
          <a:p>
            <a:pPr lvl="2"/>
            <a:r>
              <a:rPr lang="ja-JP" altLang="ja-JP">
                <a:latin typeface="+mn-ea"/>
              </a:rPr>
              <a:t>精神科急性期医師配置加算</a:t>
            </a:r>
            <a:r>
              <a:rPr lang="en-US" altLang="ja-JP" dirty="0">
                <a:latin typeface="+mn-ea"/>
              </a:rPr>
              <a:t>1</a:t>
            </a:r>
            <a:r>
              <a:rPr lang="ja-JP" altLang="ja-JP">
                <a:latin typeface="+mn-ea"/>
              </a:rPr>
              <a:t>の施設基準</a:t>
            </a:r>
          </a:p>
          <a:p>
            <a:pPr lvl="3"/>
            <a:r>
              <a:rPr lang="en-US" altLang="ja-JP" dirty="0">
                <a:latin typeface="+mn-ea"/>
              </a:rPr>
              <a:t>1</a:t>
            </a:r>
            <a:r>
              <a:rPr lang="ja-JP" altLang="en-US">
                <a:latin typeface="+mn-ea"/>
              </a:rPr>
              <a:t>、</a:t>
            </a:r>
            <a:r>
              <a:rPr lang="ja-JP" altLang="ja-JP">
                <a:latin typeface="+mn-ea"/>
              </a:rPr>
              <a:t>精神科救急医療に係る実績を相当程度有している</a:t>
            </a:r>
            <a:r>
              <a:rPr lang="ja-JP" altLang="en-US">
                <a:latin typeface="+mn-ea"/>
              </a:rPr>
              <a:t>こと</a:t>
            </a:r>
            <a:endParaRPr lang="ja-JP" altLang="ja-JP">
              <a:latin typeface="+mn-ea"/>
            </a:endParaRPr>
          </a:p>
          <a:p>
            <a:pPr lvl="3"/>
            <a:r>
              <a:rPr lang="ja-JP" altLang="en-US">
                <a:latin typeface="+mn-ea"/>
              </a:rPr>
              <a:t>（新）</a:t>
            </a:r>
            <a:r>
              <a:rPr lang="en-US" altLang="ja-JP" dirty="0">
                <a:latin typeface="+mn-ea"/>
              </a:rPr>
              <a:t>2</a:t>
            </a:r>
            <a:r>
              <a:rPr lang="ja-JP" altLang="en-US">
                <a:latin typeface="+mn-ea"/>
              </a:rPr>
              <a:t>、</a:t>
            </a:r>
            <a:r>
              <a:rPr lang="ja-JP" altLang="ja-JP">
                <a:latin typeface="+mn-ea"/>
              </a:rPr>
              <a:t>直近</a:t>
            </a:r>
            <a:r>
              <a:rPr lang="en-US" altLang="ja-JP" dirty="0">
                <a:latin typeface="+mn-ea"/>
              </a:rPr>
              <a:t>1</a:t>
            </a:r>
            <a:r>
              <a:rPr lang="ja-JP" altLang="ja-JP">
                <a:latin typeface="+mn-ea"/>
              </a:rPr>
              <a:t>年間に当該病棟においてクロザピンを新規に導入した実績を相当程度有している</a:t>
            </a:r>
            <a:r>
              <a:rPr lang="ja-JP" altLang="en-US">
                <a:latin typeface="+mn-ea"/>
              </a:rPr>
              <a:t>こと</a:t>
            </a:r>
            <a:endParaRPr lang="ja-JP" altLang="ja-JP">
              <a:latin typeface="+mn-ea"/>
            </a:endParaRPr>
          </a:p>
          <a:p>
            <a:pPr lvl="3"/>
            <a:r>
              <a:rPr lang="en-US" altLang="ja-JP" dirty="0">
                <a:latin typeface="+mn-ea"/>
              </a:rPr>
              <a:t>3</a:t>
            </a:r>
            <a:r>
              <a:rPr lang="ja-JP" altLang="en-US">
                <a:latin typeface="+mn-ea"/>
              </a:rPr>
              <a:t>、</a:t>
            </a:r>
            <a:r>
              <a:rPr lang="ja-JP" altLang="ja-JP">
                <a:latin typeface="+mn-ea"/>
              </a:rPr>
              <a:t>精神科急性期治療病棟入院料</a:t>
            </a:r>
            <a:r>
              <a:rPr lang="en-US" altLang="ja-JP" dirty="0">
                <a:latin typeface="+mn-ea"/>
              </a:rPr>
              <a:t>1</a:t>
            </a:r>
            <a:r>
              <a:rPr lang="ja-JP" altLang="ja-JP">
                <a:latin typeface="+mn-ea"/>
              </a:rPr>
              <a:t>を算定する精神病棟である</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ja-JP">
                <a:latin typeface="+mn-ea"/>
                <a:ea typeface="+mn-ea"/>
              </a:rPr>
              <a:t>精神科急性期治療病棟入院料</a:t>
            </a:r>
            <a:r>
              <a:rPr lang="en-US" altLang="ja-JP" dirty="0">
                <a:latin typeface="+mn-ea"/>
                <a:ea typeface="+mn-ea"/>
              </a:rPr>
              <a:t>1</a:t>
            </a:r>
            <a:endParaRPr lang="ja-JP" altLang="ja-JP">
              <a:latin typeface="+mn-ea"/>
              <a:ea typeface="+mn-ea"/>
            </a:endParaRPr>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110</a:t>
            </a:fld>
            <a:endParaRPr lang="en-US" altLang="ja-JP" sz="1800" dirty="0"/>
          </a:p>
        </p:txBody>
      </p:sp>
    </p:spTree>
    <p:extLst>
      <p:ext uri="{BB962C8B-B14F-4D97-AF65-F5344CB8AC3E}">
        <p14:creationId xmlns:p14="http://schemas.microsoft.com/office/powerpoint/2010/main" val="2901485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精神科急性期医師配置加算の再編</a:t>
            </a:r>
          </a:p>
          <a:p>
            <a:pPr lvl="1"/>
            <a:r>
              <a:rPr lang="ja-JP" altLang="ja-JP">
                <a:latin typeface="+mn-ea"/>
              </a:rPr>
              <a:t>施設基準</a:t>
            </a:r>
          </a:p>
          <a:p>
            <a:pPr lvl="2"/>
            <a:r>
              <a:rPr lang="ja-JP" altLang="ja-JP">
                <a:latin typeface="+mn-ea"/>
              </a:rPr>
              <a:t>精神科急性期医師配置加算</a:t>
            </a:r>
            <a:r>
              <a:rPr lang="en-US" altLang="ja-JP" dirty="0">
                <a:latin typeface="+mn-ea"/>
              </a:rPr>
              <a:t>2</a:t>
            </a:r>
            <a:r>
              <a:rPr lang="ja-JP" altLang="ja-JP">
                <a:latin typeface="+mn-ea"/>
              </a:rPr>
              <a:t>のイの施設基準</a:t>
            </a:r>
          </a:p>
          <a:p>
            <a:pPr lvl="3"/>
            <a:r>
              <a:rPr lang="en-US" altLang="ja-JP" dirty="0">
                <a:latin typeface="+mn-ea"/>
              </a:rPr>
              <a:t>1</a:t>
            </a:r>
            <a:r>
              <a:rPr lang="ja-JP" altLang="ja-JP">
                <a:latin typeface="+mn-ea"/>
              </a:rPr>
              <a:t>精神病棟入院基本料</a:t>
            </a:r>
            <a:r>
              <a:rPr lang="en-US" altLang="ja-JP" dirty="0">
                <a:latin typeface="+mn-ea"/>
              </a:rPr>
              <a:t>(</a:t>
            </a:r>
            <a:r>
              <a:rPr lang="ja-JP" altLang="ja-JP">
                <a:latin typeface="+mn-ea"/>
              </a:rPr>
              <a:t>十対一入院基本料又は十</a:t>
            </a:r>
            <a:r>
              <a:rPr lang="en-US" altLang="ja-JP" dirty="0">
                <a:latin typeface="+mn-ea"/>
              </a:rPr>
              <a:t>3</a:t>
            </a:r>
            <a:r>
              <a:rPr lang="ja-JP" altLang="ja-JP">
                <a:latin typeface="+mn-ea"/>
              </a:rPr>
              <a:t>対一入院基本料に限る</a:t>
            </a:r>
            <a:r>
              <a:rPr lang="en-US" altLang="ja-JP" dirty="0">
                <a:latin typeface="+mn-ea"/>
              </a:rPr>
              <a:t>)</a:t>
            </a:r>
            <a:r>
              <a:rPr lang="ja-JP" altLang="ja-JP">
                <a:latin typeface="+mn-ea"/>
              </a:rPr>
              <a:t>又は特定機能病院入院基本料を算定する精神病棟</a:t>
            </a:r>
            <a:r>
              <a:rPr lang="en-US" altLang="ja-JP" dirty="0">
                <a:latin typeface="+mn-ea"/>
              </a:rPr>
              <a:t>(</a:t>
            </a:r>
            <a:r>
              <a:rPr lang="ja-JP" altLang="ja-JP">
                <a:latin typeface="+mn-ea"/>
              </a:rPr>
              <a:t>七対一入院基本料、十対一入院基本料又は十</a:t>
            </a:r>
            <a:r>
              <a:rPr lang="en-US" altLang="ja-JP" dirty="0">
                <a:latin typeface="+mn-ea"/>
              </a:rPr>
              <a:t>3</a:t>
            </a:r>
            <a:r>
              <a:rPr lang="ja-JP" altLang="ja-JP">
                <a:latin typeface="+mn-ea"/>
              </a:rPr>
              <a:t>対一入院基本料に限る</a:t>
            </a:r>
            <a:r>
              <a:rPr lang="en-US" altLang="ja-JP" dirty="0">
                <a:latin typeface="+mn-ea"/>
              </a:rPr>
              <a:t>)</a:t>
            </a:r>
            <a:r>
              <a:rPr lang="ja-JP" altLang="ja-JP">
                <a:latin typeface="+mn-ea"/>
              </a:rPr>
              <a:t>である</a:t>
            </a:r>
            <a:r>
              <a:rPr lang="ja-JP" altLang="en-US">
                <a:latin typeface="+mn-ea"/>
              </a:rPr>
              <a:t>こと</a:t>
            </a:r>
            <a:endParaRPr lang="ja-JP" altLang="ja-JP">
              <a:latin typeface="+mn-ea"/>
            </a:endParaRPr>
          </a:p>
          <a:p>
            <a:pPr lvl="3"/>
            <a:r>
              <a:rPr lang="en-US" altLang="ja-JP" dirty="0">
                <a:latin typeface="+mn-ea"/>
              </a:rPr>
              <a:t>2</a:t>
            </a:r>
            <a:r>
              <a:rPr lang="ja-JP" altLang="ja-JP">
                <a:latin typeface="+mn-ea"/>
              </a:rPr>
              <a:t>精神障害者であって身体疾患を有する患者に対する急性期治療を行うにつき十分な体制を有する保険医療機関の精神病棟である</a:t>
            </a:r>
            <a:r>
              <a:rPr lang="ja-JP" altLang="en-US">
                <a:latin typeface="+mn-ea"/>
              </a:rPr>
              <a:t>こと</a:t>
            </a:r>
            <a:endParaRPr lang="ja-JP" altLang="ja-JP">
              <a:latin typeface="+mn-ea"/>
            </a:endParaRPr>
          </a:p>
          <a:p>
            <a:pPr lvl="3"/>
            <a:r>
              <a:rPr lang="en-US" altLang="ja-JP" dirty="0">
                <a:latin typeface="+mn-ea"/>
              </a:rPr>
              <a:t>3</a:t>
            </a:r>
            <a:r>
              <a:rPr lang="ja-JP" altLang="ja-JP">
                <a:latin typeface="+mn-ea"/>
              </a:rPr>
              <a:t>許可病床</a:t>
            </a:r>
            <a:r>
              <a:rPr lang="en-US" altLang="ja-JP" dirty="0">
                <a:latin typeface="+mn-ea"/>
              </a:rPr>
              <a:t>(</a:t>
            </a:r>
            <a:r>
              <a:rPr lang="ja-JP" altLang="ja-JP">
                <a:latin typeface="+mn-ea"/>
              </a:rPr>
              <a:t>精神病床を除く</a:t>
            </a:r>
            <a:r>
              <a:rPr lang="en-US" altLang="ja-JP" dirty="0">
                <a:latin typeface="+mn-ea"/>
              </a:rPr>
              <a:t>)</a:t>
            </a:r>
            <a:r>
              <a:rPr lang="ja-JP" altLang="ja-JP">
                <a:latin typeface="+mn-ea"/>
              </a:rPr>
              <a:t>の数が百床</a:t>
            </a:r>
            <a:r>
              <a:rPr lang="en-US" altLang="ja-JP" dirty="0">
                <a:latin typeface="+mn-ea"/>
              </a:rPr>
              <a:t>(</a:t>
            </a:r>
            <a:r>
              <a:rPr lang="ja-JP" altLang="ja-JP">
                <a:latin typeface="+mn-ea"/>
              </a:rPr>
              <a:t>別表第六の二に掲げる地域に所在する保険医療機関にあっては八十床</a:t>
            </a:r>
            <a:r>
              <a:rPr lang="en-US" altLang="ja-JP" dirty="0">
                <a:latin typeface="+mn-ea"/>
              </a:rPr>
              <a:t>)</a:t>
            </a:r>
            <a:r>
              <a:rPr lang="ja-JP" altLang="ja-JP">
                <a:latin typeface="+mn-ea"/>
              </a:rPr>
              <a:t>以上の病院である</a:t>
            </a:r>
            <a:r>
              <a:rPr lang="ja-JP" altLang="en-US">
                <a:latin typeface="+mn-ea"/>
              </a:rPr>
              <a:t>こと</a:t>
            </a:r>
            <a:endParaRPr lang="ja-JP" altLang="ja-JP">
              <a:latin typeface="+mn-ea"/>
            </a:endParaRPr>
          </a:p>
          <a:p>
            <a:pPr lvl="2"/>
            <a:r>
              <a:rPr lang="ja-JP" altLang="ja-JP">
                <a:latin typeface="+mn-ea"/>
              </a:rPr>
              <a:t>（新）</a:t>
            </a:r>
            <a:r>
              <a:rPr lang="en-US" altLang="ja-JP" dirty="0">
                <a:latin typeface="+mn-ea"/>
              </a:rPr>
              <a:t>(4)</a:t>
            </a:r>
            <a:r>
              <a:rPr lang="ja-JP" altLang="ja-JP">
                <a:latin typeface="+mn-ea"/>
              </a:rPr>
              <a:t>精神科急性期医師配置加算</a:t>
            </a:r>
            <a:r>
              <a:rPr lang="en-US" altLang="ja-JP" dirty="0">
                <a:latin typeface="+mn-ea"/>
              </a:rPr>
              <a:t>2</a:t>
            </a:r>
            <a:r>
              <a:rPr lang="ja-JP" altLang="ja-JP">
                <a:latin typeface="+mn-ea"/>
              </a:rPr>
              <a:t>のロの施設基準</a:t>
            </a:r>
          </a:p>
          <a:p>
            <a:pPr lvl="3"/>
            <a:r>
              <a:rPr lang="en-US" altLang="ja-JP" dirty="0">
                <a:latin typeface="+mn-ea"/>
              </a:rPr>
              <a:t>1</a:t>
            </a:r>
            <a:r>
              <a:rPr lang="ja-JP" altLang="en-US">
                <a:latin typeface="+mn-ea"/>
              </a:rPr>
              <a:t>、</a:t>
            </a:r>
            <a:r>
              <a:rPr lang="ja-JP" altLang="ja-JP">
                <a:latin typeface="+mn-ea"/>
              </a:rPr>
              <a:t>精神科救急医療に係る実績を相当程度有している</a:t>
            </a:r>
            <a:r>
              <a:rPr lang="ja-JP" altLang="en-US">
                <a:latin typeface="+mn-ea"/>
              </a:rPr>
              <a:t>こと</a:t>
            </a:r>
            <a:endParaRPr lang="en-US" altLang="ja-JP" dirty="0">
              <a:latin typeface="+mn-ea"/>
            </a:endParaRPr>
          </a:p>
          <a:p>
            <a:pPr lvl="3"/>
            <a:r>
              <a:rPr lang="en-US" altLang="ja-JP" dirty="0">
                <a:latin typeface="+mn-ea"/>
              </a:rPr>
              <a:t>2</a:t>
            </a:r>
            <a:r>
              <a:rPr lang="ja-JP" altLang="en-US">
                <a:latin typeface="+mn-ea"/>
              </a:rPr>
              <a:t>、</a:t>
            </a:r>
            <a:r>
              <a:rPr lang="ja-JP" altLang="ja-JP">
                <a:latin typeface="+mn-ea"/>
              </a:rPr>
              <a:t>精神科急性期治療病棟入院料</a:t>
            </a:r>
            <a:r>
              <a:rPr lang="en-US" altLang="ja-JP" dirty="0">
                <a:latin typeface="+mn-ea"/>
              </a:rPr>
              <a:t>1</a:t>
            </a:r>
            <a:r>
              <a:rPr lang="ja-JP" altLang="ja-JP">
                <a:latin typeface="+mn-ea"/>
              </a:rPr>
              <a:t>を算定する精神病棟である</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ja-JP">
                <a:latin typeface="+mn-ea"/>
                <a:ea typeface="+mn-ea"/>
              </a:rPr>
              <a:t>精神科急性期治療病棟入院料</a:t>
            </a:r>
            <a:r>
              <a:rPr lang="en-US" altLang="ja-JP" dirty="0">
                <a:latin typeface="+mn-ea"/>
                <a:ea typeface="+mn-ea"/>
              </a:rPr>
              <a:t>1</a:t>
            </a:r>
            <a:endParaRPr lang="ja-JP" altLang="ja-JP">
              <a:latin typeface="+mn-ea"/>
              <a:ea typeface="+mn-ea"/>
            </a:endParaRPr>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111</a:t>
            </a:fld>
            <a:endParaRPr lang="en-US" altLang="ja-JP" sz="1800" dirty="0"/>
          </a:p>
        </p:txBody>
      </p:sp>
    </p:spTree>
    <p:extLst>
      <p:ext uri="{BB962C8B-B14F-4D97-AF65-F5344CB8AC3E}">
        <p14:creationId xmlns:p14="http://schemas.microsoft.com/office/powerpoint/2010/main" val="42751614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精神科急性期医師配置加算の再編</a:t>
            </a:r>
          </a:p>
          <a:p>
            <a:pPr lvl="1"/>
            <a:r>
              <a:rPr lang="ja-JP" altLang="ja-JP">
                <a:latin typeface="+mn-ea"/>
              </a:rPr>
              <a:t>施設基準</a:t>
            </a:r>
          </a:p>
          <a:p>
            <a:pPr lvl="2"/>
            <a:r>
              <a:rPr lang="ja-JP" altLang="ja-JP">
                <a:latin typeface="+mn-ea"/>
              </a:rPr>
              <a:t>（新）</a:t>
            </a:r>
            <a:r>
              <a:rPr lang="en-US" altLang="ja-JP" dirty="0">
                <a:latin typeface="+mn-ea"/>
              </a:rPr>
              <a:t>(5)</a:t>
            </a:r>
            <a:r>
              <a:rPr lang="ja-JP" altLang="ja-JP">
                <a:latin typeface="+mn-ea"/>
              </a:rPr>
              <a:t>精神科急性期医師配置加算</a:t>
            </a:r>
            <a:r>
              <a:rPr lang="en-US" altLang="ja-JP" dirty="0">
                <a:latin typeface="+mn-ea"/>
              </a:rPr>
              <a:t>3</a:t>
            </a:r>
            <a:r>
              <a:rPr lang="ja-JP" altLang="ja-JP">
                <a:latin typeface="+mn-ea"/>
              </a:rPr>
              <a:t>の施設基準</a:t>
            </a:r>
          </a:p>
          <a:p>
            <a:pPr lvl="3"/>
            <a:r>
              <a:rPr lang="en-US" altLang="ja-JP" dirty="0">
                <a:latin typeface="+mn-ea"/>
              </a:rPr>
              <a:t>1</a:t>
            </a:r>
            <a:r>
              <a:rPr lang="ja-JP" altLang="ja-JP">
                <a:latin typeface="+mn-ea"/>
              </a:rPr>
              <a:t>精神科救急医療に係る実績を一定程度有している</a:t>
            </a:r>
            <a:r>
              <a:rPr lang="ja-JP" altLang="en-US">
                <a:latin typeface="+mn-ea"/>
              </a:rPr>
              <a:t>こと</a:t>
            </a:r>
            <a:endParaRPr lang="ja-JP" altLang="ja-JP">
              <a:latin typeface="+mn-ea"/>
            </a:endParaRPr>
          </a:p>
          <a:p>
            <a:pPr lvl="3"/>
            <a:r>
              <a:rPr lang="en-US" altLang="ja-JP" dirty="0">
                <a:latin typeface="+mn-ea"/>
              </a:rPr>
              <a:t>2</a:t>
            </a:r>
            <a:r>
              <a:rPr lang="ja-JP" altLang="ja-JP">
                <a:latin typeface="+mn-ea"/>
              </a:rPr>
              <a:t>直近</a:t>
            </a:r>
            <a:r>
              <a:rPr lang="en-US" altLang="ja-JP" dirty="0">
                <a:latin typeface="+mn-ea"/>
              </a:rPr>
              <a:t>1</a:t>
            </a:r>
            <a:r>
              <a:rPr lang="ja-JP" altLang="ja-JP">
                <a:latin typeface="+mn-ea"/>
              </a:rPr>
              <a:t>年間に当該病棟においてクロザピンを新規に導入した実績を一定程度有していること</a:t>
            </a:r>
          </a:p>
          <a:p>
            <a:pPr lvl="3"/>
            <a:r>
              <a:rPr lang="en-US" altLang="ja-JP" dirty="0">
                <a:latin typeface="+mn-ea"/>
              </a:rPr>
              <a:t>3</a:t>
            </a:r>
            <a:r>
              <a:rPr lang="ja-JP" altLang="ja-JP">
                <a:latin typeface="+mn-ea"/>
              </a:rPr>
              <a:t>精神科急性期治療病棟入院料</a:t>
            </a:r>
            <a:r>
              <a:rPr lang="en-US" altLang="ja-JP" dirty="0">
                <a:latin typeface="+mn-ea"/>
              </a:rPr>
              <a:t>1</a:t>
            </a:r>
            <a:r>
              <a:rPr lang="ja-JP" altLang="ja-JP">
                <a:latin typeface="+mn-ea"/>
              </a:rPr>
              <a:t>を算定する精神病棟である</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ja-JP">
                <a:latin typeface="+mn-ea"/>
                <a:ea typeface="+mn-ea"/>
              </a:rPr>
              <a:t>精神科急性期治療病棟入院料</a:t>
            </a:r>
            <a:r>
              <a:rPr lang="en-US" altLang="ja-JP" dirty="0">
                <a:latin typeface="+mn-ea"/>
                <a:ea typeface="+mn-ea"/>
              </a:rPr>
              <a:t>1</a:t>
            </a:r>
            <a:endParaRPr lang="ja-JP" altLang="ja-JP">
              <a:latin typeface="+mn-ea"/>
              <a:ea typeface="+mn-ea"/>
            </a:endParaRPr>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112</a:t>
            </a:fld>
            <a:endParaRPr lang="en-US" altLang="ja-JP" sz="1800" dirty="0"/>
          </a:p>
        </p:txBody>
      </p:sp>
    </p:spTree>
    <p:extLst>
      <p:ext uri="{BB962C8B-B14F-4D97-AF65-F5344CB8AC3E}">
        <p14:creationId xmlns:p14="http://schemas.microsoft.com/office/powerpoint/2010/main" val="6930608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t>ハイリスク分娩管理加算の対象病棟</a:t>
            </a:r>
            <a:r>
              <a:rPr lang="ja-JP" altLang="en-US"/>
              <a:t>の</a:t>
            </a:r>
            <a:r>
              <a:rPr lang="ja-JP" altLang="ja-JP"/>
              <a:t>見直</a:t>
            </a:r>
            <a:r>
              <a:rPr lang="ja-JP" altLang="en-US"/>
              <a:t>し</a:t>
            </a:r>
            <a:endParaRPr lang="ja-JP" altLang="ja-JP"/>
          </a:p>
          <a:p>
            <a:pPr lvl="1"/>
            <a:r>
              <a:rPr lang="ja-JP" altLang="ja-JP"/>
              <a:t>精神病棟入院基本料及び特定機能病院入院基本料</a:t>
            </a:r>
            <a:r>
              <a:rPr lang="en-US" altLang="ja-JP" dirty="0"/>
              <a:t>(</a:t>
            </a:r>
            <a:r>
              <a:rPr lang="ja-JP" altLang="ja-JP"/>
              <a:t>精神病棟</a:t>
            </a:r>
            <a:r>
              <a:rPr lang="en-US" altLang="ja-JP" dirty="0"/>
              <a:t>)</a:t>
            </a:r>
            <a:r>
              <a:rPr lang="ja-JP" altLang="ja-JP"/>
              <a:t>を追加</a:t>
            </a:r>
            <a:endParaRPr lang="en-US" altLang="ja-JP" dirty="0"/>
          </a:p>
          <a:p>
            <a:pPr lvl="1"/>
            <a:endParaRPr lang="en-US" altLang="ja-JP" dirty="0"/>
          </a:p>
          <a:p>
            <a:r>
              <a:rPr lang="ja-JP" altLang="ja-JP"/>
              <a:t>精神療養病棟入院料の包括範囲の見直し</a:t>
            </a:r>
          </a:p>
          <a:p>
            <a:pPr lvl="1"/>
            <a:r>
              <a:rPr lang="ja-JP" altLang="ja-JP"/>
              <a:t>心大血管疾患リハビリテーション料、脳血管疾患等リハビリテーション料、廃用症候群リハビリテーション料、運動器リハビリテーション料、呼吸器リハビリテーション料、リハビリテーション総合計画評価料が算定可能に</a:t>
            </a:r>
          </a:p>
          <a:p>
            <a:pPr lvl="1"/>
            <a:endParaRPr lang="ja-JP" altLang="ja-JP"/>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精神科病棟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113</a:t>
            </a:fld>
            <a:endParaRPr lang="en-US" altLang="ja-JP" sz="1800" dirty="0"/>
          </a:p>
        </p:txBody>
      </p:sp>
    </p:spTree>
    <p:extLst>
      <p:ext uri="{BB962C8B-B14F-4D97-AF65-F5344CB8AC3E}">
        <p14:creationId xmlns:p14="http://schemas.microsoft.com/office/powerpoint/2010/main" val="410960154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ja-JP">
                <a:latin typeface="+mn-ea"/>
              </a:rPr>
              <a:t>新</a:t>
            </a:r>
            <a:r>
              <a:rPr lang="en-US" altLang="ja-JP" dirty="0">
                <a:latin typeface="+mn-ea"/>
              </a:rPr>
              <a:t>)</a:t>
            </a:r>
            <a:r>
              <a:rPr lang="ja-JP" altLang="ja-JP">
                <a:latin typeface="+mn-ea"/>
              </a:rPr>
              <a:t>精神科退院時共同指導料</a:t>
            </a:r>
          </a:p>
          <a:p>
            <a:pPr lvl="1"/>
            <a:r>
              <a:rPr lang="ja-JP" altLang="en-US">
                <a:latin typeface="+mn-ea"/>
              </a:rPr>
              <a:t>１，</a:t>
            </a:r>
            <a:r>
              <a:rPr lang="ja-JP" altLang="ja-JP">
                <a:latin typeface="+mn-ea"/>
              </a:rPr>
              <a:t>精神科退院時共同指導料</a:t>
            </a:r>
            <a:r>
              <a:rPr lang="en-US" altLang="ja-JP" dirty="0">
                <a:latin typeface="+mn-ea"/>
              </a:rPr>
              <a:t>1(</a:t>
            </a:r>
            <a:r>
              <a:rPr lang="ja-JP" altLang="ja-JP">
                <a:latin typeface="+mn-ea"/>
              </a:rPr>
              <a:t>外来又は在宅医療を担う保険医療機関の場合</a:t>
            </a:r>
            <a:r>
              <a:rPr lang="en-US" altLang="ja-JP" dirty="0">
                <a:latin typeface="+mn-ea"/>
              </a:rPr>
              <a:t>)</a:t>
            </a:r>
            <a:endParaRPr lang="ja-JP" altLang="ja-JP">
              <a:latin typeface="+mn-ea"/>
            </a:endParaRPr>
          </a:p>
          <a:p>
            <a:pPr lvl="2"/>
            <a:r>
              <a:rPr lang="ja-JP" altLang="en-US">
                <a:latin typeface="+mn-ea"/>
              </a:rPr>
              <a:t>イ、</a:t>
            </a:r>
            <a:r>
              <a:rPr lang="ja-JP" altLang="ja-JP">
                <a:latin typeface="+mn-ea"/>
              </a:rPr>
              <a:t>精神科退院時共同指導料</a:t>
            </a:r>
            <a:r>
              <a:rPr lang="en-US" altLang="ja-JP" dirty="0">
                <a:latin typeface="+mn-ea"/>
              </a:rPr>
              <a:t>(I)		</a:t>
            </a:r>
            <a:r>
              <a:rPr lang="ja-JP" altLang="ja-JP">
                <a:latin typeface="+mn-ea"/>
              </a:rPr>
              <a:t>〇点</a:t>
            </a:r>
          </a:p>
          <a:p>
            <a:pPr lvl="2"/>
            <a:r>
              <a:rPr lang="ja-JP" altLang="en-US">
                <a:latin typeface="+mn-ea"/>
              </a:rPr>
              <a:t>ロ、</a:t>
            </a:r>
            <a:r>
              <a:rPr lang="ja-JP" altLang="ja-JP">
                <a:latin typeface="+mn-ea"/>
              </a:rPr>
              <a:t>精神科退院時共同指導料</a:t>
            </a:r>
            <a:r>
              <a:rPr lang="en-US" altLang="ja-JP" dirty="0">
                <a:latin typeface="+mn-ea"/>
              </a:rPr>
              <a:t>(II)		</a:t>
            </a:r>
            <a:r>
              <a:rPr lang="ja-JP" altLang="ja-JP">
                <a:latin typeface="+mn-ea"/>
              </a:rPr>
              <a:t>〇点</a:t>
            </a:r>
          </a:p>
          <a:p>
            <a:pPr lvl="1"/>
            <a:r>
              <a:rPr lang="ja-JP" altLang="en-US">
                <a:latin typeface="+mn-ea"/>
              </a:rPr>
              <a:t>２，</a:t>
            </a:r>
            <a:r>
              <a:rPr lang="ja-JP" altLang="ja-JP">
                <a:latin typeface="+mn-ea"/>
              </a:rPr>
              <a:t>精神科退院時共同指導料</a:t>
            </a:r>
            <a:r>
              <a:rPr lang="en-US" altLang="ja-JP" dirty="0">
                <a:latin typeface="+mn-ea"/>
              </a:rPr>
              <a:t>2(</a:t>
            </a:r>
            <a:r>
              <a:rPr lang="ja-JP" altLang="ja-JP">
                <a:latin typeface="+mn-ea"/>
              </a:rPr>
              <a:t>入院医療を提供する保険医療機関の場合</a:t>
            </a:r>
            <a:r>
              <a:rPr lang="en-US" altLang="ja-JP" dirty="0">
                <a:latin typeface="+mn-ea"/>
              </a:rPr>
              <a:t>)	</a:t>
            </a:r>
            <a:r>
              <a:rPr lang="ja-JP" altLang="ja-JP">
                <a:latin typeface="+mn-ea"/>
              </a:rPr>
              <a:t>〇点</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精神科病棟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114</a:t>
            </a:fld>
            <a:endParaRPr lang="en-US" altLang="ja-JP" sz="1800" dirty="0"/>
          </a:p>
        </p:txBody>
      </p:sp>
    </p:spTree>
    <p:extLst>
      <p:ext uri="{BB962C8B-B14F-4D97-AF65-F5344CB8AC3E}">
        <p14:creationId xmlns:p14="http://schemas.microsoft.com/office/powerpoint/2010/main" val="41593334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ja-JP">
                <a:latin typeface="+mn-ea"/>
              </a:rPr>
              <a:t>新</a:t>
            </a:r>
            <a:r>
              <a:rPr lang="en-US" altLang="ja-JP" dirty="0">
                <a:latin typeface="+mn-ea"/>
              </a:rPr>
              <a:t>)</a:t>
            </a:r>
            <a:r>
              <a:rPr lang="ja-JP" altLang="ja-JP">
                <a:latin typeface="+mn-ea"/>
              </a:rPr>
              <a:t>精神科退院時共同指導料</a:t>
            </a:r>
          </a:p>
          <a:p>
            <a:pPr lvl="1"/>
            <a:r>
              <a:rPr lang="ja-JP" altLang="ja-JP">
                <a:latin typeface="+mn-ea"/>
              </a:rPr>
              <a:t>対象患者</a:t>
            </a:r>
          </a:p>
          <a:p>
            <a:pPr lvl="2"/>
            <a:r>
              <a:rPr lang="en-US" altLang="ja-JP" dirty="0">
                <a:latin typeface="+mn-ea"/>
              </a:rPr>
              <a:t>1</a:t>
            </a:r>
            <a:r>
              <a:rPr lang="ja-JP" altLang="ja-JP">
                <a:latin typeface="+mn-ea"/>
              </a:rPr>
              <a:t>のイ、精神病棟に入院中の患者であって、精神保健及び精神障害者福祉に関する法律</a:t>
            </a:r>
            <a:r>
              <a:rPr lang="en-US" altLang="ja-JP" dirty="0">
                <a:latin typeface="+mn-ea"/>
              </a:rPr>
              <a:t>(</a:t>
            </a:r>
            <a:r>
              <a:rPr lang="ja-JP" altLang="ja-JP">
                <a:latin typeface="+mn-ea"/>
              </a:rPr>
              <a:t>昭和</a:t>
            </a:r>
            <a:r>
              <a:rPr lang="en-US" altLang="ja-JP" dirty="0">
                <a:latin typeface="+mn-ea"/>
              </a:rPr>
              <a:t>25</a:t>
            </a:r>
            <a:r>
              <a:rPr lang="ja-JP" altLang="ja-JP">
                <a:latin typeface="+mn-ea"/>
              </a:rPr>
              <a:t>年法律第</a:t>
            </a:r>
            <a:r>
              <a:rPr lang="en-US" altLang="ja-JP" dirty="0">
                <a:latin typeface="+mn-ea"/>
              </a:rPr>
              <a:t>123</a:t>
            </a:r>
            <a:r>
              <a:rPr lang="ja-JP" altLang="ja-JP">
                <a:latin typeface="+mn-ea"/>
              </a:rPr>
              <a:t>号。以下「精神保健福祉法」という</a:t>
            </a:r>
            <a:r>
              <a:rPr lang="en-US" altLang="ja-JP" dirty="0">
                <a:latin typeface="+mn-ea"/>
              </a:rPr>
              <a:t>)</a:t>
            </a:r>
            <a:r>
              <a:rPr lang="ja-JP" altLang="ja-JP">
                <a:latin typeface="+mn-ea"/>
              </a:rPr>
              <a:t>第</a:t>
            </a:r>
            <a:r>
              <a:rPr lang="en-US" altLang="ja-JP" dirty="0">
                <a:latin typeface="+mn-ea"/>
              </a:rPr>
              <a:t>29</a:t>
            </a:r>
            <a:r>
              <a:rPr lang="ja-JP" altLang="ja-JP">
                <a:latin typeface="+mn-ea"/>
              </a:rPr>
              <a:t>条又は第</a:t>
            </a:r>
            <a:r>
              <a:rPr lang="en-US" altLang="ja-JP" dirty="0">
                <a:latin typeface="+mn-ea"/>
              </a:rPr>
              <a:t>29</a:t>
            </a:r>
            <a:r>
              <a:rPr lang="ja-JP" altLang="ja-JP">
                <a:latin typeface="+mn-ea"/>
              </a:rPr>
              <a:t>条の</a:t>
            </a:r>
            <a:r>
              <a:rPr lang="en-US" altLang="ja-JP" dirty="0">
                <a:latin typeface="+mn-ea"/>
              </a:rPr>
              <a:t>2</a:t>
            </a:r>
            <a:r>
              <a:rPr lang="ja-JP" altLang="ja-JP">
                <a:latin typeface="+mn-ea"/>
              </a:rPr>
              <a:t>に規定する入院措置に係る患者、心神喪失等の状態で重大な他害行為を行った者の医療及び観察等に関する法律</a:t>
            </a:r>
            <a:r>
              <a:rPr lang="en-US" altLang="ja-JP" dirty="0">
                <a:latin typeface="+mn-ea"/>
              </a:rPr>
              <a:t>(</a:t>
            </a:r>
            <a:r>
              <a:rPr lang="ja-JP" altLang="ja-JP">
                <a:latin typeface="+mn-ea"/>
              </a:rPr>
              <a:t>平成</a:t>
            </a:r>
            <a:r>
              <a:rPr lang="en-US" altLang="ja-JP" dirty="0">
                <a:latin typeface="+mn-ea"/>
              </a:rPr>
              <a:t>15</a:t>
            </a:r>
            <a:r>
              <a:rPr lang="ja-JP" altLang="ja-JP">
                <a:latin typeface="+mn-ea"/>
              </a:rPr>
              <a:t>年法律第</a:t>
            </a:r>
            <a:r>
              <a:rPr lang="en-US" altLang="ja-JP" dirty="0">
                <a:latin typeface="+mn-ea"/>
              </a:rPr>
              <a:t>110</a:t>
            </a:r>
            <a:r>
              <a:rPr lang="ja-JP" altLang="ja-JP">
                <a:latin typeface="+mn-ea"/>
              </a:rPr>
              <a:t>号</a:t>
            </a:r>
            <a:r>
              <a:rPr lang="en-US" altLang="ja-JP" dirty="0">
                <a:latin typeface="+mn-ea"/>
              </a:rPr>
              <a:t>)</a:t>
            </a:r>
            <a:r>
              <a:rPr lang="ja-JP" altLang="ja-JP">
                <a:latin typeface="+mn-ea"/>
              </a:rPr>
              <a:t>第</a:t>
            </a:r>
            <a:r>
              <a:rPr lang="en-US" altLang="ja-JP" dirty="0">
                <a:latin typeface="+mn-ea"/>
              </a:rPr>
              <a:t>42</a:t>
            </a:r>
            <a:r>
              <a:rPr lang="ja-JP" altLang="ja-JP">
                <a:latin typeface="+mn-ea"/>
              </a:rPr>
              <a:t>条第</a:t>
            </a:r>
            <a:r>
              <a:rPr lang="en-US" altLang="ja-JP" dirty="0">
                <a:latin typeface="+mn-ea"/>
              </a:rPr>
              <a:t>1</a:t>
            </a:r>
            <a:r>
              <a:rPr lang="ja-JP" altLang="ja-JP">
                <a:latin typeface="+mn-ea"/>
              </a:rPr>
              <a:t>項第</a:t>
            </a:r>
            <a:r>
              <a:rPr lang="en-US" altLang="ja-JP" dirty="0">
                <a:latin typeface="+mn-ea"/>
              </a:rPr>
              <a:t>1</a:t>
            </a:r>
            <a:r>
              <a:rPr lang="ja-JP" altLang="ja-JP">
                <a:latin typeface="+mn-ea"/>
              </a:rPr>
              <a:t>号又は第</a:t>
            </a:r>
            <a:r>
              <a:rPr lang="en-US" altLang="ja-JP" dirty="0">
                <a:latin typeface="+mn-ea"/>
              </a:rPr>
              <a:t>61</a:t>
            </a:r>
            <a:r>
              <a:rPr lang="ja-JP" altLang="ja-JP">
                <a:latin typeface="+mn-ea"/>
              </a:rPr>
              <a:t>条第</a:t>
            </a:r>
            <a:r>
              <a:rPr lang="en-US" altLang="ja-JP" dirty="0">
                <a:latin typeface="+mn-ea"/>
              </a:rPr>
              <a:t>1</a:t>
            </a:r>
            <a:r>
              <a:rPr lang="ja-JP" altLang="ja-JP">
                <a:latin typeface="+mn-ea"/>
              </a:rPr>
              <a:t>項第</a:t>
            </a:r>
            <a:r>
              <a:rPr lang="en-US" altLang="ja-JP" dirty="0">
                <a:latin typeface="+mn-ea"/>
              </a:rPr>
              <a:t>1</a:t>
            </a:r>
            <a:r>
              <a:rPr lang="ja-JP" altLang="ja-JP">
                <a:latin typeface="+mn-ea"/>
              </a:rPr>
              <a:t>号に規定する同法による入院又は同法第</a:t>
            </a:r>
            <a:r>
              <a:rPr lang="en-US" altLang="ja-JP" dirty="0">
                <a:latin typeface="+mn-ea"/>
              </a:rPr>
              <a:t>42</a:t>
            </a:r>
            <a:r>
              <a:rPr lang="ja-JP" altLang="ja-JP">
                <a:latin typeface="+mn-ea"/>
              </a:rPr>
              <a:t>条第</a:t>
            </a:r>
            <a:r>
              <a:rPr lang="en-US" altLang="ja-JP" dirty="0">
                <a:latin typeface="+mn-ea"/>
              </a:rPr>
              <a:t>1</a:t>
            </a:r>
            <a:r>
              <a:rPr lang="ja-JP" altLang="ja-JP">
                <a:latin typeface="+mn-ea"/>
              </a:rPr>
              <a:t>項第</a:t>
            </a:r>
            <a:r>
              <a:rPr lang="en-US" altLang="ja-JP" dirty="0">
                <a:latin typeface="+mn-ea"/>
              </a:rPr>
              <a:t>2</a:t>
            </a:r>
            <a:r>
              <a:rPr lang="ja-JP" altLang="ja-JP">
                <a:latin typeface="+mn-ea"/>
              </a:rPr>
              <a:t>号に規定する同法による通院をしたことがある患者又は当該入院の期間が</a:t>
            </a:r>
            <a:r>
              <a:rPr lang="en-US" altLang="ja-JP" dirty="0">
                <a:latin typeface="+mn-ea"/>
              </a:rPr>
              <a:t>1</a:t>
            </a:r>
            <a:r>
              <a:rPr lang="ja-JP" altLang="ja-JP">
                <a:latin typeface="+mn-ea"/>
              </a:rPr>
              <a:t>年以上の患者</a:t>
            </a:r>
            <a:r>
              <a:rPr lang="en-US" altLang="ja-JP" dirty="0">
                <a:latin typeface="+mn-ea"/>
              </a:rPr>
              <a:t>(</a:t>
            </a:r>
            <a:r>
              <a:rPr lang="ja-JP" altLang="ja-JP">
                <a:latin typeface="+mn-ea"/>
              </a:rPr>
              <a:t>以下この区分番号において「措置入院者等」という</a:t>
            </a:r>
            <a:r>
              <a:rPr lang="en-US" altLang="ja-JP" dirty="0">
                <a:latin typeface="+mn-ea"/>
              </a:rPr>
              <a:t>)</a:t>
            </a:r>
            <a:endParaRPr lang="ja-JP" altLang="ja-JP">
              <a:latin typeface="+mn-ea"/>
            </a:endParaRPr>
          </a:p>
          <a:p>
            <a:pPr lvl="2"/>
            <a:r>
              <a:rPr lang="en-US" altLang="ja-JP" dirty="0">
                <a:latin typeface="+mn-ea"/>
              </a:rPr>
              <a:t>1</a:t>
            </a:r>
            <a:r>
              <a:rPr lang="ja-JP" altLang="ja-JP">
                <a:latin typeface="+mn-ea"/>
              </a:rPr>
              <a:t>のロ、精神病棟に入院中の患者であって、別に厚生労働大臣が定める患者</a:t>
            </a:r>
          </a:p>
          <a:p>
            <a:pPr lvl="2"/>
            <a:r>
              <a:rPr lang="en-US" altLang="ja-JP" dirty="0">
                <a:latin typeface="+mn-ea"/>
              </a:rPr>
              <a:t>1</a:t>
            </a:r>
            <a:r>
              <a:rPr lang="ja-JP" altLang="ja-JP">
                <a:latin typeface="+mn-ea"/>
              </a:rPr>
              <a:t>のイ及び</a:t>
            </a:r>
            <a:r>
              <a:rPr lang="en-US" altLang="ja-JP" dirty="0">
                <a:latin typeface="+mn-ea"/>
              </a:rPr>
              <a:t>1</a:t>
            </a:r>
            <a:r>
              <a:rPr lang="ja-JP" altLang="ja-JP">
                <a:latin typeface="+mn-ea"/>
              </a:rPr>
              <a:t>のロの患者</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精神科病棟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115</a:t>
            </a:fld>
            <a:endParaRPr lang="en-US" altLang="ja-JP" sz="1800" dirty="0"/>
          </a:p>
        </p:txBody>
      </p:sp>
    </p:spTree>
    <p:extLst>
      <p:ext uri="{BB962C8B-B14F-4D97-AF65-F5344CB8AC3E}">
        <p14:creationId xmlns:p14="http://schemas.microsoft.com/office/powerpoint/2010/main" val="18523104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ja-JP">
                <a:latin typeface="+mn-ea"/>
              </a:rPr>
              <a:t>新</a:t>
            </a:r>
            <a:r>
              <a:rPr lang="en-US" altLang="ja-JP" dirty="0">
                <a:latin typeface="+mn-ea"/>
              </a:rPr>
              <a:t>)</a:t>
            </a:r>
            <a:r>
              <a:rPr lang="ja-JP" altLang="ja-JP">
                <a:latin typeface="+mn-ea"/>
              </a:rPr>
              <a:t>精神科退院時共同指導料</a:t>
            </a:r>
          </a:p>
          <a:p>
            <a:pPr lvl="1"/>
            <a:r>
              <a:rPr lang="ja-JP" altLang="ja-JP">
                <a:latin typeface="+mn-ea"/>
              </a:rPr>
              <a:t>算定要件</a:t>
            </a:r>
          </a:p>
          <a:p>
            <a:pPr lvl="2"/>
            <a:r>
              <a:rPr lang="en-US" altLang="ja-JP" dirty="0">
                <a:latin typeface="+mn-ea"/>
              </a:rPr>
              <a:t>(1)</a:t>
            </a:r>
            <a:r>
              <a:rPr lang="ja-JP" altLang="ja-JP">
                <a:latin typeface="+mn-ea"/>
              </a:rPr>
              <a:t>精神科退院時共同指導料</a:t>
            </a:r>
            <a:r>
              <a:rPr lang="en-US" altLang="ja-JP" dirty="0">
                <a:latin typeface="+mn-ea"/>
              </a:rPr>
              <a:t>1</a:t>
            </a:r>
            <a:r>
              <a:rPr lang="ja-JP" altLang="ja-JP">
                <a:latin typeface="+mn-ea"/>
              </a:rPr>
              <a:t>については、他の保険医療機関の精神病棟に入院中の患者であって、措置入院者等又は別に厚生労働大臣が定める患者に対して、当該患者の外来又は在宅医療を担う保険医療機関の多職種チームが、入院中の保険医療機関の多職種チームとともに、当該患者の同意を得て、退院後の療養上必要な説明及び指導を共同で行った上で、支援計画を作成し、文書により情報提供した場合に外来又は在宅医療を担う保険医療機関において、入院中に</a:t>
            </a:r>
            <a:r>
              <a:rPr lang="en-US" altLang="ja-JP" dirty="0">
                <a:latin typeface="+mn-ea"/>
              </a:rPr>
              <a:t>1</a:t>
            </a:r>
            <a:r>
              <a:rPr lang="ja-JP" altLang="ja-JP">
                <a:latin typeface="+mn-ea"/>
              </a:rPr>
              <a:t>回に限り算定する</a:t>
            </a:r>
            <a:r>
              <a:rPr lang="ja-JP" altLang="en-US">
                <a:latin typeface="+mn-ea"/>
              </a:rPr>
              <a:t>こと</a:t>
            </a:r>
            <a:r>
              <a:rPr lang="ja-JP" altLang="ja-JP">
                <a:latin typeface="+mn-ea"/>
              </a:rPr>
              <a:t>ただし、区分番号</a:t>
            </a:r>
            <a:r>
              <a:rPr lang="en-US" altLang="ja-JP" dirty="0">
                <a:latin typeface="+mn-ea"/>
              </a:rPr>
              <a:t>A000</a:t>
            </a:r>
            <a:r>
              <a:rPr lang="ja-JP" altLang="ja-JP">
                <a:latin typeface="+mn-ea"/>
              </a:rPr>
              <a:t>に掲げる初診料、区分番号</a:t>
            </a:r>
            <a:r>
              <a:rPr lang="en-US" altLang="ja-JP" dirty="0">
                <a:latin typeface="+mn-ea"/>
              </a:rPr>
              <a:t>A001</a:t>
            </a:r>
            <a:r>
              <a:rPr lang="ja-JP" altLang="ja-JP">
                <a:latin typeface="+mn-ea"/>
              </a:rPr>
              <a:t>に掲げる再診料、区分番号</a:t>
            </a:r>
            <a:r>
              <a:rPr lang="en-US" altLang="ja-JP" dirty="0">
                <a:latin typeface="+mn-ea"/>
              </a:rPr>
              <a:t>A002</a:t>
            </a:r>
            <a:r>
              <a:rPr lang="ja-JP" altLang="ja-JP">
                <a:latin typeface="+mn-ea"/>
              </a:rPr>
              <a:t>に掲げる外来診療料、区分番号</a:t>
            </a:r>
            <a:r>
              <a:rPr lang="en-US" altLang="ja-JP" dirty="0">
                <a:latin typeface="+mn-ea"/>
              </a:rPr>
              <a:t>A003</a:t>
            </a:r>
            <a:r>
              <a:rPr lang="ja-JP" altLang="ja-JP">
                <a:latin typeface="+mn-ea"/>
              </a:rPr>
              <a:t>に掲げるオンライン診療料、区分番号</a:t>
            </a:r>
            <a:r>
              <a:rPr lang="en-US" altLang="ja-JP" dirty="0">
                <a:latin typeface="+mn-ea"/>
              </a:rPr>
              <a:t>B002</a:t>
            </a:r>
            <a:r>
              <a:rPr lang="ja-JP" altLang="ja-JP">
                <a:latin typeface="+mn-ea"/>
              </a:rPr>
              <a:t>に掲げる開放型病院共同指導料</a:t>
            </a:r>
            <a:r>
              <a:rPr lang="en-US" altLang="ja-JP" dirty="0">
                <a:latin typeface="+mn-ea"/>
              </a:rPr>
              <a:t>(I)</a:t>
            </a:r>
            <a:r>
              <a:rPr lang="ja-JP" altLang="ja-JP">
                <a:latin typeface="+mn-ea"/>
              </a:rPr>
              <a:t>、区分番号</a:t>
            </a:r>
            <a:r>
              <a:rPr lang="en-US" altLang="ja-JP" dirty="0">
                <a:latin typeface="+mn-ea"/>
              </a:rPr>
              <a:t>B004</a:t>
            </a:r>
            <a:r>
              <a:rPr lang="ja-JP" altLang="ja-JP">
                <a:latin typeface="+mn-ea"/>
              </a:rPr>
              <a:t>に掲げる退院時共同指導料</a:t>
            </a:r>
            <a:r>
              <a:rPr lang="en-US" altLang="ja-JP" dirty="0">
                <a:latin typeface="+mn-ea"/>
              </a:rPr>
              <a:t>1</a:t>
            </a:r>
            <a:r>
              <a:rPr lang="ja-JP" altLang="ja-JP">
                <a:latin typeface="+mn-ea"/>
              </a:rPr>
              <a:t>、区分番号</a:t>
            </a:r>
            <a:r>
              <a:rPr lang="en-US" altLang="ja-JP" dirty="0">
                <a:latin typeface="+mn-ea"/>
              </a:rPr>
              <a:t>C000</a:t>
            </a:r>
            <a:r>
              <a:rPr lang="ja-JP" altLang="ja-JP">
                <a:latin typeface="+mn-ea"/>
              </a:rPr>
              <a:t>に掲げる往診料、区分番号</a:t>
            </a:r>
            <a:r>
              <a:rPr lang="en-US" altLang="ja-JP" dirty="0">
                <a:latin typeface="+mn-ea"/>
              </a:rPr>
              <a:t>C001</a:t>
            </a:r>
            <a:r>
              <a:rPr lang="ja-JP" altLang="ja-JP">
                <a:latin typeface="+mn-ea"/>
              </a:rPr>
              <a:t>に掲げる在宅患者訪問診療料</a:t>
            </a:r>
            <a:r>
              <a:rPr lang="en-US" altLang="ja-JP" dirty="0">
                <a:latin typeface="+mn-ea"/>
              </a:rPr>
              <a:t>(I)</a:t>
            </a:r>
            <a:r>
              <a:rPr lang="ja-JP" altLang="ja-JP">
                <a:latin typeface="+mn-ea"/>
              </a:rPr>
              <a:t>又は区分番号</a:t>
            </a:r>
            <a:r>
              <a:rPr lang="en-US" altLang="ja-JP" dirty="0">
                <a:latin typeface="+mn-ea"/>
              </a:rPr>
              <a:t>C001-2</a:t>
            </a:r>
            <a:r>
              <a:rPr lang="ja-JP" altLang="ja-JP">
                <a:latin typeface="+mn-ea"/>
              </a:rPr>
              <a:t>に掲げる在宅患者訪問診療料</a:t>
            </a:r>
            <a:r>
              <a:rPr lang="en-US" altLang="ja-JP" dirty="0">
                <a:latin typeface="+mn-ea"/>
              </a:rPr>
              <a:t>(II)</a:t>
            </a:r>
            <a:r>
              <a:rPr lang="ja-JP" altLang="ja-JP">
                <a:latin typeface="+mn-ea"/>
              </a:rPr>
              <a:t>は別に算定できない。</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精神科病棟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116</a:t>
            </a:fld>
            <a:endParaRPr lang="en-US" altLang="ja-JP" sz="1800" dirty="0"/>
          </a:p>
        </p:txBody>
      </p:sp>
    </p:spTree>
    <p:extLst>
      <p:ext uri="{BB962C8B-B14F-4D97-AF65-F5344CB8AC3E}">
        <p14:creationId xmlns:p14="http://schemas.microsoft.com/office/powerpoint/2010/main" val="7063334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ja-JP">
                <a:latin typeface="+mn-ea"/>
              </a:rPr>
              <a:t>新</a:t>
            </a:r>
            <a:r>
              <a:rPr lang="en-US" altLang="ja-JP" dirty="0">
                <a:latin typeface="+mn-ea"/>
              </a:rPr>
              <a:t>)</a:t>
            </a:r>
            <a:r>
              <a:rPr lang="ja-JP" altLang="ja-JP">
                <a:latin typeface="+mn-ea"/>
              </a:rPr>
              <a:t>精神科退院時共同指導料</a:t>
            </a:r>
          </a:p>
          <a:p>
            <a:pPr lvl="1"/>
            <a:r>
              <a:rPr lang="ja-JP" altLang="ja-JP">
                <a:latin typeface="+mn-ea"/>
              </a:rPr>
              <a:t>算定要件</a:t>
            </a:r>
          </a:p>
          <a:p>
            <a:pPr lvl="2"/>
            <a:r>
              <a:rPr lang="en-US" altLang="ja-JP" dirty="0">
                <a:latin typeface="+mn-ea"/>
              </a:rPr>
              <a:t>(2)</a:t>
            </a:r>
            <a:r>
              <a:rPr lang="ja-JP" altLang="ja-JP">
                <a:latin typeface="+mn-ea"/>
              </a:rPr>
              <a:t>精神科退院時共同指導料</a:t>
            </a:r>
            <a:r>
              <a:rPr lang="en-US" altLang="ja-JP" dirty="0">
                <a:latin typeface="+mn-ea"/>
              </a:rPr>
              <a:t>2</a:t>
            </a:r>
            <a:r>
              <a:rPr lang="ja-JP" altLang="ja-JP">
                <a:latin typeface="+mn-ea"/>
              </a:rPr>
              <a:t>については、精神病棟に入院中の患者であって、措置入院患者等及び別に厚生労働大臣が定める患者に対して、入院中の保険医療機関の多職種チームが、当該患者の外来又は在宅医療を担う他の保険医療機関の多職種チームとともに、当該患者の同意を得て、退院後の療養上必要な説明及び指導を共同で行った上で、支援計画を作成し、文書により情報提供した場合に入院医療を担う保険医療機関において、入院中に</a:t>
            </a:r>
            <a:r>
              <a:rPr lang="en-US" altLang="ja-JP" dirty="0">
                <a:latin typeface="+mn-ea"/>
              </a:rPr>
              <a:t>1</a:t>
            </a:r>
            <a:r>
              <a:rPr lang="ja-JP" altLang="ja-JP">
                <a:latin typeface="+mn-ea"/>
              </a:rPr>
              <a:t>回に限り算定する</a:t>
            </a:r>
            <a:r>
              <a:rPr lang="ja-JP" altLang="en-US">
                <a:latin typeface="+mn-ea"/>
              </a:rPr>
              <a:t>こと</a:t>
            </a:r>
            <a:r>
              <a:rPr lang="ja-JP" altLang="ja-JP">
                <a:latin typeface="+mn-ea"/>
              </a:rPr>
              <a:t>ただし、区分番号</a:t>
            </a:r>
            <a:r>
              <a:rPr lang="en-US" altLang="ja-JP" dirty="0">
                <a:latin typeface="+mn-ea"/>
              </a:rPr>
              <a:t>B003</a:t>
            </a:r>
            <a:r>
              <a:rPr lang="ja-JP" altLang="ja-JP">
                <a:latin typeface="+mn-ea"/>
              </a:rPr>
              <a:t>に掲げる開放型病院共同指導料</a:t>
            </a:r>
            <a:r>
              <a:rPr lang="en-US" altLang="ja-JP" dirty="0">
                <a:latin typeface="+mn-ea"/>
              </a:rPr>
              <a:t>(II)</a:t>
            </a:r>
            <a:r>
              <a:rPr lang="ja-JP" altLang="ja-JP">
                <a:latin typeface="+mn-ea"/>
              </a:rPr>
              <a:t>、区分番号</a:t>
            </a:r>
            <a:r>
              <a:rPr lang="en-US" altLang="ja-JP" dirty="0">
                <a:latin typeface="+mn-ea"/>
              </a:rPr>
              <a:t>B005</a:t>
            </a:r>
            <a:r>
              <a:rPr lang="ja-JP" altLang="ja-JP">
                <a:latin typeface="+mn-ea"/>
              </a:rPr>
              <a:t>に掲げる退院時共同指導料</a:t>
            </a:r>
            <a:r>
              <a:rPr lang="en-US" altLang="ja-JP" dirty="0">
                <a:latin typeface="+mn-ea"/>
              </a:rPr>
              <a:t>2</a:t>
            </a:r>
            <a:r>
              <a:rPr lang="ja-JP" altLang="ja-JP">
                <a:latin typeface="+mn-ea"/>
              </a:rPr>
              <a:t>、区分番号</a:t>
            </a:r>
            <a:r>
              <a:rPr lang="en-US" altLang="ja-JP" dirty="0">
                <a:latin typeface="+mn-ea"/>
              </a:rPr>
              <a:t>I011</a:t>
            </a:r>
            <a:r>
              <a:rPr lang="ja-JP" altLang="ja-JP">
                <a:latin typeface="+mn-ea"/>
              </a:rPr>
              <a:t>に掲げる精神科退院指導料は、別に算定できない。</a:t>
            </a:r>
          </a:p>
          <a:p>
            <a:pPr lvl="2"/>
            <a:r>
              <a:rPr lang="en-US" altLang="ja-JP" dirty="0">
                <a:latin typeface="+mn-ea"/>
              </a:rPr>
              <a:t>(3)1</a:t>
            </a:r>
            <a:r>
              <a:rPr lang="ja-JP" altLang="ja-JP">
                <a:latin typeface="+mn-ea"/>
              </a:rPr>
              <a:t>のイについては、措置入院者等に対して、当該保険医療機関の精神科の医師、保健師又は看護師</a:t>
            </a:r>
            <a:r>
              <a:rPr lang="en-US" altLang="ja-JP" dirty="0">
                <a:latin typeface="+mn-ea"/>
              </a:rPr>
              <a:t>(</a:t>
            </a:r>
            <a:r>
              <a:rPr lang="ja-JP" altLang="ja-JP">
                <a:latin typeface="+mn-ea"/>
              </a:rPr>
              <a:t>以下、看護師等という</a:t>
            </a:r>
            <a:r>
              <a:rPr lang="en-US" altLang="ja-JP" dirty="0">
                <a:latin typeface="+mn-ea"/>
              </a:rPr>
              <a:t>)</a:t>
            </a:r>
            <a:r>
              <a:rPr lang="ja-JP" altLang="ja-JP">
                <a:latin typeface="+mn-ea"/>
              </a:rPr>
              <a:t>及び精神保健福祉士並びに必要に応じて薬剤師、作業療法士、公認心理師、在宅療養担当医療機関の保険医の指示を受けた訪問看護ステーションの看護師等</a:t>
            </a:r>
            <a:r>
              <a:rPr lang="en-US" altLang="ja-JP" dirty="0">
                <a:latin typeface="+mn-ea"/>
              </a:rPr>
              <a:t>(</a:t>
            </a:r>
            <a:r>
              <a:rPr lang="ja-JP" altLang="ja-JP">
                <a:latin typeface="+mn-ea"/>
              </a:rPr>
              <a:t>准看護師を除く</a:t>
            </a:r>
            <a:r>
              <a:rPr lang="en-US" altLang="ja-JP" dirty="0">
                <a:latin typeface="+mn-ea"/>
              </a:rPr>
              <a:t>)</a:t>
            </a:r>
            <a:r>
              <a:rPr lang="ja-JP" altLang="ja-JP">
                <a:latin typeface="+mn-ea"/>
              </a:rPr>
              <a:t>若しくは作業療法士又は市町村若しくは都道府県の担当者等が共同指導を行った場合に算定する</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精神科病棟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117</a:t>
            </a:fld>
            <a:endParaRPr lang="en-US" altLang="ja-JP" sz="1800" dirty="0"/>
          </a:p>
        </p:txBody>
      </p:sp>
    </p:spTree>
    <p:extLst>
      <p:ext uri="{BB962C8B-B14F-4D97-AF65-F5344CB8AC3E}">
        <p14:creationId xmlns:p14="http://schemas.microsoft.com/office/powerpoint/2010/main" val="7723821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ja-JP">
                <a:latin typeface="+mn-ea"/>
              </a:rPr>
              <a:t>新</a:t>
            </a:r>
            <a:r>
              <a:rPr lang="en-US" altLang="ja-JP" dirty="0">
                <a:latin typeface="+mn-ea"/>
              </a:rPr>
              <a:t>)</a:t>
            </a:r>
            <a:r>
              <a:rPr lang="ja-JP" altLang="ja-JP">
                <a:latin typeface="+mn-ea"/>
              </a:rPr>
              <a:t>精神科退院時共同指導料</a:t>
            </a:r>
          </a:p>
          <a:p>
            <a:pPr lvl="1"/>
            <a:r>
              <a:rPr lang="ja-JP" altLang="ja-JP">
                <a:latin typeface="+mn-ea"/>
              </a:rPr>
              <a:t>算定要件</a:t>
            </a:r>
          </a:p>
          <a:p>
            <a:pPr lvl="2"/>
            <a:r>
              <a:rPr lang="en-US" altLang="ja-JP" dirty="0">
                <a:latin typeface="+mn-ea"/>
              </a:rPr>
              <a:t>(4)1</a:t>
            </a:r>
            <a:r>
              <a:rPr lang="ja-JP" altLang="ja-JP">
                <a:latin typeface="+mn-ea"/>
              </a:rPr>
              <a:t>のロについては、</a:t>
            </a:r>
            <a:r>
              <a:rPr lang="en-US" altLang="ja-JP" dirty="0">
                <a:latin typeface="+mn-ea"/>
              </a:rPr>
              <a:t>1</a:t>
            </a:r>
            <a:r>
              <a:rPr lang="ja-JP" altLang="ja-JP">
                <a:latin typeface="+mn-ea"/>
              </a:rPr>
              <a:t>のイ以外の患者であって、平成</a:t>
            </a:r>
            <a:r>
              <a:rPr lang="en-US" altLang="ja-JP" dirty="0">
                <a:latin typeface="+mn-ea"/>
              </a:rPr>
              <a:t>28〜30</a:t>
            </a:r>
            <a:r>
              <a:rPr lang="ja-JP" altLang="ja-JP">
                <a:latin typeface="+mn-ea"/>
              </a:rPr>
              <a:t>年度厚生労働行政調査推進補助金障害者対策総合研究事業において「多職種連携による包括的支援マネジメントに関する研究」の研究班が作成した、「包括的支援マネジメント実践ガイド」における「包括的支援マネジメント導入基準」を満たした、重点的な支援が必要な患者に対して、当該保険医療機関の精神科の医師又は医師の指示を受けた看護師等及び精神保健福祉士並びに必要に応じて薬剤師、作業療法士、公認心理師、在宅療養担当医療機関の保険医の指示を受けた訪問看護ステーションの看護師等</a:t>
            </a:r>
            <a:r>
              <a:rPr lang="en-US" altLang="ja-JP" dirty="0">
                <a:latin typeface="+mn-ea"/>
              </a:rPr>
              <a:t>(</a:t>
            </a:r>
            <a:r>
              <a:rPr lang="ja-JP" altLang="ja-JP">
                <a:latin typeface="+mn-ea"/>
              </a:rPr>
              <a:t>准看護師を除く</a:t>
            </a:r>
            <a:r>
              <a:rPr lang="en-US" altLang="ja-JP" dirty="0">
                <a:latin typeface="+mn-ea"/>
              </a:rPr>
              <a:t>)</a:t>
            </a:r>
            <a:r>
              <a:rPr lang="ja-JP" altLang="ja-JP">
                <a:latin typeface="+mn-ea"/>
              </a:rPr>
              <a:t>若しくは作業療法士又は市町村若しくは都道府県の担当者等が共同指導を行った場合に算定する</a:t>
            </a:r>
            <a:r>
              <a:rPr lang="ja-JP" altLang="en-US">
                <a:latin typeface="+mn-ea"/>
              </a:rPr>
              <a:t>こと</a:t>
            </a:r>
            <a:endParaRPr lang="ja-JP" altLang="ja-JP">
              <a:latin typeface="+mn-ea"/>
            </a:endParaRPr>
          </a:p>
          <a:p>
            <a:pPr lvl="2"/>
            <a:r>
              <a:rPr lang="en-US" altLang="ja-JP" dirty="0">
                <a:latin typeface="+mn-ea"/>
              </a:rPr>
              <a:t>(5)2</a:t>
            </a:r>
            <a:r>
              <a:rPr lang="ja-JP" altLang="ja-JP">
                <a:latin typeface="+mn-ea"/>
              </a:rPr>
              <a:t>については、</a:t>
            </a:r>
            <a:r>
              <a:rPr lang="en-US" altLang="ja-JP" dirty="0">
                <a:latin typeface="+mn-ea"/>
              </a:rPr>
              <a:t>(3)</a:t>
            </a:r>
            <a:r>
              <a:rPr lang="ja-JP" altLang="ja-JP">
                <a:latin typeface="+mn-ea"/>
              </a:rPr>
              <a:t>又は</a:t>
            </a:r>
            <a:r>
              <a:rPr lang="en-US" altLang="ja-JP" dirty="0">
                <a:latin typeface="+mn-ea"/>
              </a:rPr>
              <a:t>(4)</a:t>
            </a:r>
            <a:r>
              <a:rPr lang="ja-JP" altLang="ja-JP">
                <a:latin typeface="+mn-ea"/>
              </a:rPr>
              <a:t>に規定する患者に対して、当該保険医療機関の精神科の医師、看護師等及び精神保健福祉士並びに必要に応じて薬剤師、作業療法士、公認心理師、在宅療養担当機関の保険医の指示を受けた訪問看護ステーションの看護師等</a:t>
            </a:r>
            <a:r>
              <a:rPr lang="en-US" altLang="ja-JP" dirty="0">
                <a:latin typeface="+mn-ea"/>
              </a:rPr>
              <a:t>(</a:t>
            </a:r>
            <a:r>
              <a:rPr lang="ja-JP" altLang="ja-JP">
                <a:latin typeface="+mn-ea"/>
              </a:rPr>
              <a:t>准看護師を除く</a:t>
            </a:r>
            <a:r>
              <a:rPr lang="en-US" altLang="ja-JP" dirty="0">
                <a:latin typeface="+mn-ea"/>
              </a:rPr>
              <a:t>)</a:t>
            </a:r>
            <a:r>
              <a:rPr lang="ja-JP" altLang="ja-JP">
                <a:latin typeface="+mn-ea"/>
              </a:rPr>
              <a:t>若しくは作業療法士又は市町村若しくは都道府県の担当者等が共同指導を行った場合に算定する</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精神科病棟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118</a:t>
            </a:fld>
            <a:endParaRPr lang="en-US" altLang="ja-JP" sz="1800" dirty="0"/>
          </a:p>
        </p:txBody>
      </p:sp>
    </p:spTree>
    <p:extLst>
      <p:ext uri="{BB962C8B-B14F-4D97-AF65-F5344CB8AC3E}">
        <p14:creationId xmlns:p14="http://schemas.microsoft.com/office/powerpoint/2010/main" val="36276145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ja-JP">
                <a:latin typeface="+mn-ea"/>
              </a:rPr>
              <a:t>新</a:t>
            </a:r>
            <a:r>
              <a:rPr lang="en-US" altLang="ja-JP" dirty="0">
                <a:latin typeface="+mn-ea"/>
              </a:rPr>
              <a:t>)</a:t>
            </a:r>
            <a:r>
              <a:rPr lang="ja-JP" altLang="ja-JP">
                <a:latin typeface="+mn-ea"/>
              </a:rPr>
              <a:t>精神科退院時共同指導料</a:t>
            </a:r>
          </a:p>
          <a:p>
            <a:pPr lvl="1"/>
            <a:r>
              <a:rPr lang="ja-JP" altLang="ja-JP">
                <a:latin typeface="+mn-ea"/>
              </a:rPr>
              <a:t>算定要件</a:t>
            </a:r>
          </a:p>
          <a:p>
            <a:pPr lvl="2"/>
            <a:r>
              <a:rPr lang="en-US" altLang="ja-JP" dirty="0">
                <a:latin typeface="+mn-ea"/>
              </a:rPr>
              <a:t>(6)</a:t>
            </a:r>
            <a:r>
              <a:rPr lang="ja-JP" altLang="ja-JP">
                <a:latin typeface="+mn-ea"/>
              </a:rPr>
              <a:t>外来又は在宅医療を担う医療機関については、入院中の医療機関とは別の医療機関である</a:t>
            </a:r>
            <a:r>
              <a:rPr lang="ja-JP" altLang="en-US">
                <a:latin typeface="+mn-ea"/>
              </a:rPr>
              <a:t>こと</a:t>
            </a:r>
            <a:endParaRPr lang="ja-JP" altLang="ja-JP">
              <a:latin typeface="+mn-ea"/>
            </a:endParaRPr>
          </a:p>
          <a:p>
            <a:pPr lvl="2"/>
            <a:r>
              <a:rPr lang="en-US" altLang="ja-JP" dirty="0">
                <a:latin typeface="+mn-ea"/>
              </a:rPr>
              <a:t>(7)</a:t>
            </a:r>
            <a:r>
              <a:rPr lang="ja-JP" altLang="ja-JP">
                <a:latin typeface="+mn-ea"/>
              </a:rPr>
              <a:t>共同指導の実施及び支援計画の作成に当たっては、平成</a:t>
            </a:r>
            <a:r>
              <a:rPr lang="en-US" altLang="ja-JP" dirty="0">
                <a:latin typeface="+mn-ea"/>
              </a:rPr>
              <a:t>28〜30</a:t>
            </a:r>
            <a:r>
              <a:rPr lang="ja-JP" altLang="ja-JP">
                <a:latin typeface="+mn-ea"/>
              </a:rPr>
              <a:t>年度厚生労働行政調査推進補助金障害者対策総合研究事業において「多職種連携による包括的支援マネジメントに関する研究」の研究班が作成した、「包括的支援マネジメント実践ガイド」を参考にする</a:t>
            </a:r>
            <a:r>
              <a:rPr lang="ja-JP" altLang="en-US">
                <a:latin typeface="+mn-ea"/>
              </a:rPr>
              <a:t>こと</a:t>
            </a:r>
            <a:r>
              <a:rPr lang="ja-JP" altLang="ja-JP">
                <a:latin typeface="+mn-ea"/>
              </a:rPr>
              <a:t>なお、患者又はその家族等に対して提供する文書については、別添〇の様式を用いる</a:t>
            </a:r>
            <a:r>
              <a:rPr lang="ja-JP" altLang="en-US">
                <a:latin typeface="+mn-ea"/>
              </a:rPr>
              <a:t>こと</a:t>
            </a:r>
            <a:endParaRPr lang="ja-JP" altLang="ja-JP">
              <a:latin typeface="+mn-ea"/>
            </a:endParaRPr>
          </a:p>
          <a:p>
            <a:pPr lvl="2"/>
            <a:r>
              <a:rPr lang="en-US" altLang="ja-JP" dirty="0">
                <a:latin typeface="+mn-ea"/>
              </a:rPr>
              <a:t>(8)</a:t>
            </a:r>
            <a:r>
              <a:rPr lang="ja-JP" altLang="ja-JP">
                <a:latin typeface="+mn-ea"/>
              </a:rPr>
              <a:t>当該指導料を算定する場合は、行った指導の内容等について、要点を診療録に記載するとともに、患者又はその家族等に提供した文書の写しを診療録に添付する</a:t>
            </a:r>
            <a:r>
              <a:rPr lang="ja-JP" altLang="en-US">
                <a:latin typeface="+mn-ea"/>
              </a:rPr>
              <a:t>こと</a:t>
            </a:r>
            <a:endParaRPr lang="ja-JP" altLang="ja-JP">
              <a:latin typeface="+mn-ea"/>
            </a:endParaRPr>
          </a:p>
          <a:p>
            <a:pPr lvl="2"/>
            <a:r>
              <a:rPr lang="en-US" altLang="ja-JP" dirty="0">
                <a:latin typeface="+mn-ea"/>
              </a:rPr>
              <a:t>(9)</a:t>
            </a:r>
            <a:r>
              <a:rPr lang="ja-JP" altLang="ja-JP">
                <a:latin typeface="+mn-ea"/>
              </a:rPr>
              <a:t>共同指導は、対面で行うことを原則とする</a:t>
            </a:r>
            <a:r>
              <a:rPr lang="ja-JP" altLang="en-US">
                <a:latin typeface="+mn-ea"/>
              </a:rPr>
              <a:t>こと</a:t>
            </a:r>
            <a:r>
              <a:rPr lang="ja-JP" altLang="ja-JP">
                <a:latin typeface="+mn-ea"/>
              </a:rPr>
              <a:t>ただし、外来又は在宅医療を担当する医療機関の関係者のいずれかが、入院中の医療機関に赴くことができない場合には、ビデオ通話等を用いて共同指導を実施した場合でも算定可能とする。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精神科病棟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119</a:t>
            </a:fld>
            <a:endParaRPr lang="en-US" altLang="ja-JP" sz="1800" dirty="0"/>
          </a:p>
        </p:txBody>
      </p:sp>
    </p:spTree>
    <p:extLst>
      <p:ext uri="{BB962C8B-B14F-4D97-AF65-F5344CB8AC3E}">
        <p14:creationId xmlns:p14="http://schemas.microsoft.com/office/powerpoint/2010/main" val="2961809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sz="2400" dirty="0">
                <a:latin typeface="+mn-ea"/>
              </a:rPr>
              <a:t>(</a:t>
            </a:r>
            <a:r>
              <a:rPr lang="ja-JP" altLang="en-US" sz="2400">
                <a:latin typeface="+mn-ea"/>
              </a:rPr>
              <a:t>新</a:t>
            </a:r>
            <a:r>
              <a:rPr lang="en-US" altLang="ja-JP" sz="2400" dirty="0">
                <a:latin typeface="+mn-ea"/>
              </a:rPr>
              <a:t>)</a:t>
            </a:r>
            <a:r>
              <a:rPr lang="ja-JP" altLang="en-US" sz="2400">
                <a:latin typeface="+mn-ea"/>
              </a:rPr>
              <a:t>連携充実加算</a:t>
            </a:r>
            <a:endParaRPr lang="en-US" altLang="ja-JP" sz="2400" dirty="0">
              <a:latin typeface="+mn-ea"/>
            </a:endParaRPr>
          </a:p>
          <a:p>
            <a:pPr lvl="1"/>
            <a:r>
              <a:rPr lang="ja-JP" altLang="en-US" sz="2000">
                <a:latin typeface="+mn-ea"/>
              </a:rPr>
              <a:t>施設基準</a:t>
            </a:r>
          </a:p>
          <a:p>
            <a:pPr lvl="2"/>
            <a:r>
              <a:rPr lang="en-US" altLang="ja-JP" sz="1800" dirty="0">
                <a:latin typeface="+mn-ea"/>
              </a:rPr>
              <a:t>(1)</a:t>
            </a:r>
            <a:r>
              <a:rPr lang="ja-JP" altLang="en-US" sz="1800">
                <a:latin typeface="+mn-ea"/>
              </a:rPr>
              <a:t>外来化学療法加算</a:t>
            </a:r>
            <a:r>
              <a:rPr lang="en-US" altLang="ja-JP" sz="1800" dirty="0">
                <a:latin typeface="+mn-ea"/>
              </a:rPr>
              <a:t>1</a:t>
            </a:r>
            <a:r>
              <a:rPr lang="ja-JP" altLang="en-US" sz="1800">
                <a:latin typeface="+mn-ea"/>
              </a:rPr>
              <a:t>に係る届出を行っていること</a:t>
            </a:r>
          </a:p>
          <a:p>
            <a:pPr lvl="2"/>
            <a:r>
              <a:rPr lang="en-US" altLang="ja-JP" sz="1800" dirty="0">
                <a:latin typeface="+mn-ea"/>
              </a:rPr>
              <a:t>(2)</a:t>
            </a:r>
            <a:r>
              <a:rPr lang="ja-JP" altLang="en-US" sz="1800">
                <a:latin typeface="+mn-ea"/>
              </a:rPr>
              <a:t>加算</a:t>
            </a:r>
            <a:r>
              <a:rPr lang="en-US" altLang="ja-JP" sz="1800" dirty="0">
                <a:latin typeface="+mn-ea"/>
              </a:rPr>
              <a:t>1</a:t>
            </a:r>
            <a:r>
              <a:rPr lang="ja-JP" altLang="en-US" sz="1800">
                <a:latin typeface="+mn-ea"/>
              </a:rPr>
              <a:t>に規定するレジメン</a:t>
            </a:r>
            <a:r>
              <a:rPr lang="en-US" altLang="ja-JP" sz="1800" dirty="0">
                <a:latin typeface="+mn-ea"/>
              </a:rPr>
              <a:t>(</a:t>
            </a:r>
            <a:r>
              <a:rPr lang="ja-JP" altLang="en-US" sz="1800">
                <a:latin typeface="+mn-ea"/>
              </a:rPr>
              <a:t>治療内容</a:t>
            </a:r>
            <a:r>
              <a:rPr lang="en-US" altLang="ja-JP" sz="1800" dirty="0">
                <a:latin typeface="+mn-ea"/>
              </a:rPr>
              <a:t>)</a:t>
            </a:r>
            <a:r>
              <a:rPr lang="ja-JP" altLang="en-US" sz="1800">
                <a:latin typeface="+mn-ea"/>
              </a:rPr>
              <a:t>に係る委員会に管理栄養士が参加</a:t>
            </a:r>
          </a:p>
          <a:p>
            <a:pPr lvl="2"/>
            <a:r>
              <a:rPr lang="en-US" altLang="ja-JP" sz="1800" dirty="0">
                <a:latin typeface="+mn-ea"/>
              </a:rPr>
              <a:t>(3)</a:t>
            </a:r>
            <a:r>
              <a:rPr lang="ja-JP" altLang="en-US" sz="1800">
                <a:latin typeface="+mn-ea"/>
              </a:rPr>
              <a:t>地域の医療機関及び保険薬局との連携体制として、以下に掲げる体制が整備されていること</a:t>
            </a:r>
          </a:p>
          <a:p>
            <a:pPr lvl="3"/>
            <a:r>
              <a:rPr lang="ja-JP" altLang="en-US" sz="1800">
                <a:latin typeface="+mn-ea"/>
              </a:rPr>
              <a:t>当該医療機関で実施される化学療法のレジメン</a:t>
            </a:r>
            <a:r>
              <a:rPr lang="en-US" altLang="ja-JP" sz="1800" dirty="0">
                <a:latin typeface="+mn-ea"/>
              </a:rPr>
              <a:t>(</a:t>
            </a:r>
            <a:r>
              <a:rPr lang="ja-JP" altLang="en-US" sz="1800">
                <a:latin typeface="+mn-ea"/>
              </a:rPr>
              <a:t>治療内容</a:t>
            </a:r>
            <a:r>
              <a:rPr lang="en-US" altLang="ja-JP" sz="1800" dirty="0">
                <a:latin typeface="+mn-ea"/>
              </a:rPr>
              <a:t>)</a:t>
            </a:r>
            <a:r>
              <a:rPr lang="ja-JP" altLang="en-US" sz="1800">
                <a:latin typeface="+mn-ea"/>
              </a:rPr>
              <a:t>を当該医療機関のホームページ等で閲覧できるようにしておくこと</a:t>
            </a:r>
          </a:p>
          <a:p>
            <a:pPr lvl="3"/>
            <a:r>
              <a:rPr lang="ja-JP" altLang="en-US" sz="1800">
                <a:latin typeface="+mn-ea"/>
              </a:rPr>
              <a:t>当該医療機関において外来化学療法に関わる職員及び地域の薬局に勤務する薬剤師等を対象とした研修会等を少なくとも年</a:t>
            </a:r>
            <a:r>
              <a:rPr lang="en-US" altLang="ja-JP" sz="1800" dirty="0">
                <a:latin typeface="+mn-ea"/>
              </a:rPr>
              <a:t>1</a:t>
            </a:r>
            <a:r>
              <a:rPr lang="ja-JP" altLang="en-US" sz="1800">
                <a:latin typeface="+mn-ea"/>
              </a:rPr>
              <a:t>回実施する</a:t>
            </a:r>
          </a:p>
          <a:p>
            <a:pPr lvl="3"/>
            <a:r>
              <a:rPr lang="ja-JP" altLang="en-US" sz="1800">
                <a:latin typeface="+mn-ea"/>
              </a:rPr>
              <a:t>他の医療機関及び保険薬局からの患者のレジメン</a:t>
            </a:r>
            <a:r>
              <a:rPr lang="en-US" altLang="ja-JP" sz="1800" dirty="0">
                <a:latin typeface="+mn-ea"/>
              </a:rPr>
              <a:t>(</a:t>
            </a:r>
            <a:r>
              <a:rPr lang="ja-JP" altLang="en-US" sz="1800">
                <a:latin typeface="+mn-ea"/>
              </a:rPr>
              <a:t>治療内容</a:t>
            </a:r>
            <a:r>
              <a:rPr lang="en-US" altLang="ja-JP" sz="1800" dirty="0">
                <a:latin typeface="+mn-ea"/>
              </a:rPr>
              <a:t>)</a:t>
            </a:r>
            <a:r>
              <a:rPr lang="ja-JP" altLang="en-US" sz="1800">
                <a:latin typeface="+mn-ea"/>
              </a:rPr>
              <a:t>や患者の状況に関する相談及び情報提供等に応じる体制を整備することまた、当該体制について、ホームページや研修会等で周知すること</a:t>
            </a:r>
          </a:p>
          <a:p>
            <a:pPr lvl="2"/>
            <a:r>
              <a:rPr lang="en-US" altLang="ja-JP" sz="1800" dirty="0">
                <a:latin typeface="+mn-ea"/>
              </a:rPr>
              <a:t>(4)</a:t>
            </a:r>
            <a:r>
              <a:rPr lang="ja-JP" altLang="en-US" sz="1800">
                <a:latin typeface="+mn-ea"/>
              </a:rPr>
              <a:t>栄養指導の体制として、外来化学療法を実施している医療機関に</a:t>
            </a:r>
            <a:r>
              <a:rPr lang="en-US" altLang="ja-JP" sz="1800" dirty="0">
                <a:latin typeface="+mn-ea"/>
              </a:rPr>
              <a:t>5</a:t>
            </a:r>
            <a:r>
              <a:rPr lang="ja-JP" altLang="en-US" sz="1800">
                <a:latin typeface="+mn-ea"/>
              </a:rPr>
              <a:t>年以上勤務し、栄養管理</a:t>
            </a:r>
            <a:r>
              <a:rPr lang="en-US" altLang="ja-JP" sz="1800" dirty="0">
                <a:latin typeface="+mn-ea"/>
              </a:rPr>
              <a:t>(</a:t>
            </a:r>
            <a:r>
              <a:rPr lang="ja-JP" altLang="en-US" sz="1800">
                <a:latin typeface="+mn-ea"/>
              </a:rPr>
              <a:t>悪性腫瘍患者に対するものを含む</a:t>
            </a:r>
            <a:r>
              <a:rPr lang="en-US" altLang="ja-JP" sz="1800" dirty="0">
                <a:latin typeface="+mn-ea"/>
              </a:rPr>
              <a:t>)</a:t>
            </a:r>
            <a:r>
              <a:rPr lang="ja-JP" altLang="en-US" sz="1800">
                <a:latin typeface="+mn-ea"/>
              </a:rPr>
              <a:t>に係る</a:t>
            </a:r>
            <a:r>
              <a:rPr lang="en-US" altLang="ja-JP" sz="1800" dirty="0">
                <a:latin typeface="+mn-ea"/>
              </a:rPr>
              <a:t>3</a:t>
            </a:r>
            <a:r>
              <a:rPr lang="ja-JP" altLang="en-US" sz="1800">
                <a:latin typeface="+mn-ea"/>
              </a:rPr>
              <a:t>年以上の経験を有する専任の常勤管理栄養士が勤務していること</a:t>
            </a:r>
          </a:p>
          <a:p>
            <a:pPr lvl="1"/>
            <a:r>
              <a:rPr lang="ja-JP" altLang="en-US" sz="2000">
                <a:latin typeface="+mn-ea"/>
              </a:rPr>
              <a:t>経過措置</a:t>
            </a:r>
          </a:p>
          <a:p>
            <a:pPr lvl="2"/>
            <a:r>
              <a:rPr lang="ja-JP" altLang="en-US" sz="1800">
                <a:latin typeface="+mn-ea"/>
              </a:rPr>
              <a:t>令和</a:t>
            </a:r>
            <a:r>
              <a:rPr lang="en-US" altLang="ja-JP" sz="1800" dirty="0">
                <a:latin typeface="+mn-ea"/>
              </a:rPr>
              <a:t>2</a:t>
            </a:r>
            <a:r>
              <a:rPr lang="ja-JP" altLang="en-US" sz="1800">
                <a:latin typeface="+mn-ea"/>
              </a:rPr>
              <a:t>年</a:t>
            </a:r>
            <a:r>
              <a:rPr lang="en-US" altLang="ja-JP" sz="1800" dirty="0">
                <a:latin typeface="+mn-ea"/>
              </a:rPr>
              <a:t>3</a:t>
            </a:r>
            <a:r>
              <a:rPr lang="ja-JP" altLang="en-US" sz="1800">
                <a:latin typeface="+mn-ea"/>
              </a:rPr>
              <a:t>月</a:t>
            </a:r>
            <a:r>
              <a:rPr lang="en-US" altLang="ja-JP" sz="1800" dirty="0">
                <a:latin typeface="+mn-ea"/>
              </a:rPr>
              <a:t>31</a:t>
            </a:r>
            <a:r>
              <a:rPr lang="ja-JP" altLang="en-US" sz="1800">
                <a:latin typeface="+mn-ea"/>
              </a:rPr>
              <a:t>日時点で外来化学療法加算</a:t>
            </a:r>
            <a:r>
              <a:rPr lang="en-US" altLang="ja-JP" sz="1800" dirty="0">
                <a:latin typeface="+mn-ea"/>
              </a:rPr>
              <a:t>1</a:t>
            </a:r>
            <a:r>
              <a:rPr lang="ja-JP" altLang="en-US" sz="1800">
                <a:latin typeface="+mn-ea"/>
              </a:rPr>
              <a:t>の届出を行っている医療機関については、令和〇年〇月〇日までの間、上記</a:t>
            </a:r>
            <a:r>
              <a:rPr lang="en-US" altLang="ja-JP" sz="1800" dirty="0">
                <a:latin typeface="+mn-ea"/>
              </a:rPr>
              <a:t>(3)</a:t>
            </a:r>
            <a:r>
              <a:rPr lang="ja-JP" altLang="en-US" sz="1800">
                <a:latin typeface="+mn-ea"/>
              </a:rPr>
              <a:t>イの基準を満たしているものとする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外来化学療法加算に加算新設</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注　射</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12</a:t>
            </a:fld>
            <a:endParaRPr lang="en-US" altLang="ja-JP" sz="1800" dirty="0"/>
          </a:p>
        </p:txBody>
      </p:sp>
    </p:spTree>
    <p:extLst>
      <p:ext uri="{BB962C8B-B14F-4D97-AF65-F5344CB8AC3E}">
        <p14:creationId xmlns:p14="http://schemas.microsoft.com/office/powerpoint/2010/main" val="20115447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ja-JP">
                <a:latin typeface="+mn-ea"/>
              </a:rPr>
              <a:t>新</a:t>
            </a:r>
            <a:r>
              <a:rPr lang="en-US" altLang="ja-JP" dirty="0">
                <a:latin typeface="+mn-ea"/>
              </a:rPr>
              <a:t>)</a:t>
            </a:r>
            <a:r>
              <a:rPr lang="ja-JP" altLang="ja-JP">
                <a:latin typeface="+mn-ea"/>
              </a:rPr>
              <a:t>精神科退院時共同指導料</a:t>
            </a:r>
          </a:p>
          <a:p>
            <a:pPr lvl="1"/>
            <a:r>
              <a:rPr lang="ja-JP" altLang="ja-JP">
                <a:latin typeface="+mn-ea"/>
              </a:rPr>
              <a:t>算定要件</a:t>
            </a:r>
          </a:p>
          <a:p>
            <a:pPr lvl="2"/>
            <a:r>
              <a:rPr lang="en-US" altLang="ja-JP" dirty="0">
                <a:latin typeface="+mn-ea"/>
              </a:rPr>
              <a:t>(10)</a:t>
            </a:r>
            <a:r>
              <a:rPr lang="ja-JP" altLang="ja-JP">
                <a:latin typeface="+mn-ea"/>
              </a:rPr>
              <a:t>精神科退院時共同指導料は、退院後在宅での療養を行う患者が算定の対象となり、他の保険医療機関、社会福祉施設、介護老人保健施設、介護老人福祉施設に入院若しくは入所する患者又は死亡退院した患者については、対象とはならない。</a:t>
            </a:r>
            <a:endParaRPr lang="en-US" altLang="ja-JP" dirty="0">
              <a:latin typeface="+mn-ea"/>
            </a:endParaRPr>
          </a:p>
          <a:p>
            <a:pPr lvl="2"/>
            <a:endParaRPr lang="ja-JP" altLang="ja-JP">
              <a:latin typeface="+mn-ea"/>
            </a:endParaRPr>
          </a:p>
          <a:p>
            <a:pPr lvl="1"/>
            <a:r>
              <a:rPr lang="ja-JP" altLang="ja-JP">
                <a:latin typeface="+mn-ea"/>
              </a:rPr>
              <a:t>施設基準</a:t>
            </a:r>
          </a:p>
          <a:p>
            <a:pPr lvl="2"/>
            <a:r>
              <a:rPr lang="en-US" altLang="ja-JP" dirty="0">
                <a:latin typeface="+mn-ea"/>
              </a:rPr>
              <a:t>(1)</a:t>
            </a:r>
            <a:r>
              <a:rPr lang="ja-JP" altLang="ja-JP">
                <a:latin typeface="+mn-ea"/>
              </a:rPr>
              <a:t>精神科退院時共同指導料</a:t>
            </a:r>
            <a:r>
              <a:rPr lang="en-US" altLang="ja-JP" dirty="0">
                <a:latin typeface="+mn-ea"/>
              </a:rPr>
              <a:t>1</a:t>
            </a:r>
            <a:r>
              <a:rPr lang="ja-JP" altLang="ja-JP">
                <a:latin typeface="+mn-ea"/>
              </a:rPr>
              <a:t>を算定する場合は、精神科又は心療内科を標榜する保険医療機関である</a:t>
            </a:r>
            <a:r>
              <a:rPr lang="ja-JP" altLang="en-US">
                <a:latin typeface="+mn-ea"/>
              </a:rPr>
              <a:t>こと</a:t>
            </a:r>
            <a:endParaRPr lang="ja-JP" altLang="ja-JP">
              <a:latin typeface="+mn-ea"/>
            </a:endParaRPr>
          </a:p>
          <a:p>
            <a:pPr lvl="2"/>
            <a:r>
              <a:rPr lang="en-US" altLang="ja-JP" dirty="0">
                <a:latin typeface="+mn-ea"/>
              </a:rPr>
              <a:t>(2)</a:t>
            </a:r>
            <a:r>
              <a:rPr lang="ja-JP" altLang="ja-JP">
                <a:latin typeface="+mn-ea"/>
              </a:rPr>
              <a:t>精神科退院時共同指導料</a:t>
            </a:r>
            <a:r>
              <a:rPr lang="en-US" altLang="ja-JP" dirty="0">
                <a:latin typeface="+mn-ea"/>
              </a:rPr>
              <a:t>2</a:t>
            </a:r>
            <a:r>
              <a:rPr lang="ja-JP" altLang="ja-JP">
                <a:latin typeface="+mn-ea"/>
              </a:rPr>
              <a:t>を算定する場合は、精神科を標榜する病院である</a:t>
            </a:r>
            <a:r>
              <a:rPr lang="ja-JP" altLang="en-US">
                <a:latin typeface="+mn-ea"/>
              </a:rPr>
              <a:t>こと</a:t>
            </a:r>
            <a:endParaRPr lang="ja-JP" altLang="ja-JP">
              <a:latin typeface="+mn-ea"/>
            </a:endParaRPr>
          </a:p>
          <a:p>
            <a:pPr lvl="2"/>
            <a:r>
              <a:rPr lang="en-US" altLang="ja-JP" dirty="0">
                <a:latin typeface="+mn-ea"/>
              </a:rPr>
              <a:t>(3)</a:t>
            </a:r>
            <a:r>
              <a:rPr lang="ja-JP" altLang="ja-JP">
                <a:latin typeface="+mn-ea"/>
              </a:rPr>
              <a:t>当該保険医療機関内に、専任の精神保健福祉士が</a:t>
            </a:r>
            <a:r>
              <a:rPr lang="en-US" altLang="ja-JP" dirty="0">
                <a:latin typeface="+mn-ea"/>
              </a:rPr>
              <a:t>1</a:t>
            </a:r>
            <a:r>
              <a:rPr lang="ja-JP" altLang="ja-JP">
                <a:latin typeface="+mn-ea"/>
              </a:rPr>
              <a:t>名以上配置されている</a:t>
            </a:r>
            <a:r>
              <a:rPr lang="ja-JP" altLang="en-US">
                <a:latin typeface="+mn-ea"/>
              </a:rPr>
              <a:t>こと</a:t>
            </a:r>
            <a:endParaRPr lang="ja-JP" altLang="ja-JP">
              <a:latin typeface="+mn-ea"/>
            </a:endParaRPr>
          </a:p>
          <a:p>
            <a:pPr lvl="2"/>
            <a:r>
              <a:rPr lang="en-US" altLang="ja-JP" dirty="0">
                <a:latin typeface="+mn-ea"/>
              </a:rPr>
              <a:t>(4)</a:t>
            </a:r>
            <a:r>
              <a:rPr lang="ja-JP" altLang="ja-JP">
                <a:latin typeface="+mn-ea"/>
              </a:rPr>
              <a:t>重点的な支援を必要とする患者とは、別紙〇に掲げる包括的支援マネジメント導入基準を</a:t>
            </a:r>
            <a:r>
              <a:rPr lang="en-US" altLang="ja-JP" dirty="0">
                <a:latin typeface="+mn-ea"/>
              </a:rPr>
              <a:t>1</a:t>
            </a:r>
            <a:r>
              <a:rPr lang="ja-JP" altLang="ja-JP">
                <a:latin typeface="+mn-ea"/>
              </a:rPr>
              <a:t>つ以上満たすものをいう。</a:t>
            </a:r>
          </a:p>
          <a:p>
            <a:pPr lvl="2"/>
            <a:r>
              <a:rPr lang="en-US" altLang="ja-JP" dirty="0">
                <a:latin typeface="+mn-ea"/>
              </a:rPr>
              <a:t>(5)</a:t>
            </a:r>
            <a:r>
              <a:rPr lang="ja-JP" altLang="ja-JP">
                <a:latin typeface="+mn-ea"/>
              </a:rPr>
              <a:t>当該指導料の施設基準に係る届出は様式〇を用いる</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精神科病棟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120</a:t>
            </a:fld>
            <a:endParaRPr lang="en-US" altLang="ja-JP" sz="1800" dirty="0"/>
          </a:p>
        </p:txBody>
      </p:sp>
    </p:spTree>
    <p:extLst>
      <p:ext uri="{BB962C8B-B14F-4D97-AF65-F5344CB8AC3E}">
        <p14:creationId xmlns:p14="http://schemas.microsoft.com/office/powerpoint/2010/main" val="5118558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抗精神病特定薬剤治療指導管理料の再編</a:t>
            </a:r>
          </a:p>
          <a:p>
            <a:pPr lvl="1"/>
            <a:r>
              <a:rPr lang="en-US" altLang="ja-JP" dirty="0">
                <a:latin typeface="+mn-ea"/>
              </a:rPr>
              <a:t>1</a:t>
            </a:r>
            <a:r>
              <a:rPr lang="ja-JP" altLang="en-US">
                <a:latin typeface="+mn-ea"/>
              </a:rPr>
              <a:t>、</a:t>
            </a:r>
            <a:r>
              <a:rPr lang="ja-JP" altLang="ja-JP">
                <a:latin typeface="+mn-ea"/>
              </a:rPr>
              <a:t>持続性抗精神病注射薬剤治療指導管理料</a:t>
            </a:r>
            <a:r>
              <a:rPr lang="en-US" altLang="ja-JP" dirty="0">
                <a:latin typeface="+mn-ea"/>
              </a:rPr>
              <a:t>	250</a:t>
            </a:r>
            <a:r>
              <a:rPr lang="ja-JP" altLang="ja-JP">
                <a:latin typeface="+mn-ea"/>
              </a:rPr>
              <a:t>点</a:t>
            </a:r>
          </a:p>
          <a:p>
            <a:pPr marL="457200" lvl="1" indent="0">
              <a:buNone/>
            </a:pPr>
            <a:r>
              <a:rPr lang="en-US" altLang="ja-JP" dirty="0">
                <a:latin typeface="+mn-ea"/>
              </a:rPr>
              <a:t>		</a:t>
            </a:r>
            <a:r>
              <a:rPr lang="ja-JP" altLang="en-US">
                <a:latin typeface="+mn-ea"/>
              </a:rPr>
              <a:t>↓</a:t>
            </a:r>
            <a:endParaRPr lang="ja-JP" altLang="ja-JP">
              <a:latin typeface="+mn-ea"/>
            </a:endParaRPr>
          </a:p>
          <a:p>
            <a:pPr lvl="1"/>
            <a:r>
              <a:rPr lang="en-US" altLang="ja-JP" dirty="0">
                <a:latin typeface="+mn-ea"/>
              </a:rPr>
              <a:t>1</a:t>
            </a:r>
            <a:r>
              <a:rPr lang="ja-JP" altLang="en-US">
                <a:latin typeface="+mn-ea"/>
              </a:rPr>
              <a:t>、</a:t>
            </a:r>
            <a:r>
              <a:rPr lang="ja-JP" altLang="ja-JP">
                <a:latin typeface="+mn-ea"/>
              </a:rPr>
              <a:t>持続性抗精神病注射薬剤治療指導管理料</a:t>
            </a:r>
            <a:r>
              <a:rPr lang="en-US" altLang="ja-JP" dirty="0">
                <a:latin typeface="+mn-ea"/>
              </a:rPr>
              <a:t>	</a:t>
            </a:r>
            <a:r>
              <a:rPr lang="ja-JP" altLang="ja-JP">
                <a:latin typeface="+mn-ea"/>
              </a:rPr>
              <a:t>〇点</a:t>
            </a:r>
          </a:p>
          <a:p>
            <a:pPr lvl="2"/>
            <a:r>
              <a:rPr lang="ja-JP" altLang="ja-JP">
                <a:latin typeface="+mn-ea"/>
              </a:rPr>
              <a:t>イ入院中の患者</a:t>
            </a:r>
          </a:p>
          <a:p>
            <a:pPr lvl="2"/>
            <a:r>
              <a:rPr lang="ja-JP" altLang="ja-JP">
                <a:latin typeface="+mn-ea"/>
              </a:rPr>
              <a:t>ロ入院中の患者以外</a:t>
            </a:r>
          </a:p>
          <a:p>
            <a:pPr lvl="1"/>
            <a:r>
              <a:rPr lang="en-US" altLang="ja-JP" dirty="0">
                <a:latin typeface="+mn-ea"/>
              </a:rPr>
              <a:t>2</a:t>
            </a:r>
            <a:r>
              <a:rPr lang="ja-JP" altLang="en-US">
                <a:latin typeface="+mn-ea"/>
              </a:rPr>
              <a:t>、</a:t>
            </a:r>
            <a:r>
              <a:rPr lang="ja-JP" altLang="ja-JP">
                <a:latin typeface="+mn-ea"/>
              </a:rPr>
              <a:t>治療抵抗性統合失調症治療指導管理料</a:t>
            </a:r>
            <a:r>
              <a:rPr lang="en-US" altLang="ja-JP" dirty="0">
                <a:latin typeface="+mn-ea"/>
              </a:rPr>
              <a:t>	500</a:t>
            </a:r>
            <a:r>
              <a:rPr lang="ja-JP" altLang="ja-JP">
                <a:latin typeface="+mn-ea"/>
              </a:rPr>
              <a:t>点</a:t>
            </a:r>
            <a:r>
              <a:rPr lang="en-US" altLang="ja-JP" dirty="0">
                <a:latin typeface="+mn-ea"/>
              </a:rPr>
              <a:t>⇒○</a:t>
            </a:r>
            <a:r>
              <a:rPr lang="ja-JP" altLang="ja-JP">
                <a:latin typeface="+mn-ea"/>
              </a:rPr>
              <a:t>点</a:t>
            </a:r>
          </a:p>
          <a:p>
            <a:pPr lvl="1"/>
            <a:r>
              <a:rPr lang="ja-JP" altLang="ja-JP">
                <a:latin typeface="+mn-ea"/>
              </a:rPr>
              <a:t>算定要件</a:t>
            </a:r>
          </a:p>
          <a:p>
            <a:pPr lvl="2"/>
            <a:r>
              <a:rPr lang="ja-JP" altLang="ja-JP">
                <a:latin typeface="+mn-ea"/>
              </a:rPr>
              <a:t>注</a:t>
            </a:r>
            <a:r>
              <a:rPr lang="en-US" altLang="ja-JP" dirty="0">
                <a:latin typeface="+mn-ea"/>
              </a:rPr>
              <a:t>1</a:t>
            </a:r>
            <a:r>
              <a:rPr lang="ja-JP" altLang="ja-JP">
                <a:latin typeface="+mn-ea"/>
              </a:rPr>
              <a:t>、</a:t>
            </a:r>
            <a:r>
              <a:rPr lang="en-US" altLang="ja-JP" dirty="0">
                <a:latin typeface="+mn-ea"/>
              </a:rPr>
              <a:t>1</a:t>
            </a:r>
            <a:r>
              <a:rPr lang="ja-JP" altLang="ja-JP">
                <a:latin typeface="+mn-ea"/>
              </a:rPr>
              <a:t>のイについては、持続性抗精神病注射薬剤を投与している入院中の統合失調症患者に対して、計画的な医学管理を継続して行い、かつ、療養上必要な指導を行った場合に、当該薬剤の投与開始日の属する月及びその翌月にそれぞれ</a:t>
            </a:r>
            <a:r>
              <a:rPr lang="en-US" altLang="ja-JP" dirty="0">
                <a:latin typeface="+mn-ea"/>
              </a:rPr>
              <a:t>1</a:t>
            </a:r>
            <a:r>
              <a:rPr lang="ja-JP" altLang="ja-JP">
                <a:latin typeface="+mn-ea"/>
              </a:rPr>
              <a:t>回に限り、当該薬剤を投与したときに算定する。</a:t>
            </a:r>
          </a:p>
          <a:p>
            <a:pPr lvl="2"/>
            <a:r>
              <a:rPr lang="en-US" altLang="ja-JP" dirty="0">
                <a:latin typeface="+mn-ea"/>
              </a:rPr>
              <a:t>2</a:t>
            </a:r>
            <a:r>
              <a:rPr lang="ja-JP" altLang="ja-JP">
                <a:latin typeface="+mn-ea"/>
              </a:rPr>
              <a:t>、</a:t>
            </a:r>
            <a:r>
              <a:rPr lang="en-US" altLang="ja-JP" dirty="0">
                <a:latin typeface="+mn-ea"/>
              </a:rPr>
              <a:t>1</a:t>
            </a:r>
            <a:r>
              <a:rPr lang="ja-JP" altLang="ja-JP">
                <a:latin typeface="+mn-ea"/>
              </a:rPr>
              <a:t>のロについては、持続性抗精神病注射薬剤を投与している入院中の患者以外の統合失調症患者に対して、計画的な医学管理を継続して行い、かつ、療養上必要な指導を行った場合に、月</a:t>
            </a:r>
            <a:r>
              <a:rPr lang="en-US" altLang="ja-JP" dirty="0">
                <a:latin typeface="+mn-ea"/>
              </a:rPr>
              <a:t>1</a:t>
            </a:r>
            <a:r>
              <a:rPr lang="ja-JP" altLang="ja-JP">
                <a:latin typeface="+mn-ea"/>
              </a:rPr>
              <a:t>回に限り、当該薬剤を投与したときに算定する。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精神科病棟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121</a:t>
            </a:fld>
            <a:endParaRPr lang="en-US" altLang="ja-JP" sz="1800" dirty="0"/>
          </a:p>
        </p:txBody>
      </p:sp>
    </p:spTree>
    <p:extLst>
      <p:ext uri="{BB962C8B-B14F-4D97-AF65-F5344CB8AC3E}">
        <p14:creationId xmlns:p14="http://schemas.microsoft.com/office/powerpoint/2010/main" val="9693162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抗精神病特定薬剤治療指導管理料の再編</a:t>
            </a:r>
          </a:p>
          <a:p>
            <a:pPr lvl="1"/>
            <a:r>
              <a:rPr lang="ja-JP" altLang="ja-JP">
                <a:latin typeface="+mn-ea"/>
              </a:rPr>
              <a:t>算定要件</a:t>
            </a:r>
          </a:p>
          <a:p>
            <a:pPr lvl="2"/>
            <a:r>
              <a:rPr lang="en-US" altLang="ja-JP" dirty="0">
                <a:latin typeface="+mn-ea"/>
              </a:rPr>
              <a:t>(1)</a:t>
            </a:r>
            <a:r>
              <a:rPr lang="ja-JP" altLang="ja-JP">
                <a:latin typeface="+mn-ea"/>
              </a:rPr>
              <a:t>抗精神病特定薬剤治療指導管理料の「</a:t>
            </a:r>
            <a:r>
              <a:rPr lang="en-US" altLang="ja-JP" dirty="0">
                <a:latin typeface="+mn-ea"/>
              </a:rPr>
              <a:t>1</a:t>
            </a:r>
            <a:r>
              <a:rPr lang="ja-JP" altLang="ja-JP">
                <a:latin typeface="+mn-ea"/>
              </a:rPr>
              <a:t>」のイは、精神科を標榜する保険医療機関において、精神科を担当する医師が、持続性抗精神病注射薬剤を投与している入院中の統合失調症患者に対して、計画的な治療管理を継続して行い、かつ、当該薬剤の効果及び副作用に関する説明を含め、療養上必要な指導を行った場合に、当該薬剤の投与開始日の属する月及びその翌月にそれぞれ</a:t>
            </a:r>
            <a:r>
              <a:rPr lang="en-US" altLang="ja-JP" dirty="0">
                <a:latin typeface="+mn-ea"/>
              </a:rPr>
              <a:t>1</a:t>
            </a:r>
            <a:r>
              <a:rPr lang="ja-JP" altLang="ja-JP">
                <a:latin typeface="+mn-ea"/>
              </a:rPr>
              <a:t>回に限り、当該薬剤を投与したときに算定する。</a:t>
            </a:r>
          </a:p>
          <a:p>
            <a:pPr lvl="2"/>
            <a:r>
              <a:rPr lang="en-US" altLang="ja-JP" dirty="0">
                <a:latin typeface="+mn-ea"/>
              </a:rPr>
              <a:t>(2)</a:t>
            </a:r>
            <a:r>
              <a:rPr lang="ja-JP" altLang="ja-JP">
                <a:latin typeface="+mn-ea"/>
              </a:rPr>
              <a:t>抗精神病特定薬剤治療指導管理料の「</a:t>
            </a:r>
            <a:r>
              <a:rPr lang="en-US" altLang="ja-JP" dirty="0">
                <a:latin typeface="+mn-ea"/>
              </a:rPr>
              <a:t>1</a:t>
            </a:r>
            <a:r>
              <a:rPr lang="ja-JP" altLang="ja-JP">
                <a:latin typeface="+mn-ea"/>
              </a:rPr>
              <a:t>」のロは、精神科を標榜する保険医療機関において、精神科を担当する医師が、持続性抗精神病注射薬剤を投与している入院中の患者以外の統合失調症患者に対して、計画的な治療管理を継続して行い、かつ、当該薬剤の効果及び副作用に関する説明を含め、療養上必要な指導を行った場合に、月</a:t>
            </a:r>
            <a:r>
              <a:rPr lang="en-US" altLang="ja-JP" dirty="0">
                <a:latin typeface="+mn-ea"/>
              </a:rPr>
              <a:t>1</a:t>
            </a:r>
            <a:r>
              <a:rPr lang="ja-JP" altLang="ja-JP">
                <a:latin typeface="+mn-ea"/>
              </a:rPr>
              <a:t>回に限り、当該薬剤を投与した日に算定する。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精神科病棟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122</a:t>
            </a:fld>
            <a:endParaRPr lang="en-US" altLang="ja-JP" sz="1800" dirty="0"/>
          </a:p>
        </p:txBody>
      </p:sp>
    </p:spTree>
    <p:extLst>
      <p:ext uri="{BB962C8B-B14F-4D97-AF65-F5344CB8AC3E}">
        <p14:creationId xmlns:p14="http://schemas.microsoft.com/office/powerpoint/2010/main" val="13397302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除外薬剤・注射薬の</a:t>
            </a:r>
            <a:r>
              <a:rPr lang="ja-JP" altLang="en-US">
                <a:latin typeface="+mn-ea"/>
              </a:rPr>
              <a:t>見直し</a:t>
            </a:r>
            <a:endParaRPr lang="en-US" altLang="ja-JP" dirty="0">
              <a:latin typeface="+mn-ea"/>
            </a:endParaRPr>
          </a:p>
          <a:p>
            <a:pPr lvl="1"/>
            <a:r>
              <a:rPr lang="ja-JP" altLang="en-US">
                <a:latin typeface="+mn-ea"/>
              </a:rPr>
              <a:t>対象入院料</a:t>
            </a:r>
            <a:endParaRPr lang="en-US" altLang="ja-JP" dirty="0">
              <a:latin typeface="+mn-ea"/>
            </a:endParaRPr>
          </a:p>
          <a:p>
            <a:pPr lvl="2"/>
            <a:r>
              <a:rPr lang="ja-JP" altLang="ja-JP">
                <a:latin typeface="+mn-ea"/>
              </a:rPr>
              <a:t>精神科救急入院料、精神科急性期治療病棟入院料、精神科救急・合併症入院料、精神療養病棟入院料及び地域移行機能強化病棟入院料</a:t>
            </a:r>
            <a:endParaRPr lang="en-US" altLang="ja-JP" dirty="0">
              <a:latin typeface="+mn-ea"/>
            </a:endParaRPr>
          </a:p>
          <a:p>
            <a:pPr lvl="1"/>
            <a:r>
              <a:rPr lang="ja-JP" altLang="en-US">
                <a:latin typeface="+mn-ea"/>
              </a:rPr>
              <a:t>追加事項</a:t>
            </a:r>
            <a:endParaRPr lang="ja-JP" altLang="ja-JP">
              <a:latin typeface="+mn-ea"/>
            </a:endParaRPr>
          </a:p>
          <a:p>
            <a:pPr lvl="2"/>
            <a:r>
              <a:rPr lang="ja-JP" altLang="ja-JP">
                <a:latin typeface="+mn-ea"/>
              </a:rPr>
              <a:t>持続性抗精神病注射薬剤</a:t>
            </a:r>
            <a:r>
              <a:rPr lang="en-US" altLang="ja-JP" dirty="0">
                <a:latin typeface="+mn-ea"/>
              </a:rPr>
              <a:t>(</a:t>
            </a:r>
            <a:r>
              <a:rPr lang="ja-JP" altLang="ja-JP">
                <a:latin typeface="+mn-ea"/>
              </a:rPr>
              <a:t>投与開始日から</a:t>
            </a:r>
            <a:r>
              <a:rPr lang="en-US" altLang="ja-JP" dirty="0">
                <a:latin typeface="+mn-ea"/>
              </a:rPr>
              <a:t>60</a:t>
            </a:r>
            <a:r>
              <a:rPr lang="ja-JP" altLang="ja-JP">
                <a:latin typeface="+mn-ea"/>
              </a:rPr>
              <a:t>日以内に投与された場合に限る</a:t>
            </a:r>
            <a:r>
              <a:rPr lang="en-US" altLang="ja-JP" dirty="0">
                <a:latin typeface="+mn-ea"/>
              </a:rPr>
              <a:t>)</a:t>
            </a:r>
            <a:r>
              <a:rPr lang="ja-JP" altLang="ja-JP">
                <a:latin typeface="+mn-ea"/>
              </a:rPr>
              <a:t>を追加</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精神科病棟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123</a:t>
            </a:fld>
            <a:endParaRPr lang="en-US" altLang="ja-JP" sz="1800" dirty="0"/>
          </a:p>
        </p:txBody>
      </p:sp>
    </p:spTree>
    <p:extLst>
      <p:ext uri="{BB962C8B-B14F-4D97-AF65-F5344CB8AC3E}">
        <p14:creationId xmlns:p14="http://schemas.microsoft.com/office/powerpoint/2010/main" val="30781807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精神科救急入院料、精神科急性期治療病棟入院料、精神科救急・合併症入院料の要件見直し</a:t>
            </a:r>
          </a:p>
          <a:p>
            <a:pPr lvl="1"/>
            <a:r>
              <a:rPr lang="ja-JP" altLang="ja-JP">
                <a:latin typeface="+mn-ea"/>
              </a:rPr>
              <a:t>算定対象となる患者は、次のア又はイに該当する患者</a:t>
            </a:r>
            <a:r>
              <a:rPr lang="en-US" altLang="ja-JP" dirty="0">
                <a:latin typeface="+mn-ea"/>
              </a:rPr>
              <a:t>(</a:t>
            </a:r>
            <a:r>
              <a:rPr lang="ja-JP" altLang="ja-JP">
                <a:latin typeface="+mn-ea"/>
              </a:rPr>
              <a:t>以下この項において「新規患者」という</a:t>
            </a:r>
            <a:r>
              <a:rPr lang="en-US" altLang="ja-JP" dirty="0">
                <a:latin typeface="+mn-ea"/>
              </a:rPr>
              <a:t>)</a:t>
            </a:r>
            <a:r>
              <a:rPr lang="ja-JP" altLang="ja-JP">
                <a:latin typeface="+mn-ea"/>
              </a:rPr>
              <a:t>若しくはウに該当する患者である</a:t>
            </a:r>
            <a:r>
              <a:rPr lang="ja-JP" altLang="en-US">
                <a:latin typeface="+mn-ea"/>
              </a:rPr>
              <a:t>こと</a:t>
            </a:r>
            <a:endParaRPr lang="ja-JP" altLang="ja-JP">
              <a:latin typeface="+mn-ea"/>
            </a:endParaRPr>
          </a:p>
          <a:p>
            <a:pPr lvl="2"/>
            <a:r>
              <a:rPr lang="ja-JP" altLang="ja-JP">
                <a:latin typeface="+mn-ea"/>
              </a:rPr>
              <a:t>ア、措置入院患者、緊急措置入院患者又は応急入院患者</a:t>
            </a:r>
          </a:p>
          <a:p>
            <a:pPr lvl="2"/>
            <a:r>
              <a:rPr lang="ja-JP" altLang="ja-JP">
                <a:latin typeface="+mn-ea"/>
              </a:rPr>
              <a:t>イ、ア以外の患者であって、当該病棟に入院する前</a:t>
            </a:r>
            <a:r>
              <a:rPr lang="en-US" altLang="ja-JP" dirty="0">
                <a:latin typeface="+mn-ea"/>
              </a:rPr>
              <a:t>3</a:t>
            </a:r>
            <a:r>
              <a:rPr lang="ja-JP" altLang="ja-JP">
                <a:latin typeface="+mn-ea"/>
              </a:rPr>
              <a:t>か月において保険医療機関</a:t>
            </a:r>
            <a:r>
              <a:rPr lang="en-US" altLang="ja-JP" dirty="0">
                <a:latin typeface="+mn-ea"/>
              </a:rPr>
              <a:t>(</a:t>
            </a:r>
            <a:r>
              <a:rPr lang="ja-JP" altLang="ja-JP">
                <a:latin typeface="+mn-ea"/>
              </a:rPr>
              <a:t>当該病棟を有する保険医療機関を含む</a:t>
            </a:r>
            <a:r>
              <a:rPr lang="en-US" altLang="ja-JP" dirty="0">
                <a:latin typeface="+mn-ea"/>
              </a:rPr>
              <a:t>)</a:t>
            </a:r>
            <a:r>
              <a:rPr lang="ja-JP" altLang="ja-JP">
                <a:latin typeface="+mn-ea"/>
              </a:rPr>
              <a:t>の精神病棟に入院</a:t>
            </a:r>
            <a:r>
              <a:rPr lang="en-US" altLang="ja-JP" dirty="0">
                <a:latin typeface="+mn-ea"/>
              </a:rPr>
              <a:t>(</a:t>
            </a:r>
            <a:r>
              <a:rPr lang="ja-JP" altLang="ja-JP">
                <a:latin typeface="+mn-ea"/>
              </a:rPr>
              <a:t>心神喪失等の状態で重大な他害行為を行った者の医療及び観察等に関する法律</a:t>
            </a:r>
            <a:r>
              <a:rPr lang="en-US" altLang="ja-JP" dirty="0">
                <a:latin typeface="+mn-ea"/>
              </a:rPr>
              <a:t>(</a:t>
            </a:r>
            <a:r>
              <a:rPr lang="ja-JP" altLang="ja-JP">
                <a:latin typeface="+mn-ea"/>
              </a:rPr>
              <a:t>平成</a:t>
            </a:r>
            <a:r>
              <a:rPr lang="en-US" altLang="ja-JP" dirty="0">
                <a:latin typeface="+mn-ea"/>
              </a:rPr>
              <a:t>15</a:t>
            </a:r>
            <a:r>
              <a:rPr lang="ja-JP" altLang="ja-JP">
                <a:latin typeface="+mn-ea"/>
              </a:rPr>
              <a:t>年法律第</a:t>
            </a:r>
            <a:r>
              <a:rPr lang="en-US" altLang="ja-JP" dirty="0">
                <a:latin typeface="+mn-ea"/>
              </a:rPr>
              <a:t>110</a:t>
            </a:r>
            <a:r>
              <a:rPr lang="ja-JP" altLang="ja-JP">
                <a:latin typeface="+mn-ea"/>
              </a:rPr>
              <a:t>号</a:t>
            </a:r>
            <a:r>
              <a:rPr lang="en-US" altLang="ja-JP" dirty="0">
                <a:latin typeface="+mn-ea"/>
              </a:rPr>
              <a:t>)</a:t>
            </a:r>
            <a:r>
              <a:rPr lang="ja-JP" altLang="ja-JP">
                <a:latin typeface="+mn-ea"/>
              </a:rPr>
              <a:t>第</a:t>
            </a:r>
            <a:r>
              <a:rPr lang="en-US" altLang="ja-JP" dirty="0">
                <a:latin typeface="+mn-ea"/>
              </a:rPr>
              <a:t>42</a:t>
            </a:r>
            <a:r>
              <a:rPr lang="ja-JP" altLang="ja-JP">
                <a:latin typeface="+mn-ea"/>
              </a:rPr>
              <a:t>条第</a:t>
            </a:r>
            <a:r>
              <a:rPr lang="en-US" altLang="ja-JP" dirty="0">
                <a:latin typeface="+mn-ea"/>
              </a:rPr>
              <a:t>1</a:t>
            </a:r>
            <a:r>
              <a:rPr lang="ja-JP" altLang="ja-JP">
                <a:latin typeface="+mn-ea"/>
              </a:rPr>
              <a:t>項第</a:t>
            </a:r>
            <a:r>
              <a:rPr lang="en-US" altLang="ja-JP" dirty="0">
                <a:latin typeface="+mn-ea"/>
              </a:rPr>
              <a:t>1</a:t>
            </a:r>
            <a:r>
              <a:rPr lang="ja-JP" altLang="ja-JP">
                <a:latin typeface="+mn-ea"/>
              </a:rPr>
              <a:t>号又は第</a:t>
            </a:r>
            <a:r>
              <a:rPr lang="en-US" altLang="ja-JP" dirty="0">
                <a:latin typeface="+mn-ea"/>
              </a:rPr>
              <a:t>61</a:t>
            </a:r>
            <a:r>
              <a:rPr lang="ja-JP" altLang="ja-JP">
                <a:latin typeface="+mn-ea"/>
              </a:rPr>
              <a:t>条第</a:t>
            </a:r>
            <a:r>
              <a:rPr lang="en-US" altLang="ja-JP" dirty="0">
                <a:latin typeface="+mn-ea"/>
              </a:rPr>
              <a:t>1</a:t>
            </a:r>
            <a:r>
              <a:rPr lang="ja-JP" altLang="ja-JP">
                <a:latin typeface="+mn-ea"/>
              </a:rPr>
              <a:t>項第</a:t>
            </a:r>
            <a:r>
              <a:rPr lang="en-US" altLang="ja-JP" dirty="0">
                <a:latin typeface="+mn-ea"/>
              </a:rPr>
              <a:t>1</a:t>
            </a:r>
            <a:r>
              <a:rPr lang="ja-JP" altLang="ja-JP">
                <a:latin typeface="+mn-ea"/>
              </a:rPr>
              <a:t>号に規定する同法による入院</a:t>
            </a:r>
            <a:r>
              <a:rPr lang="en-US" altLang="ja-JP" dirty="0">
                <a:latin typeface="+mn-ea"/>
              </a:rPr>
              <a:t>(</a:t>
            </a:r>
            <a:r>
              <a:rPr lang="ja-JP" altLang="ja-JP">
                <a:latin typeface="+mn-ea"/>
              </a:rPr>
              <a:t>医療観察法入院</a:t>
            </a:r>
            <a:r>
              <a:rPr lang="en-US" altLang="ja-JP" dirty="0">
                <a:latin typeface="+mn-ea"/>
              </a:rPr>
              <a:t>)</a:t>
            </a:r>
            <a:r>
              <a:rPr lang="ja-JP" altLang="ja-JP">
                <a:latin typeface="+mn-ea"/>
              </a:rPr>
              <a:t>を除く</a:t>
            </a:r>
            <a:r>
              <a:rPr lang="en-US" altLang="ja-JP" dirty="0">
                <a:latin typeface="+mn-ea"/>
              </a:rPr>
              <a:t>)</a:t>
            </a:r>
            <a:r>
              <a:rPr lang="ja-JP" altLang="ja-JP">
                <a:latin typeface="+mn-ea"/>
              </a:rPr>
              <a:t>したことがない患者のうち、入院基本料の入院期間の起算日の取扱いにおいて、当該病院への入院日が入院基本料の起算日に当たる患者</a:t>
            </a:r>
            <a:r>
              <a:rPr lang="en-US" altLang="ja-JP" dirty="0">
                <a:latin typeface="+mn-ea"/>
              </a:rPr>
              <a:t>(</a:t>
            </a:r>
            <a:r>
              <a:rPr lang="ja-JP" altLang="ja-JP">
                <a:latin typeface="+mn-ea"/>
              </a:rPr>
              <a:t>当該病棟が満床である等の理由により一旦他の病棟に入院した後、入院日を含め</a:t>
            </a:r>
            <a:r>
              <a:rPr lang="en-US" altLang="ja-JP" dirty="0">
                <a:latin typeface="+mn-ea"/>
              </a:rPr>
              <a:t>2</a:t>
            </a:r>
            <a:r>
              <a:rPr lang="ja-JP" altLang="ja-JP">
                <a:latin typeface="+mn-ea"/>
              </a:rPr>
              <a:t>日以内に当該病棟に転棟した患者を含む</a:t>
            </a:r>
            <a:r>
              <a:rPr lang="en-US" altLang="ja-JP" dirty="0">
                <a:latin typeface="+mn-ea"/>
              </a:rPr>
              <a:t>)</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精神科病棟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124</a:t>
            </a:fld>
            <a:endParaRPr lang="en-US" altLang="ja-JP" sz="1800" dirty="0"/>
          </a:p>
        </p:txBody>
      </p:sp>
    </p:spTree>
    <p:extLst>
      <p:ext uri="{BB962C8B-B14F-4D97-AF65-F5344CB8AC3E}">
        <p14:creationId xmlns:p14="http://schemas.microsoft.com/office/powerpoint/2010/main" val="95415354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精神科救急入院料、精神科急性期治療病棟入院料、精神科救急・合併症入院料の要件見直し</a:t>
            </a:r>
          </a:p>
          <a:p>
            <a:pPr lvl="1"/>
            <a:r>
              <a:rPr lang="ja-JP" altLang="ja-JP">
                <a:latin typeface="+mn-ea"/>
              </a:rPr>
              <a:t>算定対象となる患者は、次のア又はイに該当する患者</a:t>
            </a:r>
            <a:r>
              <a:rPr lang="en-US" altLang="ja-JP" dirty="0">
                <a:latin typeface="+mn-ea"/>
              </a:rPr>
              <a:t>(</a:t>
            </a:r>
            <a:r>
              <a:rPr lang="ja-JP" altLang="ja-JP">
                <a:latin typeface="+mn-ea"/>
              </a:rPr>
              <a:t>以下この項において「新規患者」という</a:t>
            </a:r>
            <a:r>
              <a:rPr lang="en-US" altLang="ja-JP" dirty="0">
                <a:latin typeface="+mn-ea"/>
              </a:rPr>
              <a:t>)</a:t>
            </a:r>
            <a:r>
              <a:rPr lang="ja-JP" altLang="ja-JP">
                <a:latin typeface="+mn-ea"/>
              </a:rPr>
              <a:t>若しくはウに該当する患者である</a:t>
            </a:r>
            <a:r>
              <a:rPr lang="ja-JP" altLang="en-US">
                <a:latin typeface="+mn-ea"/>
              </a:rPr>
              <a:t>こと</a:t>
            </a:r>
            <a:endParaRPr lang="ja-JP" altLang="ja-JP">
              <a:latin typeface="+mn-ea"/>
            </a:endParaRPr>
          </a:p>
          <a:p>
            <a:pPr lvl="2"/>
            <a:r>
              <a:rPr lang="ja-JP" altLang="ja-JP">
                <a:latin typeface="+mn-ea"/>
              </a:rPr>
              <a:t>（新）ウ、ア及びイにかかわらず、クロザピンを新規に導入することを目的として、当該入院料に係る病棟を有する保険医療機関において、当該保険医療機関の他の病棟から当該病棟に転棟した入院患者</a:t>
            </a:r>
          </a:p>
          <a:p>
            <a:pPr lvl="1"/>
            <a:r>
              <a:rPr lang="en-US" altLang="ja-JP" dirty="0">
                <a:latin typeface="+mn-ea"/>
              </a:rPr>
              <a:t>(2)</a:t>
            </a:r>
            <a:r>
              <a:rPr lang="ja-JP" altLang="ja-JP">
                <a:latin typeface="+mn-ea"/>
              </a:rPr>
              <a:t>新規患者については、入院日から起算して</a:t>
            </a:r>
            <a:r>
              <a:rPr lang="en-US" altLang="ja-JP" dirty="0">
                <a:latin typeface="+mn-ea"/>
              </a:rPr>
              <a:t>3</a:t>
            </a:r>
            <a:r>
              <a:rPr lang="ja-JP" altLang="ja-JP">
                <a:latin typeface="+mn-ea"/>
              </a:rPr>
              <a:t>月を限度として算定する。なお、届出を行い、新たに算定を開始することとなった日から</a:t>
            </a:r>
            <a:r>
              <a:rPr lang="en-US" altLang="ja-JP" dirty="0">
                <a:latin typeface="+mn-ea"/>
              </a:rPr>
              <a:t>3</a:t>
            </a:r>
            <a:r>
              <a:rPr lang="ja-JP" altLang="ja-JP">
                <a:latin typeface="+mn-ea"/>
              </a:rPr>
              <a:t>月以内においては、届出の効力発生前に当該病棟に新規入院した入院期間が</a:t>
            </a:r>
            <a:r>
              <a:rPr lang="en-US" altLang="ja-JP" dirty="0">
                <a:latin typeface="+mn-ea"/>
              </a:rPr>
              <a:t>3</a:t>
            </a:r>
            <a:r>
              <a:rPr lang="ja-JP" altLang="ja-JP">
                <a:latin typeface="+mn-ea"/>
              </a:rPr>
              <a:t>月以内の患者を、新規患者とみなして算定できる。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精神科病棟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125</a:t>
            </a:fld>
            <a:endParaRPr lang="en-US" altLang="ja-JP" sz="1800" dirty="0"/>
          </a:p>
        </p:txBody>
      </p:sp>
    </p:spTree>
    <p:extLst>
      <p:ext uri="{BB962C8B-B14F-4D97-AF65-F5344CB8AC3E}">
        <p14:creationId xmlns:p14="http://schemas.microsoft.com/office/powerpoint/2010/main" val="33859534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精神科救急入院料、精神科急性期治療病棟入院料、精神科救急・合併症入院料の要件見直し</a:t>
            </a:r>
          </a:p>
          <a:p>
            <a:pPr lvl="1"/>
            <a:r>
              <a:rPr lang="en-US" altLang="ja-JP" dirty="0">
                <a:latin typeface="+mn-ea"/>
              </a:rPr>
              <a:t>(3)(1)</a:t>
            </a:r>
            <a:r>
              <a:rPr lang="ja-JP" altLang="ja-JP">
                <a:latin typeface="+mn-ea"/>
              </a:rPr>
              <a:t>のウに該当する患者については、当該保険医療機関の他の病棟から転棟後、当該病棟においてクロザピンの投与を開始した日から起算して</a:t>
            </a:r>
            <a:r>
              <a:rPr lang="en-US" altLang="ja-JP" dirty="0">
                <a:latin typeface="+mn-ea"/>
              </a:rPr>
              <a:t>3</a:t>
            </a:r>
            <a:r>
              <a:rPr lang="ja-JP" altLang="ja-JP">
                <a:latin typeface="+mn-ea"/>
              </a:rPr>
              <a:t>月を限度として算定する。ただし、クロザピンの投与を中止した場合については、以下の取扱いとする。</a:t>
            </a:r>
          </a:p>
          <a:p>
            <a:pPr lvl="2"/>
            <a:r>
              <a:rPr lang="ja-JP" altLang="ja-JP">
                <a:latin typeface="+mn-ea"/>
              </a:rPr>
              <a:t>ア、クロザピンの副作用等の事由により、投与を中止した場合は、投与中止日から</a:t>
            </a:r>
            <a:r>
              <a:rPr lang="en-US" altLang="ja-JP" dirty="0">
                <a:latin typeface="+mn-ea"/>
              </a:rPr>
              <a:t>2</a:t>
            </a:r>
            <a:r>
              <a:rPr lang="ja-JP" altLang="ja-JP">
                <a:latin typeface="+mn-ea"/>
              </a:rPr>
              <a:t>週間まで要件を満たすものとする。</a:t>
            </a:r>
          </a:p>
          <a:p>
            <a:pPr lvl="2"/>
            <a:r>
              <a:rPr lang="ja-JP" altLang="ja-JP">
                <a:latin typeface="+mn-ea"/>
              </a:rPr>
              <a:t>イ、患者事由により、投与を中止した場合は、投与中止日まで要件を満たすものとする。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精神科病棟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126</a:t>
            </a:fld>
            <a:endParaRPr lang="en-US" altLang="ja-JP" sz="1800" dirty="0"/>
          </a:p>
        </p:txBody>
      </p:sp>
    </p:spTree>
    <p:extLst>
      <p:ext uri="{BB962C8B-B14F-4D97-AF65-F5344CB8AC3E}">
        <p14:creationId xmlns:p14="http://schemas.microsoft.com/office/powerpoint/2010/main" val="120694332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移行率の除外</a:t>
            </a:r>
            <a:r>
              <a:rPr lang="en-US" altLang="ja-JP" dirty="0">
                <a:latin typeface="+mn-ea"/>
              </a:rPr>
              <a:t> </a:t>
            </a:r>
            <a:endParaRPr lang="ja-JP" altLang="ja-JP">
              <a:latin typeface="+mn-ea"/>
            </a:endParaRPr>
          </a:p>
          <a:p>
            <a:pPr lvl="1"/>
            <a:r>
              <a:rPr lang="ja-JP" altLang="ja-JP">
                <a:latin typeface="+mn-ea"/>
              </a:rPr>
              <a:t>精神科救急入院料、精神科急性期治療病棟入院料、精神科急性期医師配置加算及び精神科救急・合併症入院料について、クロザピンの新規導入を目的とした入院患者を、自宅等への移行率の対象から除外する。</a:t>
            </a:r>
          </a:p>
          <a:p>
            <a:pPr lvl="2"/>
            <a:r>
              <a:rPr lang="ja-JP" altLang="ja-JP">
                <a:latin typeface="+mn-ea"/>
              </a:rPr>
              <a:t>精神科救急入院料</a:t>
            </a:r>
            <a:r>
              <a:rPr lang="en-US" altLang="ja-JP" dirty="0">
                <a:latin typeface="+mn-ea"/>
              </a:rPr>
              <a:t>2</a:t>
            </a:r>
            <a:r>
              <a:rPr lang="ja-JP" altLang="ja-JP">
                <a:latin typeface="+mn-ea"/>
              </a:rPr>
              <a:t>、精神科急性期治療病棟入院料、精神科急性期治療病棟入院料を算定する病棟における精神科急性期医師配置加算、及び精神科救急・合併症入院料についても同様。</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精神科病棟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127</a:t>
            </a:fld>
            <a:endParaRPr lang="en-US" altLang="ja-JP" sz="1800" dirty="0"/>
          </a:p>
        </p:txBody>
      </p:sp>
    </p:spTree>
    <p:extLst>
      <p:ext uri="{BB962C8B-B14F-4D97-AF65-F5344CB8AC3E}">
        <p14:creationId xmlns:p14="http://schemas.microsoft.com/office/powerpoint/2010/main" val="2623207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結核病棟のユニットに係る見直し</a:t>
            </a:r>
          </a:p>
          <a:p>
            <a:pPr lvl="1"/>
            <a:r>
              <a:rPr lang="ja-JP" altLang="ja-JP">
                <a:latin typeface="+mn-ea"/>
              </a:rPr>
              <a:t>障害者施設等入院基本料と併せて</a:t>
            </a:r>
            <a:r>
              <a:rPr lang="en-US" altLang="ja-JP" dirty="0">
                <a:latin typeface="+mn-ea"/>
              </a:rPr>
              <a:t>1</a:t>
            </a:r>
            <a:r>
              <a:rPr lang="ja-JP" altLang="ja-JP">
                <a:latin typeface="+mn-ea"/>
              </a:rPr>
              <a:t>病棟として運用する結核病棟であって、重症度、医療・看護必要度に係る基準を満たさない場合に算定できる入院基本料</a:t>
            </a:r>
            <a:r>
              <a:rPr lang="en-US" altLang="ja-JP" dirty="0">
                <a:latin typeface="+mn-ea"/>
              </a:rPr>
              <a:t>(</a:t>
            </a:r>
            <a:r>
              <a:rPr lang="ja-JP" altLang="ja-JP">
                <a:latin typeface="+mn-ea"/>
              </a:rPr>
              <a:t>重症患者割合特別入院基本料</a:t>
            </a:r>
            <a:r>
              <a:rPr lang="en-US" altLang="ja-JP" dirty="0">
                <a:latin typeface="+mn-ea"/>
              </a:rPr>
              <a:t>)</a:t>
            </a:r>
            <a:r>
              <a:rPr lang="ja-JP" altLang="ja-JP">
                <a:latin typeface="+mn-ea"/>
              </a:rPr>
              <a:t>について、常勤の医師の員数に係る要件を満たさなくなった場合であっても算定できるよう見直す。</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結核病棟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128</a:t>
            </a:fld>
            <a:endParaRPr lang="en-US" altLang="ja-JP" sz="1800" dirty="0"/>
          </a:p>
        </p:txBody>
      </p:sp>
    </p:spTree>
    <p:extLst>
      <p:ext uri="{BB962C8B-B14F-4D97-AF65-F5344CB8AC3E}">
        <p14:creationId xmlns:p14="http://schemas.microsoft.com/office/powerpoint/2010/main" val="14560341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a:t>入院基本料等加算</a:t>
            </a:r>
            <a:endParaRPr lang="en-US" altLang="ja-JP" sz="4000" dirty="0"/>
          </a:p>
        </p:txBody>
      </p:sp>
      <p:sp>
        <p:nvSpPr>
          <p:cNvPr id="120835" name="スライド番号プレースホルダー 1"/>
          <p:cNvSpPr>
            <a:spLocks noGrp="1"/>
          </p:cNvSpPr>
          <p:nvPr>
            <p:ph type="sldNum" sz="quarter" idx="12"/>
          </p:nvPr>
        </p:nvSpPr>
        <p:spPr>
          <a:xfrm>
            <a:off x="0" y="0"/>
            <a:ext cx="1905000" cy="457200"/>
          </a:xfrm>
          <a:noFill/>
        </p:spPr>
        <p:txBody>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l">
              <a:spcBef>
                <a:spcPct val="0"/>
              </a:spcBef>
              <a:buClrTx/>
              <a:buSzTx/>
              <a:buFontTx/>
              <a:buNone/>
            </a:pPr>
            <a:fld id="{A9413DD0-D45E-46B4-AB7B-1B82D589FE44}" type="slidenum">
              <a:rPr lang="en-US" altLang="ja-JP" sz="1800" smtClean="0">
                <a:solidFill>
                  <a:schemeClr val="tx1"/>
                </a:solidFill>
              </a:rPr>
              <a:pPr algn="l">
                <a:spcBef>
                  <a:spcPct val="0"/>
                </a:spcBef>
                <a:buClrTx/>
                <a:buSzTx/>
                <a:buFontTx/>
                <a:buNone/>
              </a:pPr>
              <a:t>129</a:t>
            </a:fld>
            <a:endParaRPr lang="en-US" altLang="ja-JP" sz="1800" dirty="0">
              <a:solidFill>
                <a:schemeClr val="tx1"/>
              </a:solidFill>
            </a:endParaRPr>
          </a:p>
        </p:txBody>
      </p:sp>
    </p:spTree>
    <p:extLst>
      <p:ext uri="{BB962C8B-B14F-4D97-AF65-F5344CB8AC3E}">
        <p14:creationId xmlns:p14="http://schemas.microsoft.com/office/powerpoint/2010/main" val="2285984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連携充実加算の新設と管理栄養士の評価</a:t>
            </a:r>
            <a:endParaRPr lang="ja-JP" altLang="en-US" sz="2000">
              <a:latin typeface="+mn-ea"/>
            </a:endParaRPr>
          </a:p>
          <a:p>
            <a:pPr lvl="1"/>
            <a:r>
              <a:rPr lang="ja-JP" altLang="en-US" sz="2000">
                <a:latin typeface="+mn-ea"/>
              </a:rPr>
              <a:t>外来化学療法を実施しているがん患者に対して、専門的な知識を有した管理栄養士がきめ細やかな栄養管理を患者の状態に合わせて継続的に実施した場合を評価</a:t>
            </a:r>
          </a:p>
          <a:p>
            <a:pPr lvl="1"/>
            <a:endParaRPr lang="ja-JP" altLang="en-US" sz="2000">
              <a:latin typeface="+mn-ea"/>
            </a:endParaRPr>
          </a:p>
          <a:p>
            <a:pPr lvl="1"/>
            <a:r>
              <a:rPr lang="ja-JP" altLang="en-US" sz="2000">
                <a:latin typeface="+mn-ea"/>
              </a:rPr>
              <a:t>外来栄養食事指導料</a:t>
            </a:r>
            <a:endParaRPr lang="ja-JP" altLang="en-US" sz="2200">
              <a:latin typeface="+mn-ea"/>
            </a:endParaRPr>
          </a:p>
          <a:p>
            <a:pPr lvl="2"/>
            <a:r>
              <a:rPr lang="ja-JP" altLang="en-US" sz="1800">
                <a:latin typeface="+mn-ea"/>
              </a:rPr>
              <a:t>（新）</a:t>
            </a:r>
            <a:r>
              <a:rPr lang="en-US" altLang="ja-JP" sz="1800" dirty="0">
                <a:latin typeface="+mn-ea"/>
              </a:rPr>
              <a:t>2</a:t>
            </a:r>
            <a:r>
              <a:rPr lang="ja-JP" altLang="en-US" sz="1800">
                <a:latin typeface="+mn-ea"/>
              </a:rPr>
              <a:t>、別に厚生労働大臣が定める基準を満たす医療機関において、外来化学療法を実施している悪性腫瘍を有する当該患者に対して、医師の指示に基づき、外来化学療法加算連携充実加算の施設基準に該当する管理栄養士が具体的な献立等によって月</a:t>
            </a:r>
            <a:r>
              <a:rPr lang="en-US" altLang="ja-JP" sz="1800" dirty="0">
                <a:latin typeface="+mn-ea"/>
              </a:rPr>
              <a:t>2</a:t>
            </a:r>
            <a:r>
              <a:rPr lang="ja-JP" altLang="en-US" sz="1800">
                <a:latin typeface="+mn-ea"/>
              </a:rPr>
              <a:t>回以上の指導をした場合に限り、</a:t>
            </a:r>
            <a:r>
              <a:rPr lang="en-US" altLang="ja-JP" sz="1800" dirty="0">
                <a:latin typeface="+mn-ea"/>
              </a:rPr>
              <a:t>2</a:t>
            </a:r>
            <a:r>
              <a:rPr lang="ja-JP" altLang="en-US" sz="1800">
                <a:latin typeface="+mn-ea"/>
              </a:rPr>
              <a:t>回目にロの点数を算定するただし、外来化学療法加算を算定した日と同日であること</a:t>
            </a:r>
            <a:endParaRPr lang="en-US" altLang="ja-JP" sz="1800" dirty="0">
              <a:latin typeface="+mn-ea"/>
            </a:endParaRPr>
          </a:p>
          <a:p>
            <a:pPr lvl="2"/>
            <a:endParaRPr lang="ja-JP" altLang="en-US" sz="1800">
              <a:latin typeface="+mn-ea"/>
            </a:endParaRPr>
          </a:p>
          <a:p>
            <a:pPr lvl="1"/>
            <a:r>
              <a:rPr lang="ja-JP" altLang="en-US" sz="2000">
                <a:latin typeface="+mn-ea"/>
              </a:rPr>
              <a:t>施設基準</a:t>
            </a:r>
          </a:p>
          <a:p>
            <a:pPr lvl="2"/>
            <a:r>
              <a:rPr lang="ja-JP" altLang="en-US" sz="1800">
                <a:latin typeface="+mn-ea"/>
              </a:rPr>
              <a:t>外来化学療法加算連携充実加算の施設基準に該当する管理栄養士であること</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外来化学療法加算に加算新設</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注　射</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a:t>
            </a:fld>
            <a:endParaRPr lang="en-US" altLang="ja-JP" sz="1800" dirty="0"/>
          </a:p>
        </p:txBody>
      </p:sp>
    </p:spTree>
    <p:extLst>
      <p:ext uri="{BB962C8B-B14F-4D97-AF65-F5344CB8AC3E}">
        <p14:creationId xmlns:p14="http://schemas.microsoft.com/office/powerpoint/2010/main" val="295591272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対象拡大</a:t>
            </a:r>
            <a:endParaRPr lang="ja-JP" altLang="ja-JP">
              <a:latin typeface="+mn-ea"/>
            </a:endParaRPr>
          </a:p>
          <a:p>
            <a:pPr lvl="1"/>
            <a:r>
              <a:rPr lang="ja-JP" altLang="ja-JP">
                <a:latin typeface="+mn-ea"/>
              </a:rPr>
              <a:t>回復期リハビリテーション病棟入院料</a:t>
            </a:r>
            <a:r>
              <a:rPr lang="en-US" altLang="ja-JP" dirty="0">
                <a:latin typeface="+mn-ea"/>
              </a:rPr>
              <a:t>5</a:t>
            </a:r>
            <a:r>
              <a:rPr lang="ja-JP" altLang="en-US">
                <a:latin typeface="+mn-ea"/>
              </a:rPr>
              <a:t>・</a:t>
            </a:r>
            <a:r>
              <a:rPr lang="en-US" altLang="ja-JP" dirty="0">
                <a:latin typeface="+mn-ea"/>
              </a:rPr>
              <a:t>6</a:t>
            </a:r>
            <a:endParaRPr lang="ja-JP" altLang="ja-JP">
              <a:latin typeface="+mn-ea"/>
            </a:endParaRPr>
          </a:p>
          <a:p>
            <a:pPr lvl="2"/>
            <a:r>
              <a:rPr lang="ja-JP" altLang="ja-JP">
                <a:latin typeface="+mn-ea"/>
              </a:rPr>
              <a:t>データ提出加算に加算に係る届出を行った保険医療機関である</a:t>
            </a:r>
            <a:r>
              <a:rPr lang="ja-JP" altLang="en-US">
                <a:latin typeface="+mn-ea"/>
              </a:rPr>
              <a:t>こと</a:t>
            </a:r>
            <a:r>
              <a:rPr lang="ja-JP" altLang="ja-JP">
                <a:latin typeface="+mn-ea"/>
              </a:rPr>
              <a:t>ただし、許可病床数が</a:t>
            </a:r>
            <a:r>
              <a:rPr lang="en-US" altLang="ja-JP" dirty="0">
                <a:latin typeface="+mn-ea"/>
              </a:rPr>
              <a:t>200</a:t>
            </a:r>
            <a:r>
              <a:rPr lang="ja-JP" altLang="ja-JP">
                <a:latin typeface="+mn-ea"/>
              </a:rPr>
              <a:t>床未満の保険医療機関の場合は、その限りではない。</a:t>
            </a:r>
          </a:p>
          <a:p>
            <a:pPr marL="914400" lvl="2" indent="0">
              <a:buNone/>
            </a:pPr>
            <a:r>
              <a:rPr lang="ja-JP" altLang="en-US">
                <a:latin typeface="+mn-ea"/>
              </a:rPr>
              <a:t>　　　　</a:t>
            </a:r>
            <a:r>
              <a:rPr lang="ja-JP" altLang="ja-JP">
                <a:latin typeface="+mn-ea"/>
              </a:rPr>
              <a:t>↓</a:t>
            </a:r>
          </a:p>
          <a:p>
            <a:pPr lvl="2"/>
            <a:r>
              <a:rPr lang="ja-JP" altLang="ja-JP">
                <a:latin typeface="+mn-ea"/>
              </a:rPr>
              <a:t>データ提出加算に係る届出を行った保険医療機関である</a:t>
            </a:r>
            <a:r>
              <a:rPr lang="ja-JP" altLang="en-US">
                <a:latin typeface="+mn-ea"/>
              </a:rPr>
              <a:t>こと</a:t>
            </a:r>
            <a:endParaRPr lang="ja-JP" altLang="ja-JP">
              <a:latin typeface="+mn-ea"/>
            </a:endParaRPr>
          </a:p>
          <a:p>
            <a:endParaRPr lang="ja-JP" altLang="ja-JP">
              <a:latin typeface="+mn-ea"/>
            </a:endParaRPr>
          </a:p>
          <a:p>
            <a:pPr lvl="1"/>
            <a:r>
              <a:rPr lang="ja-JP" altLang="ja-JP">
                <a:latin typeface="+mn-ea"/>
              </a:rPr>
              <a:t>療養病棟入院基本料</a:t>
            </a:r>
            <a:r>
              <a:rPr lang="en-US" altLang="ja-JP" dirty="0">
                <a:latin typeface="+mn-ea"/>
              </a:rPr>
              <a:t>1</a:t>
            </a:r>
            <a:r>
              <a:rPr lang="ja-JP" altLang="en-US">
                <a:latin typeface="+mn-ea"/>
              </a:rPr>
              <a:t>・</a:t>
            </a:r>
            <a:r>
              <a:rPr lang="en-US" altLang="ja-JP" dirty="0">
                <a:latin typeface="+mn-ea"/>
              </a:rPr>
              <a:t>2</a:t>
            </a:r>
            <a:endParaRPr lang="ja-JP" altLang="ja-JP">
              <a:latin typeface="+mn-ea"/>
            </a:endParaRPr>
          </a:p>
          <a:p>
            <a:pPr lvl="2"/>
            <a:r>
              <a:rPr lang="ja-JP" altLang="ja-JP">
                <a:latin typeface="+mn-ea"/>
              </a:rPr>
              <a:t>許可病床数が</a:t>
            </a:r>
            <a:r>
              <a:rPr lang="en-US" altLang="ja-JP" dirty="0">
                <a:latin typeface="+mn-ea"/>
              </a:rPr>
              <a:t>200</a:t>
            </a:r>
            <a:r>
              <a:rPr lang="ja-JP" altLang="ja-JP">
                <a:latin typeface="+mn-ea"/>
              </a:rPr>
              <a:t>床以上の病院にあっては、データ提出加算に加算に係る届出を行った保険医療機関である</a:t>
            </a:r>
            <a:r>
              <a:rPr lang="ja-JP" altLang="en-US">
                <a:latin typeface="+mn-ea"/>
              </a:rPr>
              <a:t>こと</a:t>
            </a:r>
            <a:endParaRPr lang="ja-JP" altLang="ja-JP">
              <a:latin typeface="+mn-ea"/>
            </a:endParaRPr>
          </a:p>
          <a:p>
            <a:pPr marL="857250" lvl="2" indent="0">
              <a:buNone/>
            </a:pPr>
            <a:r>
              <a:rPr lang="ja-JP" altLang="en-US">
                <a:latin typeface="+mn-ea"/>
              </a:rPr>
              <a:t>　　　　　</a:t>
            </a:r>
            <a:r>
              <a:rPr lang="ja-JP" altLang="ja-JP">
                <a:latin typeface="+mn-ea"/>
              </a:rPr>
              <a:t>↓</a:t>
            </a:r>
          </a:p>
          <a:p>
            <a:pPr lvl="2"/>
            <a:r>
              <a:rPr lang="ja-JP" altLang="ja-JP">
                <a:latin typeface="+mn-ea"/>
              </a:rPr>
              <a:t>データ提出加算に係る届出を行った保険医療機関である</a:t>
            </a:r>
            <a:r>
              <a:rPr lang="ja-JP" altLang="en-US">
                <a:latin typeface="+mn-ea"/>
              </a:rPr>
              <a:t>こと</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データ提出加算の見直し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130</a:t>
            </a:fld>
            <a:endParaRPr lang="en-US" altLang="ja-JP" sz="1800" dirty="0"/>
          </a:p>
        </p:txBody>
      </p:sp>
    </p:spTree>
    <p:extLst>
      <p:ext uri="{BB962C8B-B14F-4D97-AF65-F5344CB8AC3E}">
        <p14:creationId xmlns:p14="http://schemas.microsoft.com/office/powerpoint/2010/main" val="294928555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ja-JP">
                <a:latin typeface="+mn-ea"/>
              </a:rPr>
              <a:t>急性期一般入院基本料</a:t>
            </a:r>
            <a:r>
              <a:rPr lang="ja-JP" altLang="en-US">
                <a:latin typeface="+mn-ea"/>
              </a:rPr>
              <a:t>の例外規定</a:t>
            </a:r>
            <a:endParaRPr lang="ja-JP" altLang="ja-JP">
              <a:latin typeface="+mn-ea"/>
            </a:endParaRPr>
          </a:p>
          <a:p>
            <a:pPr lvl="2"/>
            <a:r>
              <a:rPr lang="ja-JP" altLang="ja-JP">
                <a:latin typeface="+mn-ea"/>
              </a:rPr>
              <a:t>データ提出加算に係る届出を行った保険医療機関である</a:t>
            </a:r>
            <a:r>
              <a:rPr lang="ja-JP" altLang="en-US">
                <a:latin typeface="+mn-ea"/>
              </a:rPr>
              <a:t>こと</a:t>
            </a:r>
            <a:endParaRPr lang="ja-JP" altLang="ja-JP">
              <a:latin typeface="+mn-ea"/>
            </a:endParaRPr>
          </a:p>
          <a:p>
            <a:pPr marL="914400" lvl="2" indent="0">
              <a:buNone/>
            </a:pPr>
            <a:r>
              <a:rPr lang="ja-JP" altLang="en-US">
                <a:latin typeface="+mn-ea"/>
              </a:rPr>
              <a:t>　　　　　　</a:t>
            </a:r>
            <a:r>
              <a:rPr lang="ja-JP" altLang="ja-JP">
                <a:latin typeface="+mn-ea"/>
              </a:rPr>
              <a:t>↓</a:t>
            </a:r>
          </a:p>
          <a:p>
            <a:pPr lvl="2"/>
            <a:r>
              <a:rPr lang="ja-JP" altLang="ja-JP">
                <a:latin typeface="+mn-ea"/>
              </a:rPr>
              <a:t>データ提出加算に係る届出を行った保険医療機関である</a:t>
            </a:r>
            <a:r>
              <a:rPr lang="ja-JP" altLang="en-US">
                <a:latin typeface="+mn-ea"/>
              </a:rPr>
              <a:t>こと</a:t>
            </a:r>
            <a:r>
              <a:rPr lang="ja-JP" altLang="ja-JP">
                <a:latin typeface="+mn-ea"/>
              </a:rPr>
              <a:t>ただし、新規に保険医療機関を指定する場合であって急性期一般入院料</a:t>
            </a:r>
            <a:r>
              <a:rPr lang="en-US" altLang="ja-JP" dirty="0">
                <a:latin typeface="+mn-ea"/>
              </a:rPr>
              <a:t>7</a:t>
            </a:r>
            <a:r>
              <a:rPr lang="ja-JP" altLang="ja-JP">
                <a:latin typeface="+mn-ea"/>
              </a:rPr>
              <a:t>を届け出る場合その他やむを得ない事情がある場合を除く。</a:t>
            </a:r>
            <a:endParaRPr lang="en-US" altLang="ja-JP" dirty="0">
              <a:latin typeface="+mn-ea"/>
            </a:endParaRPr>
          </a:p>
          <a:p>
            <a:pPr lvl="2"/>
            <a:endParaRPr lang="ja-JP" altLang="ja-JP">
              <a:latin typeface="+mn-ea"/>
            </a:endParaRPr>
          </a:p>
          <a:p>
            <a:pPr lvl="2"/>
            <a:r>
              <a:rPr lang="en-US" altLang="ja-JP" dirty="0">
                <a:latin typeface="+mn-ea"/>
              </a:rPr>
              <a:t>(</a:t>
            </a:r>
            <a:r>
              <a:rPr lang="ja-JP" altLang="ja-JP">
                <a:latin typeface="+mn-ea"/>
              </a:rPr>
              <a:t>急性期一般入院料</a:t>
            </a:r>
            <a:r>
              <a:rPr lang="en-US" altLang="ja-JP" dirty="0">
                <a:latin typeface="+mn-ea"/>
              </a:rPr>
              <a:t>7</a:t>
            </a:r>
            <a:r>
              <a:rPr lang="ja-JP" altLang="ja-JP">
                <a:latin typeface="+mn-ea"/>
              </a:rPr>
              <a:t>について、新たに保険医療機関の指定を受け、入院基本料の施設基準に係る届出を行う場合又は急性期一般入院基本料</a:t>
            </a:r>
            <a:r>
              <a:rPr lang="en-US" altLang="ja-JP" dirty="0">
                <a:latin typeface="+mn-ea"/>
              </a:rPr>
              <a:t>1</a:t>
            </a:r>
            <a:r>
              <a:rPr lang="ja-JP" altLang="ja-JP">
                <a:latin typeface="+mn-ea"/>
              </a:rPr>
              <a:t>から</a:t>
            </a:r>
            <a:r>
              <a:rPr lang="en-US" altLang="ja-JP" dirty="0">
                <a:latin typeface="+mn-ea"/>
              </a:rPr>
              <a:t>7</a:t>
            </a:r>
            <a:r>
              <a:rPr lang="ja-JP" altLang="ja-JP">
                <a:latin typeface="+mn-ea"/>
              </a:rPr>
              <a:t>のいずれかを既に届け出ている保険医療機関であって第</a:t>
            </a:r>
            <a:r>
              <a:rPr lang="en-US" altLang="ja-JP" dirty="0">
                <a:latin typeface="+mn-ea"/>
              </a:rPr>
              <a:t>26</a:t>
            </a:r>
            <a:r>
              <a:rPr lang="ja-JP" altLang="ja-JP">
                <a:latin typeface="+mn-ea"/>
              </a:rPr>
              <a:t>の</a:t>
            </a:r>
            <a:r>
              <a:rPr lang="en-US" altLang="ja-JP" dirty="0">
                <a:latin typeface="+mn-ea"/>
              </a:rPr>
              <a:t>4</a:t>
            </a:r>
            <a:r>
              <a:rPr lang="ja-JP" altLang="ja-JP">
                <a:latin typeface="+mn-ea"/>
              </a:rPr>
              <a:t>の</a:t>
            </a:r>
            <a:r>
              <a:rPr lang="en-US" altLang="ja-JP" dirty="0">
                <a:latin typeface="+mn-ea"/>
              </a:rPr>
              <a:t>4(3)</a:t>
            </a:r>
            <a:r>
              <a:rPr lang="ja-JP" altLang="ja-JP">
                <a:latin typeface="+mn-ea"/>
              </a:rPr>
              <a:t>の規定によりデータ提出加算を算定できなくなった場合は、新たに保険医療機関を指定する日又はデータ提出加算に係る施設基準を満たさなくなった日の属する月の翌月から起算して</a:t>
            </a:r>
            <a:r>
              <a:rPr lang="en-US" altLang="ja-JP" dirty="0">
                <a:latin typeface="+mn-ea"/>
              </a:rPr>
              <a:t>1</a:t>
            </a:r>
            <a:r>
              <a:rPr lang="ja-JP" altLang="ja-JP">
                <a:latin typeface="+mn-ea"/>
              </a:rPr>
              <a:t>年に限りデータ提出加算の届出を行っているものとみなすことができる</a:t>
            </a:r>
            <a:r>
              <a:rPr lang="en-US" altLang="ja-JP" dirty="0">
                <a:latin typeface="+mn-ea"/>
              </a:rPr>
              <a:t>)</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データ提出加算の見直し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131</a:t>
            </a:fld>
            <a:endParaRPr lang="en-US" altLang="ja-JP" sz="1800" dirty="0"/>
          </a:p>
        </p:txBody>
      </p:sp>
    </p:spTree>
    <p:extLst>
      <p:ext uri="{BB962C8B-B14F-4D97-AF65-F5344CB8AC3E}">
        <p14:creationId xmlns:p14="http://schemas.microsoft.com/office/powerpoint/2010/main" val="13853196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経過措置</a:t>
            </a:r>
          </a:p>
          <a:p>
            <a:pPr lvl="1"/>
            <a:r>
              <a:rPr lang="ja-JP" altLang="ja-JP">
                <a:latin typeface="+mn-ea"/>
              </a:rPr>
              <a:t>施設基準</a:t>
            </a:r>
          </a:p>
          <a:p>
            <a:pPr lvl="2"/>
            <a:r>
              <a:rPr lang="ja-JP" altLang="ja-JP">
                <a:latin typeface="+mn-ea"/>
              </a:rPr>
              <a:t>八令和</a:t>
            </a:r>
            <a:r>
              <a:rPr lang="en-US" altLang="ja-JP" dirty="0">
                <a:latin typeface="+mn-ea"/>
              </a:rPr>
              <a:t>2</a:t>
            </a:r>
            <a:r>
              <a:rPr lang="ja-JP" altLang="ja-JP">
                <a:latin typeface="+mn-ea"/>
              </a:rPr>
              <a:t>年</a:t>
            </a:r>
            <a:r>
              <a:rPr lang="en-US" altLang="ja-JP" dirty="0">
                <a:latin typeface="+mn-ea"/>
              </a:rPr>
              <a:t>3</a:t>
            </a:r>
            <a:r>
              <a:rPr lang="ja-JP" altLang="ja-JP">
                <a:latin typeface="+mn-ea"/>
              </a:rPr>
              <a:t>月</a:t>
            </a:r>
            <a:r>
              <a:rPr lang="en-US" altLang="ja-JP" dirty="0">
                <a:latin typeface="+mn-ea"/>
              </a:rPr>
              <a:t>31</a:t>
            </a:r>
            <a:r>
              <a:rPr lang="ja-JP" altLang="ja-JP">
                <a:latin typeface="+mn-ea"/>
              </a:rPr>
              <a:t>日において、現に次の</a:t>
            </a:r>
            <a:r>
              <a:rPr lang="en-US" altLang="ja-JP" dirty="0">
                <a:latin typeface="+mn-ea"/>
              </a:rPr>
              <a:t>(1)</a:t>
            </a:r>
            <a:r>
              <a:rPr lang="ja-JP" altLang="ja-JP">
                <a:latin typeface="+mn-ea"/>
              </a:rPr>
              <a:t>から</a:t>
            </a:r>
            <a:r>
              <a:rPr lang="en-US" altLang="ja-JP" dirty="0">
                <a:latin typeface="+mn-ea"/>
              </a:rPr>
              <a:t>(3)</a:t>
            </a:r>
            <a:r>
              <a:rPr lang="ja-JP" altLang="ja-JP">
                <a:latin typeface="+mn-ea"/>
              </a:rPr>
              <a:t>までに掲げる規定に係る届出を行っている病棟については、令和〇年〇月〇日までの間に限り、次の</a:t>
            </a:r>
            <a:r>
              <a:rPr lang="en-US" altLang="ja-JP" dirty="0">
                <a:latin typeface="+mn-ea"/>
              </a:rPr>
              <a:t>(1)</a:t>
            </a:r>
            <a:r>
              <a:rPr lang="ja-JP" altLang="ja-JP">
                <a:latin typeface="+mn-ea"/>
              </a:rPr>
              <a:t>から</a:t>
            </a:r>
            <a:r>
              <a:rPr lang="en-US" altLang="ja-JP" dirty="0">
                <a:latin typeface="+mn-ea"/>
              </a:rPr>
              <a:t>(3)</a:t>
            </a:r>
            <a:r>
              <a:rPr lang="ja-JP" altLang="ja-JP">
                <a:latin typeface="+mn-ea"/>
              </a:rPr>
              <a:t>までに掲げる区分に応じ、当該各</a:t>
            </a:r>
            <a:r>
              <a:rPr lang="en-US" altLang="ja-JP" dirty="0">
                <a:latin typeface="+mn-ea"/>
              </a:rPr>
              <a:t>(1)</a:t>
            </a:r>
            <a:r>
              <a:rPr lang="ja-JP" altLang="ja-JP">
                <a:latin typeface="+mn-ea"/>
              </a:rPr>
              <a:t>から</a:t>
            </a:r>
            <a:r>
              <a:rPr lang="en-US" altLang="ja-JP" dirty="0">
                <a:latin typeface="+mn-ea"/>
              </a:rPr>
              <a:t>(3)</a:t>
            </a:r>
            <a:r>
              <a:rPr lang="ja-JP" altLang="ja-JP">
                <a:latin typeface="+mn-ea"/>
              </a:rPr>
              <a:t>までに定めるものに該当するものとみなす。</a:t>
            </a:r>
          </a:p>
          <a:p>
            <a:pPr lvl="3"/>
            <a:r>
              <a:rPr lang="en-US" altLang="ja-JP" dirty="0">
                <a:latin typeface="+mn-ea"/>
              </a:rPr>
              <a:t>(1)</a:t>
            </a:r>
            <a:r>
              <a:rPr lang="ja-JP" altLang="ja-JP">
                <a:latin typeface="+mn-ea"/>
              </a:rPr>
              <a:t>旧医科点数表の療養病棟入院基本料</a:t>
            </a:r>
            <a:r>
              <a:rPr lang="en-US" altLang="ja-JP" dirty="0">
                <a:latin typeface="+mn-ea"/>
              </a:rPr>
              <a:t>(</a:t>
            </a:r>
            <a:r>
              <a:rPr lang="ja-JP" altLang="ja-JP">
                <a:latin typeface="+mn-ea"/>
              </a:rPr>
              <a:t>許可病床が</a:t>
            </a:r>
            <a:r>
              <a:rPr lang="en-US" altLang="ja-JP" dirty="0">
                <a:latin typeface="+mn-ea"/>
              </a:rPr>
              <a:t>200</a:t>
            </a:r>
            <a:r>
              <a:rPr lang="ja-JP" altLang="ja-JP">
                <a:latin typeface="+mn-ea"/>
              </a:rPr>
              <a:t>床未満の保険医療機関に限る</a:t>
            </a:r>
            <a:r>
              <a:rPr lang="en-US" altLang="ja-JP" dirty="0">
                <a:latin typeface="+mn-ea"/>
              </a:rPr>
              <a:t>)</a:t>
            </a:r>
            <a:endParaRPr lang="ja-JP" altLang="ja-JP">
              <a:latin typeface="+mn-ea"/>
            </a:endParaRPr>
          </a:p>
          <a:p>
            <a:pPr lvl="3"/>
            <a:r>
              <a:rPr lang="en-US" altLang="ja-JP" dirty="0">
                <a:latin typeface="+mn-ea"/>
              </a:rPr>
              <a:t>(2)</a:t>
            </a:r>
            <a:r>
              <a:rPr lang="ja-JP" altLang="ja-JP">
                <a:latin typeface="+mn-ea"/>
              </a:rPr>
              <a:t>旧医科点数表の回復期リハビリテーション病棟入院料</a:t>
            </a:r>
            <a:r>
              <a:rPr lang="en-US" altLang="ja-JP" dirty="0">
                <a:latin typeface="+mn-ea"/>
              </a:rPr>
              <a:t>5(</a:t>
            </a:r>
            <a:r>
              <a:rPr lang="ja-JP" altLang="ja-JP">
                <a:latin typeface="+mn-ea"/>
              </a:rPr>
              <a:t>許可病床が</a:t>
            </a:r>
            <a:r>
              <a:rPr lang="en-US" altLang="ja-JP" dirty="0">
                <a:latin typeface="+mn-ea"/>
              </a:rPr>
              <a:t>200</a:t>
            </a:r>
            <a:r>
              <a:rPr lang="ja-JP" altLang="ja-JP">
                <a:latin typeface="+mn-ea"/>
              </a:rPr>
              <a:t>床未満の保険医療機関に限る</a:t>
            </a:r>
            <a:r>
              <a:rPr lang="en-US" altLang="ja-JP" dirty="0">
                <a:latin typeface="+mn-ea"/>
              </a:rPr>
              <a:t>)</a:t>
            </a:r>
            <a:endParaRPr lang="ja-JP" altLang="ja-JP">
              <a:latin typeface="+mn-ea"/>
            </a:endParaRPr>
          </a:p>
          <a:p>
            <a:pPr lvl="3"/>
            <a:r>
              <a:rPr lang="en-US" altLang="ja-JP" dirty="0">
                <a:latin typeface="+mn-ea"/>
              </a:rPr>
              <a:t>(3)</a:t>
            </a:r>
            <a:r>
              <a:rPr lang="ja-JP" altLang="ja-JP">
                <a:latin typeface="+mn-ea"/>
              </a:rPr>
              <a:t>旧医科点数表の回復期リハビリテーション病棟入院料</a:t>
            </a:r>
            <a:r>
              <a:rPr lang="en-US" altLang="ja-JP" dirty="0">
                <a:latin typeface="+mn-ea"/>
              </a:rPr>
              <a:t>6(</a:t>
            </a:r>
            <a:r>
              <a:rPr lang="ja-JP" altLang="ja-JP">
                <a:latin typeface="+mn-ea"/>
              </a:rPr>
              <a:t>許可病床が</a:t>
            </a:r>
            <a:r>
              <a:rPr lang="en-US" altLang="ja-JP" dirty="0">
                <a:latin typeface="+mn-ea"/>
              </a:rPr>
              <a:t>200</a:t>
            </a:r>
            <a:r>
              <a:rPr lang="ja-JP" altLang="ja-JP">
                <a:latin typeface="+mn-ea"/>
              </a:rPr>
              <a:t>床未満の保険医療機関に限る</a:t>
            </a:r>
            <a:r>
              <a:rPr lang="en-US" altLang="ja-JP" dirty="0">
                <a:latin typeface="+mn-ea"/>
              </a:rPr>
              <a:t>)</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データ提出加算の見直し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132</a:t>
            </a:fld>
            <a:endParaRPr lang="en-US" altLang="ja-JP" sz="1800" dirty="0"/>
          </a:p>
        </p:txBody>
      </p:sp>
    </p:spTree>
    <p:extLst>
      <p:ext uri="{BB962C8B-B14F-4D97-AF65-F5344CB8AC3E}">
        <p14:creationId xmlns:p14="http://schemas.microsoft.com/office/powerpoint/2010/main" val="112338578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経過措置</a:t>
            </a:r>
          </a:p>
          <a:p>
            <a:pPr lvl="1"/>
            <a:r>
              <a:rPr lang="ja-JP" altLang="ja-JP">
                <a:latin typeface="+mn-ea"/>
              </a:rPr>
              <a:t>施設基準</a:t>
            </a:r>
          </a:p>
          <a:p>
            <a:pPr lvl="2"/>
            <a:r>
              <a:rPr lang="ja-JP" altLang="ja-JP">
                <a:latin typeface="+mn-ea"/>
              </a:rPr>
              <a:t>九令和</a:t>
            </a:r>
            <a:r>
              <a:rPr lang="en-US" altLang="ja-JP" dirty="0">
                <a:latin typeface="+mn-ea"/>
              </a:rPr>
              <a:t>2</a:t>
            </a:r>
            <a:r>
              <a:rPr lang="ja-JP" altLang="ja-JP">
                <a:latin typeface="+mn-ea"/>
              </a:rPr>
              <a:t>年</a:t>
            </a:r>
            <a:r>
              <a:rPr lang="en-US" altLang="ja-JP" dirty="0">
                <a:latin typeface="+mn-ea"/>
              </a:rPr>
              <a:t>3</a:t>
            </a:r>
            <a:r>
              <a:rPr lang="ja-JP" altLang="ja-JP">
                <a:latin typeface="+mn-ea"/>
              </a:rPr>
              <a:t>月</a:t>
            </a:r>
            <a:r>
              <a:rPr lang="en-US" altLang="ja-JP" dirty="0">
                <a:latin typeface="+mn-ea"/>
              </a:rPr>
              <a:t>31</a:t>
            </a:r>
            <a:r>
              <a:rPr lang="ja-JP" altLang="ja-JP">
                <a:latin typeface="+mn-ea"/>
              </a:rPr>
              <a:t>日において、現に次の</a:t>
            </a:r>
            <a:r>
              <a:rPr lang="en-US" altLang="ja-JP" dirty="0">
                <a:latin typeface="+mn-ea"/>
              </a:rPr>
              <a:t>(1)</a:t>
            </a:r>
            <a:r>
              <a:rPr lang="ja-JP" altLang="ja-JP">
                <a:latin typeface="+mn-ea"/>
              </a:rPr>
              <a:t>から</a:t>
            </a:r>
            <a:r>
              <a:rPr lang="en-US" altLang="ja-JP" dirty="0">
                <a:latin typeface="+mn-ea"/>
              </a:rPr>
              <a:t>(3)</a:t>
            </a:r>
            <a:r>
              <a:rPr lang="ja-JP" altLang="ja-JP">
                <a:latin typeface="+mn-ea"/>
              </a:rPr>
              <a:t>までに掲げる規定に係る届出を行っている病棟については、急性期一般入院基本料、特定機能病院入院基本料</a:t>
            </a:r>
            <a:r>
              <a:rPr lang="en-US" altLang="ja-JP" dirty="0">
                <a:latin typeface="+mn-ea"/>
              </a:rPr>
              <a:t>(</a:t>
            </a:r>
            <a:r>
              <a:rPr lang="ja-JP" altLang="ja-JP">
                <a:latin typeface="+mn-ea"/>
              </a:rPr>
              <a:t>一般病棟の場合に限る</a:t>
            </a:r>
            <a:r>
              <a:rPr lang="en-US" altLang="ja-JP" dirty="0">
                <a:latin typeface="+mn-ea"/>
              </a:rPr>
              <a:t>)</a:t>
            </a:r>
            <a:r>
              <a:rPr lang="ja-JP" altLang="ja-JP">
                <a:latin typeface="+mn-ea"/>
              </a:rPr>
              <a:t>、専門病院入院基本料</a:t>
            </a:r>
            <a:r>
              <a:rPr lang="en-US" altLang="ja-JP" dirty="0">
                <a:latin typeface="+mn-ea"/>
              </a:rPr>
              <a:t>(13</a:t>
            </a:r>
            <a:r>
              <a:rPr lang="ja-JP" altLang="ja-JP">
                <a:latin typeface="+mn-ea"/>
              </a:rPr>
              <a:t>対</a:t>
            </a:r>
            <a:r>
              <a:rPr lang="en-US" altLang="ja-JP" dirty="0">
                <a:latin typeface="+mn-ea"/>
              </a:rPr>
              <a:t>1</a:t>
            </a:r>
            <a:r>
              <a:rPr lang="ja-JP" altLang="ja-JP">
                <a:latin typeface="+mn-ea"/>
              </a:rPr>
              <a:t>入院基本料を除く</a:t>
            </a:r>
            <a:r>
              <a:rPr lang="en-US" altLang="ja-JP" dirty="0">
                <a:latin typeface="+mn-ea"/>
              </a:rPr>
              <a:t>)</a:t>
            </a:r>
            <a:r>
              <a:rPr lang="ja-JP" altLang="ja-JP">
                <a:latin typeface="+mn-ea"/>
              </a:rPr>
              <a:t>、回復期リハビリテーション病棟入院料</a:t>
            </a:r>
            <a:r>
              <a:rPr lang="en-US" altLang="ja-JP" dirty="0">
                <a:latin typeface="+mn-ea"/>
              </a:rPr>
              <a:t>1</a:t>
            </a:r>
            <a:r>
              <a:rPr lang="ja-JP" altLang="ja-JP">
                <a:latin typeface="+mn-ea"/>
              </a:rPr>
              <a:t>から</a:t>
            </a:r>
            <a:r>
              <a:rPr lang="en-US" altLang="ja-JP" dirty="0">
                <a:latin typeface="+mn-ea"/>
              </a:rPr>
              <a:t>4</a:t>
            </a:r>
            <a:r>
              <a:rPr lang="ja-JP" altLang="ja-JP">
                <a:latin typeface="+mn-ea"/>
              </a:rPr>
              <a:t>若しくは地域包括ケア病棟入院料を算定する病棟若しくは病室をいずれも有しない保険医療機関であって、療養病棟入院料</a:t>
            </a:r>
            <a:r>
              <a:rPr lang="en-US" altLang="ja-JP" dirty="0">
                <a:latin typeface="+mn-ea"/>
              </a:rPr>
              <a:t>1</a:t>
            </a:r>
            <a:r>
              <a:rPr lang="ja-JP" altLang="ja-JP">
                <a:latin typeface="+mn-ea"/>
              </a:rPr>
              <a:t>若しくは</a:t>
            </a:r>
            <a:r>
              <a:rPr lang="en-US" altLang="ja-JP" dirty="0">
                <a:latin typeface="+mn-ea"/>
              </a:rPr>
              <a:t>2</a:t>
            </a:r>
            <a:r>
              <a:rPr lang="ja-JP" altLang="ja-JP">
                <a:latin typeface="+mn-ea"/>
              </a:rPr>
              <a:t>を算定する病棟、療養病棟入院基本料の注</a:t>
            </a:r>
            <a:r>
              <a:rPr lang="en-US" altLang="ja-JP" dirty="0">
                <a:latin typeface="+mn-ea"/>
              </a:rPr>
              <a:t>11</a:t>
            </a:r>
            <a:r>
              <a:rPr lang="ja-JP" altLang="ja-JP">
                <a:latin typeface="+mn-ea"/>
              </a:rPr>
              <a:t>に係る届出を行っている病棟若しくは回復期リハビリテーション病棟入院料</a:t>
            </a:r>
            <a:r>
              <a:rPr lang="en-US" altLang="ja-JP" dirty="0">
                <a:latin typeface="+mn-ea"/>
              </a:rPr>
              <a:t>5</a:t>
            </a:r>
            <a:r>
              <a:rPr lang="ja-JP" altLang="ja-JP">
                <a:latin typeface="+mn-ea"/>
              </a:rPr>
              <a:t>若しくは</a:t>
            </a:r>
            <a:r>
              <a:rPr lang="en-US" altLang="ja-JP" dirty="0">
                <a:latin typeface="+mn-ea"/>
              </a:rPr>
              <a:t>6</a:t>
            </a:r>
            <a:r>
              <a:rPr lang="ja-JP" altLang="ja-JP">
                <a:latin typeface="+mn-ea"/>
              </a:rPr>
              <a:t>を算定する病棟のいずれかを有するもののうち、これらの病棟の病床数の合計が当該保険医療機関において</a:t>
            </a:r>
            <a:r>
              <a:rPr lang="en-US" altLang="ja-JP" dirty="0">
                <a:latin typeface="+mn-ea"/>
              </a:rPr>
              <a:t>200</a:t>
            </a:r>
            <a:r>
              <a:rPr lang="ja-JP" altLang="ja-JP">
                <a:latin typeface="+mn-ea"/>
              </a:rPr>
              <a:t>床未満であり、データの提出を行う事が困難であることについて正当な理由があるものに限り、当分の間、次の</a:t>
            </a:r>
            <a:r>
              <a:rPr lang="en-US" altLang="ja-JP" dirty="0">
                <a:latin typeface="+mn-ea"/>
              </a:rPr>
              <a:t>(1)</a:t>
            </a:r>
            <a:r>
              <a:rPr lang="ja-JP" altLang="ja-JP">
                <a:latin typeface="+mn-ea"/>
              </a:rPr>
              <a:t>から</a:t>
            </a:r>
            <a:r>
              <a:rPr lang="en-US" altLang="ja-JP" dirty="0">
                <a:latin typeface="+mn-ea"/>
              </a:rPr>
              <a:t>(3)</a:t>
            </a:r>
            <a:r>
              <a:rPr lang="ja-JP" altLang="ja-JP">
                <a:latin typeface="+mn-ea"/>
              </a:rPr>
              <a:t>までに掲げる区分に応じ、当該各</a:t>
            </a:r>
            <a:r>
              <a:rPr lang="en-US" altLang="ja-JP" dirty="0">
                <a:latin typeface="+mn-ea"/>
              </a:rPr>
              <a:t>(1)</a:t>
            </a:r>
            <a:r>
              <a:rPr lang="ja-JP" altLang="ja-JP">
                <a:latin typeface="+mn-ea"/>
              </a:rPr>
              <a:t>から</a:t>
            </a:r>
            <a:r>
              <a:rPr lang="en-US" altLang="ja-JP" dirty="0">
                <a:latin typeface="+mn-ea"/>
              </a:rPr>
              <a:t>(3)</a:t>
            </a:r>
            <a:r>
              <a:rPr lang="ja-JP" altLang="ja-JP">
                <a:latin typeface="+mn-ea"/>
              </a:rPr>
              <a:t>までに定めるものに該当するものとみなす。</a:t>
            </a:r>
          </a:p>
          <a:p>
            <a:pPr lvl="3"/>
            <a:r>
              <a:rPr lang="en-US" altLang="ja-JP" dirty="0">
                <a:latin typeface="+mn-ea"/>
              </a:rPr>
              <a:t>(1)</a:t>
            </a:r>
            <a:r>
              <a:rPr lang="ja-JP" altLang="ja-JP">
                <a:latin typeface="+mn-ea"/>
              </a:rPr>
              <a:t>旧医科点数表の療養病棟入院基本料</a:t>
            </a:r>
          </a:p>
          <a:p>
            <a:pPr lvl="3"/>
            <a:r>
              <a:rPr lang="en-US" altLang="ja-JP" dirty="0">
                <a:latin typeface="+mn-ea"/>
              </a:rPr>
              <a:t>(2)</a:t>
            </a:r>
            <a:r>
              <a:rPr lang="ja-JP" altLang="ja-JP">
                <a:latin typeface="+mn-ea"/>
              </a:rPr>
              <a:t>旧医科点数表の回復期リハビリテーション病棟入院料</a:t>
            </a:r>
            <a:r>
              <a:rPr lang="en-US" altLang="ja-JP" dirty="0">
                <a:latin typeface="+mn-ea"/>
              </a:rPr>
              <a:t>5</a:t>
            </a:r>
            <a:endParaRPr lang="ja-JP" altLang="ja-JP">
              <a:latin typeface="+mn-ea"/>
            </a:endParaRPr>
          </a:p>
          <a:p>
            <a:pPr lvl="3"/>
            <a:r>
              <a:rPr lang="en-US" altLang="ja-JP" dirty="0">
                <a:latin typeface="+mn-ea"/>
              </a:rPr>
              <a:t>(3)</a:t>
            </a:r>
            <a:r>
              <a:rPr lang="ja-JP" altLang="ja-JP">
                <a:latin typeface="+mn-ea"/>
              </a:rPr>
              <a:t>旧医科点数表の回復期リハビリテーション病棟入院料</a:t>
            </a:r>
            <a:r>
              <a:rPr lang="en-US" altLang="ja-JP" dirty="0">
                <a:latin typeface="+mn-ea"/>
              </a:rPr>
              <a:t>6</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データ提出加算の見直し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133</a:t>
            </a:fld>
            <a:endParaRPr lang="en-US" altLang="ja-JP" sz="1800" dirty="0"/>
          </a:p>
        </p:txBody>
      </p:sp>
    </p:spTree>
    <p:extLst>
      <p:ext uri="{BB962C8B-B14F-4D97-AF65-F5344CB8AC3E}">
        <p14:creationId xmlns:p14="http://schemas.microsoft.com/office/powerpoint/2010/main" val="59162517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データ提出加算の再編</a:t>
            </a:r>
          </a:p>
          <a:p>
            <a:pPr lvl="1"/>
            <a:r>
              <a:rPr lang="ja-JP" altLang="ja-JP">
                <a:latin typeface="+mn-ea"/>
              </a:rPr>
              <a:t>データ提出加算</a:t>
            </a:r>
            <a:r>
              <a:rPr lang="en-US" altLang="ja-JP" dirty="0">
                <a:latin typeface="+mn-ea"/>
              </a:rPr>
              <a:t>1</a:t>
            </a:r>
            <a:r>
              <a:rPr lang="ja-JP" altLang="en-US">
                <a:latin typeface="+mn-ea"/>
              </a:rPr>
              <a:t>（要届出）</a:t>
            </a:r>
            <a:endParaRPr lang="ja-JP" altLang="ja-JP">
              <a:latin typeface="+mn-ea"/>
            </a:endParaRPr>
          </a:p>
          <a:p>
            <a:pPr lvl="2"/>
            <a:r>
              <a:rPr lang="ja-JP" altLang="ja-JP">
                <a:latin typeface="+mn-ea"/>
              </a:rPr>
              <a:t>許可病床数が</a:t>
            </a:r>
            <a:r>
              <a:rPr lang="en-US" altLang="ja-JP" dirty="0">
                <a:latin typeface="+mn-ea"/>
              </a:rPr>
              <a:t>200</a:t>
            </a:r>
            <a:r>
              <a:rPr lang="ja-JP" altLang="ja-JP">
                <a:latin typeface="+mn-ea"/>
              </a:rPr>
              <a:t>床以上の病院の場合</a:t>
            </a:r>
            <a:r>
              <a:rPr lang="en-US" altLang="ja-JP" dirty="0">
                <a:latin typeface="+mn-ea"/>
              </a:rPr>
              <a:t>	150</a:t>
            </a:r>
            <a:r>
              <a:rPr lang="ja-JP" altLang="ja-JP">
                <a:latin typeface="+mn-ea"/>
              </a:rPr>
              <a:t>点</a:t>
            </a:r>
            <a:r>
              <a:rPr lang="ja-JP" altLang="en-US">
                <a:latin typeface="+mn-ea"/>
              </a:rPr>
              <a:t>　</a:t>
            </a:r>
            <a:r>
              <a:rPr lang="en-US" altLang="ja-JP" dirty="0">
                <a:latin typeface="+mn-ea"/>
              </a:rPr>
              <a:t>⇒</a:t>
            </a:r>
            <a:r>
              <a:rPr lang="ja-JP" altLang="en-US">
                <a:latin typeface="+mn-ea"/>
              </a:rPr>
              <a:t>　</a:t>
            </a:r>
            <a:r>
              <a:rPr lang="en-US" altLang="ja-JP" dirty="0">
                <a:latin typeface="+mn-ea"/>
              </a:rPr>
              <a:t>○</a:t>
            </a:r>
            <a:r>
              <a:rPr lang="ja-JP" altLang="ja-JP">
                <a:latin typeface="+mn-ea"/>
              </a:rPr>
              <a:t>点</a:t>
            </a:r>
          </a:p>
          <a:p>
            <a:pPr lvl="2"/>
            <a:r>
              <a:rPr lang="ja-JP" altLang="ja-JP">
                <a:latin typeface="+mn-ea"/>
              </a:rPr>
              <a:t>許可病床数が</a:t>
            </a:r>
            <a:r>
              <a:rPr lang="en-US" altLang="ja-JP" dirty="0">
                <a:latin typeface="+mn-ea"/>
              </a:rPr>
              <a:t>200</a:t>
            </a:r>
            <a:r>
              <a:rPr lang="ja-JP" altLang="ja-JP">
                <a:latin typeface="+mn-ea"/>
              </a:rPr>
              <a:t>床未満の病院の場合</a:t>
            </a:r>
            <a:r>
              <a:rPr lang="en-US" altLang="ja-JP" dirty="0">
                <a:latin typeface="+mn-ea"/>
              </a:rPr>
              <a:t>	200</a:t>
            </a:r>
            <a:r>
              <a:rPr lang="ja-JP" altLang="ja-JP">
                <a:latin typeface="+mn-ea"/>
              </a:rPr>
              <a:t>点</a:t>
            </a:r>
            <a:r>
              <a:rPr lang="ja-JP" altLang="en-US">
                <a:latin typeface="+mn-ea"/>
              </a:rPr>
              <a:t>　</a:t>
            </a:r>
            <a:r>
              <a:rPr lang="en-US" altLang="ja-JP" dirty="0">
                <a:latin typeface="+mn-ea"/>
              </a:rPr>
              <a:t>⇒</a:t>
            </a:r>
            <a:r>
              <a:rPr lang="ja-JP" altLang="en-US">
                <a:latin typeface="+mn-ea"/>
              </a:rPr>
              <a:t>　</a:t>
            </a:r>
            <a:r>
              <a:rPr lang="en-US" altLang="ja-JP" dirty="0">
                <a:latin typeface="+mn-ea"/>
              </a:rPr>
              <a:t>○</a:t>
            </a:r>
            <a:r>
              <a:rPr lang="ja-JP" altLang="ja-JP">
                <a:latin typeface="+mn-ea"/>
              </a:rPr>
              <a:t>点</a:t>
            </a:r>
          </a:p>
          <a:p>
            <a:pPr lvl="1"/>
            <a:r>
              <a:rPr lang="ja-JP" altLang="ja-JP">
                <a:latin typeface="+mn-ea"/>
              </a:rPr>
              <a:t>データ提出加算</a:t>
            </a:r>
            <a:r>
              <a:rPr lang="en-US" altLang="ja-JP" dirty="0">
                <a:latin typeface="+mn-ea"/>
              </a:rPr>
              <a:t>2</a:t>
            </a:r>
            <a:r>
              <a:rPr lang="ja-JP" altLang="en-US">
                <a:latin typeface="+mn-ea"/>
              </a:rPr>
              <a:t>（要届出）</a:t>
            </a:r>
            <a:endParaRPr lang="ja-JP" altLang="ja-JP">
              <a:latin typeface="+mn-ea"/>
            </a:endParaRPr>
          </a:p>
          <a:p>
            <a:pPr lvl="2"/>
            <a:r>
              <a:rPr lang="ja-JP" altLang="ja-JP">
                <a:latin typeface="+mn-ea"/>
              </a:rPr>
              <a:t>許可病床数が</a:t>
            </a:r>
            <a:r>
              <a:rPr lang="en-US" altLang="ja-JP" dirty="0">
                <a:latin typeface="+mn-ea"/>
              </a:rPr>
              <a:t>200</a:t>
            </a:r>
            <a:r>
              <a:rPr lang="ja-JP" altLang="ja-JP">
                <a:latin typeface="+mn-ea"/>
              </a:rPr>
              <a:t>床以上の病院の場合</a:t>
            </a:r>
            <a:r>
              <a:rPr lang="en-US" altLang="ja-JP" dirty="0">
                <a:latin typeface="+mn-ea"/>
              </a:rPr>
              <a:t>	160</a:t>
            </a:r>
            <a:r>
              <a:rPr lang="ja-JP" altLang="ja-JP">
                <a:latin typeface="+mn-ea"/>
              </a:rPr>
              <a:t>点</a:t>
            </a:r>
            <a:r>
              <a:rPr lang="ja-JP" altLang="en-US">
                <a:latin typeface="+mn-ea"/>
              </a:rPr>
              <a:t>　</a:t>
            </a:r>
            <a:r>
              <a:rPr lang="en-US" altLang="ja-JP" dirty="0">
                <a:latin typeface="+mn-ea"/>
              </a:rPr>
              <a:t>⇒</a:t>
            </a:r>
            <a:r>
              <a:rPr lang="ja-JP" altLang="en-US">
                <a:latin typeface="+mn-ea"/>
              </a:rPr>
              <a:t>　</a:t>
            </a:r>
            <a:r>
              <a:rPr lang="en-US" altLang="ja-JP" dirty="0">
                <a:latin typeface="+mn-ea"/>
              </a:rPr>
              <a:t>○</a:t>
            </a:r>
            <a:r>
              <a:rPr lang="ja-JP" altLang="ja-JP">
                <a:latin typeface="+mn-ea"/>
              </a:rPr>
              <a:t>点</a:t>
            </a:r>
          </a:p>
          <a:p>
            <a:pPr lvl="2"/>
            <a:r>
              <a:rPr lang="ja-JP" altLang="ja-JP">
                <a:latin typeface="+mn-ea"/>
              </a:rPr>
              <a:t>許可病床数が</a:t>
            </a:r>
            <a:r>
              <a:rPr lang="en-US" altLang="ja-JP" dirty="0">
                <a:latin typeface="+mn-ea"/>
              </a:rPr>
              <a:t>200</a:t>
            </a:r>
            <a:r>
              <a:rPr lang="ja-JP" altLang="ja-JP">
                <a:latin typeface="+mn-ea"/>
              </a:rPr>
              <a:t>床未満の病院の場合</a:t>
            </a:r>
            <a:r>
              <a:rPr lang="en-US" altLang="ja-JP" dirty="0">
                <a:latin typeface="+mn-ea"/>
              </a:rPr>
              <a:t>	210</a:t>
            </a:r>
            <a:r>
              <a:rPr lang="ja-JP" altLang="ja-JP">
                <a:latin typeface="+mn-ea"/>
              </a:rPr>
              <a:t>点</a:t>
            </a:r>
            <a:r>
              <a:rPr lang="ja-JP" altLang="en-US">
                <a:latin typeface="+mn-ea"/>
              </a:rPr>
              <a:t>　</a:t>
            </a:r>
            <a:r>
              <a:rPr lang="en-US" altLang="ja-JP" dirty="0">
                <a:latin typeface="+mn-ea"/>
              </a:rPr>
              <a:t>⇒</a:t>
            </a:r>
            <a:r>
              <a:rPr lang="ja-JP" altLang="en-US">
                <a:latin typeface="+mn-ea"/>
              </a:rPr>
              <a:t>　</a:t>
            </a:r>
            <a:r>
              <a:rPr lang="en-US" altLang="ja-JP" dirty="0">
                <a:latin typeface="+mn-ea"/>
              </a:rPr>
              <a:t>○</a:t>
            </a:r>
            <a:r>
              <a:rPr lang="ja-JP" altLang="ja-JP">
                <a:latin typeface="+mn-ea"/>
              </a:rPr>
              <a:t>点</a:t>
            </a:r>
          </a:p>
          <a:p>
            <a:pPr lvl="1"/>
            <a:r>
              <a:rPr lang="ja-JP" altLang="ja-JP">
                <a:latin typeface="+mn-ea"/>
              </a:rPr>
              <a:t>（新）データ提出加算</a:t>
            </a:r>
            <a:r>
              <a:rPr lang="en-US" altLang="ja-JP" dirty="0">
                <a:latin typeface="+mn-ea"/>
              </a:rPr>
              <a:t>3</a:t>
            </a:r>
            <a:r>
              <a:rPr lang="ja-JP" altLang="en-US">
                <a:latin typeface="+mn-ea"/>
              </a:rPr>
              <a:t>（要届出）</a:t>
            </a:r>
            <a:endParaRPr lang="ja-JP" altLang="ja-JP">
              <a:latin typeface="+mn-ea"/>
            </a:endParaRPr>
          </a:p>
          <a:p>
            <a:pPr lvl="2"/>
            <a:r>
              <a:rPr lang="ja-JP" altLang="ja-JP">
                <a:latin typeface="+mn-ea"/>
              </a:rPr>
              <a:t>許可病床数が</a:t>
            </a:r>
            <a:r>
              <a:rPr lang="en-US" altLang="ja-JP" dirty="0">
                <a:latin typeface="+mn-ea"/>
              </a:rPr>
              <a:t>200</a:t>
            </a:r>
            <a:r>
              <a:rPr lang="ja-JP" altLang="ja-JP">
                <a:latin typeface="+mn-ea"/>
              </a:rPr>
              <a:t>床以上の病院の場合</a:t>
            </a:r>
            <a:r>
              <a:rPr lang="en-US" altLang="ja-JP" dirty="0">
                <a:latin typeface="+mn-ea"/>
              </a:rPr>
              <a:t>	</a:t>
            </a:r>
            <a:r>
              <a:rPr lang="ja-JP" altLang="ja-JP">
                <a:latin typeface="+mn-ea"/>
              </a:rPr>
              <a:t>〇点</a:t>
            </a:r>
          </a:p>
          <a:p>
            <a:pPr lvl="2"/>
            <a:r>
              <a:rPr lang="ja-JP" altLang="ja-JP">
                <a:latin typeface="+mn-ea"/>
              </a:rPr>
              <a:t>許可病床数が</a:t>
            </a:r>
            <a:r>
              <a:rPr lang="en-US" altLang="ja-JP" dirty="0">
                <a:latin typeface="+mn-ea"/>
              </a:rPr>
              <a:t>200</a:t>
            </a:r>
            <a:r>
              <a:rPr lang="ja-JP" altLang="ja-JP">
                <a:latin typeface="+mn-ea"/>
              </a:rPr>
              <a:t>床未満の病院の場合</a:t>
            </a:r>
            <a:r>
              <a:rPr lang="en-US" altLang="ja-JP" dirty="0">
                <a:latin typeface="+mn-ea"/>
              </a:rPr>
              <a:t>	</a:t>
            </a:r>
            <a:r>
              <a:rPr lang="ja-JP" altLang="ja-JP">
                <a:latin typeface="+mn-ea"/>
              </a:rPr>
              <a:t>〇点</a:t>
            </a:r>
          </a:p>
          <a:p>
            <a:pPr lvl="1"/>
            <a:r>
              <a:rPr lang="ja-JP" altLang="ja-JP">
                <a:latin typeface="+mn-ea"/>
              </a:rPr>
              <a:t>（新）データ提出加算</a:t>
            </a:r>
            <a:r>
              <a:rPr lang="en-US" altLang="ja-JP" dirty="0">
                <a:latin typeface="+mn-ea"/>
              </a:rPr>
              <a:t>4</a:t>
            </a:r>
            <a:r>
              <a:rPr lang="ja-JP" altLang="en-US">
                <a:latin typeface="+mn-ea"/>
              </a:rPr>
              <a:t>（要届出）</a:t>
            </a:r>
            <a:endParaRPr lang="ja-JP" altLang="ja-JP">
              <a:latin typeface="+mn-ea"/>
            </a:endParaRPr>
          </a:p>
          <a:p>
            <a:pPr lvl="2"/>
            <a:r>
              <a:rPr lang="ja-JP" altLang="ja-JP">
                <a:latin typeface="+mn-ea"/>
              </a:rPr>
              <a:t>許可病床数が</a:t>
            </a:r>
            <a:r>
              <a:rPr lang="en-US" altLang="ja-JP" dirty="0">
                <a:latin typeface="+mn-ea"/>
              </a:rPr>
              <a:t>200</a:t>
            </a:r>
            <a:r>
              <a:rPr lang="ja-JP" altLang="ja-JP">
                <a:latin typeface="+mn-ea"/>
              </a:rPr>
              <a:t>床以上の病院の場合</a:t>
            </a:r>
            <a:r>
              <a:rPr lang="en-US" altLang="ja-JP" dirty="0">
                <a:latin typeface="+mn-ea"/>
              </a:rPr>
              <a:t>	</a:t>
            </a:r>
            <a:r>
              <a:rPr lang="ja-JP" altLang="ja-JP">
                <a:latin typeface="+mn-ea"/>
              </a:rPr>
              <a:t>〇点</a:t>
            </a:r>
          </a:p>
          <a:p>
            <a:pPr lvl="2"/>
            <a:r>
              <a:rPr lang="ja-JP" altLang="ja-JP">
                <a:latin typeface="+mn-ea"/>
              </a:rPr>
              <a:t>許可病床数が</a:t>
            </a:r>
            <a:r>
              <a:rPr lang="en-US" altLang="ja-JP" dirty="0">
                <a:latin typeface="+mn-ea"/>
              </a:rPr>
              <a:t>200</a:t>
            </a:r>
            <a:r>
              <a:rPr lang="ja-JP" altLang="ja-JP">
                <a:latin typeface="+mn-ea"/>
              </a:rPr>
              <a:t>床未満の病院の場合</a:t>
            </a:r>
            <a:r>
              <a:rPr lang="en-US" altLang="ja-JP" dirty="0">
                <a:latin typeface="+mn-ea"/>
              </a:rPr>
              <a:t>	</a:t>
            </a:r>
            <a:r>
              <a:rPr lang="ja-JP" altLang="ja-JP">
                <a:latin typeface="+mn-ea"/>
              </a:rPr>
              <a:t>〇点</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データ提出加算の見直し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134</a:t>
            </a:fld>
            <a:endParaRPr lang="en-US" altLang="ja-JP" sz="1800" dirty="0"/>
          </a:p>
        </p:txBody>
      </p:sp>
    </p:spTree>
    <p:extLst>
      <p:ext uri="{BB962C8B-B14F-4D97-AF65-F5344CB8AC3E}">
        <p14:creationId xmlns:p14="http://schemas.microsoft.com/office/powerpoint/2010/main" val="338230011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データ提出加算の再編</a:t>
            </a:r>
          </a:p>
          <a:p>
            <a:pPr lvl="1"/>
            <a:r>
              <a:rPr lang="ja-JP" altLang="en-US">
                <a:latin typeface="+mn-ea"/>
              </a:rPr>
              <a:t>算定要件</a:t>
            </a:r>
            <a:endParaRPr lang="ja-JP" altLang="ja-JP">
              <a:latin typeface="+mn-ea"/>
            </a:endParaRPr>
          </a:p>
          <a:p>
            <a:pPr lvl="2"/>
            <a:r>
              <a:rPr lang="ja-JP" altLang="ja-JP">
                <a:latin typeface="+mn-ea"/>
              </a:rPr>
              <a:t>注</a:t>
            </a:r>
            <a:r>
              <a:rPr lang="en-US" altLang="ja-JP" dirty="0">
                <a:latin typeface="+mn-ea"/>
              </a:rPr>
              <a:t>1</a:t>
            </a:r>
            <a:r>
              <a:rPr lang="ja-JP" altLang="ja-JP">
                <a:latin typeface="+mn-ea"/>
              </a:rPr>
              <a:t>、</a:t>
            </a:r>
            <a:r>
              <a:rPr lang="en-US" altLang="ja-JP" dirty="0">
                <a:latin typeface="+mn-ea"/>
              </a:rPr>
              <a:t>1</a:t>
            </a:r>
            <a:r>
              <a:rPr lang="ja-JP" altLang="ja-JP">
                <a:latin typeface="+mn-ea"/>
              </a:rPr>
              <a:t>及び</a:t>
            </a:r>
            <a:r>
              <a:rPr lang="en-US" altLang="ja-JP" dirty="0">
                <a:latin typeface="+mn-ea"/>
              </a:rPr>
              <a:t>2</a:t>
            </a:r>
            <a:r>
              <a:rPr lang="ja-JP" altLang="ja-JP">
                <a:latin typeface="+mn-ea"/>
              </a:rPr>
              <a:t>については、別に厚生労働大臣が定める施設基準に適合しているものとして地方厚生局長等に届け出た保険医療機関において、当該保険医療機関における診療報酬の請求状況、手術の実施状況等の診療の内容に関するデータを継続して厚生労働省に提出している場合に、当該保険医療機関に入院している患者</a:t>
            </a:r>
            <a:r>
              <a:rPr lang="en-US" altLang="ja-JP" dirty="0">
                <a:latin typeface="+mn-ea"/>
              </a:rPr>
              <a:t>(</a:t>
            </a:r>
            <a:r>
              <a:rPr lang="ja-JP" altLang="ja-JP">
                <a:latin typeface="+mn-ea"/>
              </a:rPr>
              <a:t>第</a:t>
            </a:r>
            <a:r>
              <a:rPr lang="en-US" altLang="ja-JP" dirty="0">
                <a:latin typeface="+mn-ea"/>
              </a:rPr>
              <a:t>1</a:t>
            </a:r>
            <a:r>
              <a:rPr lang="ja-JP" altLang="ja-JP">
                <a:latin typeface="+mn-ea"/>
              </a:rPr>
              <a:t>節の入院基本料</a:t>
            </a:r>
            <a:r>
              <a:rPr lang="en-US" altLang="ja-JP" dirty="0">
                <a:latin typeface="+mn-ea"/>
              </a:rPr>
              <a:t>(</a:t>
            </a:r>
            <a:r>
              <a:rPr lang="ja-JP" altLang="ja-JP">
                <a:latin typeface="+mn-ea"/>
              </a:rPr>
              <a:t>特別入院基本料等を除く</a:t>
            </a:r>
            <a:r>
              <a:rPr lang="en-US" altLang="ja-JP" dirty="0">
                <a:latin typeface="+mn-ea"/>
              </a:rPr>
              <a:t>)</a:t>
            </a:r>
            <a:r>
              <a:rPr lang="ja-JP" altLang="ja-JP">
                <a:latin typeface="+mn-ea"/>
              </a:rPr>
              <a:t>又は第</a:t>
            </a:r>
            <a:r>
              <a:rPr lang="en-US" altLang="ja-JP" dirty="0">
                <a:latin typeface="+mn-ea"/>
              </a:rPr>
              <a:t>3</a:t>
            </a:r>
            <a:r>
              <a:rPr lang="ja-JP" altLang="ja-JP">
                <a:latin typeface="+mn-ea"/>
              </a:rPr>
              <a:t>節の特定入院料のうち、データ提出加算を算定できるものを現に算定している患者に限る</a:t>
            </a:r>
            <a:r>
              <a:rPr lang="en-US" altLang="ja-JP" dirty="0">
                <a:latin typeface="+mn-ea"/>
              </a:rPr>
              <a:t>)</a:t>
            </a:r>
            <a:r>
              <a:rPr lang="ja-JP" altLang="ja-JP">
                <a:latin typeface="+mn-ea"/>
              </a:rPr>
              <a:t>について、当該基準に係る区分に従い、入院初日に限り、所定点数に加算する。</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データ提出加算の見直し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135</a:t>
            </a:fld>
            <a:endParaRPr lang="en-US" altLang="ja-JP" sz="1800" dirty="0"/>
          </a:p>
        </p:txBody>
      </p:sp>
    </p:spTree>
    <p:extLst>
      <p:ext uri="{BB962C8B-B14F-4D97-AF65-F5344CB8AC3E}">
        <p14:creationId xmlns:p14="http://schemas.microsoft.com/office/powerpoint/2010/main" val="95712959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データ提出加算の再編</a:t>
            </a:r>
          </a:p>
          <a:p>
            <a:pPr lvl="1"/>
            <a:r>
              <a:rPr lang="ja-JP" altLang="en-US">
                <a:latin typeface="+mn-ea"/>
              </a:rPr>
              <a:t>算定要件</a:t>
            </a:r>
            <a:endParaRPr lang="ja-JP" altLang="ja-JP">
              <a:latin typeface="+mn-ea"/>
            </a:endParaRPr>
          </a:p>
          <a:p>
            <a:pPr lvl="2"/>
            <a:r>
              <a:rPr lang="ja-JP" altLang="ja-JP">
                <a:latin typeface="+mn-ea"/>
              </a:rPr>
              <a:t>注</a:t>
            </a:r>
            <a:r>
              <a:rPr lang="en-US" altLang="ja-JP" dirty="0">
                <a:latin typeface="+mn-ea"/>
              </a:rPr>
              <a:t>2</a:t>
            </a:r>
            <a:r>
              <a:rPr lang="ja-JP" altLang="ja-JP">
                <a:latin typeface="+mn-ea"/>
              </a:rPr>
              <a:t>、</a:t>
            </a:r>
            <a:r>
              <a:rPr lang="en-US" altLang="ja-JP" dirty="0">
                <a:latin typeface="+mn-ea"/>
              </a:rPr>
              <a:t>3</a:t>
            </a:r>
            <a:r>
              <a:rPr lang="ja-JP" altLang="ja-JP">
                <a:latin typeface="+mn-ea"/>
              </a:rPr>
              <a:t>及び</a:t>
            </a:r>
            <a:r>
              <a:rPr lang="en-US" altLang="ja-JP" dirty="0">
                <a:latin typeface="+mn-ea"/>
              </a:rPr>
              <a:t>4</a:t>
            </a:r>
            <a:r>
              <a:rPr lang="ja-JP" altLang="ja-JP">
                <a:latin typeface="+mn-ea"/>
              </a:rPr>
              <a:t>については、別に厚生労働大臣が定める施設基準に適合しているものとして地方厚生局長等に届け出た保険医療機関において、当該保険医療機関における診療報酬の請求状況、手術の実施状況等の診療の内容に関するデータを継続して厚生労働省に提出している場合に、当該保険医療機関に入院している患者（第１節の入院基本料（特別入院基本料等を除く。）又は第３節の特定入院料のうち、データ提出加算を算定できるも</a:t>
            </a:r>
            <a:r>
              <a:rPr lang="en-US" altLang="ja-JP" dirty="0">
                <a:latin typeface="+mn-ea"/>
              </a:rPr>
              <a:t>  </a:t>
            </a:r>
            <a:r>
              <a:rPr lang="ja-JP" altLang="ja-JP">
                <a:latin typeface="+mn-ea"/>
              </a:rPr>
              <a:t>のを現に算定している患者に限る。）であって、療養病棟入院基 本料、結核病棟入院基本料、精神病棟入院基本料、障害者施設</a:t>
            </a:r>
            <a:r>
              <a:rPr lang="en-US" altLang="ja-JP" dirty="0">
                <a:latin typeface="+mn-ea"/>
              </a:rPr>
              <a:t>  </a:t>
            </a:r>
            <a:r>
              <a:rPr lang="ja-JP" altLang="ja-JP">
                <a:latin typeface="+mn-ea"/>
              </a:rPr>
              <a:t>等入院基本料、特殊疾患入院医療管理料、回復期リハビリテーション病棟入院料、特殊疾患病棟入院料、緩和ケア病棟入院料、児童・思春期精神科入院医療管理料、精神療養病棟入院料、認知症治療病棟入院料又は地域移行機能強化病棟入院料を届け出ている病棟に入院している患者について、当該基準に係る区分に従い、入院期間が</a:t>
            </a:r>
            <a:r>
              <a:rPr lang="en-US" altLang="ja-JP" dirty="0">
                <a:latin typeface="+mn-ea"/>
              </a:rPr>
              <a:t>90</a:t>
            </a:r>
            <a:r>
              <a:rPr lang="ja-JP" altLang="ja-JP">
                <a:latin typeface="+mn-ea"/>
              </a:rPr>
              <a:t>日を超えるごとにつき１回、所定点数に加算する。</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データ提出加算の見直し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136</a:t>
            </a:fld>
            <a:endParaRPr lang="en-US" altLang="ja-JP" sz="1800" dirty="0"/>
          </a:p>
        </p:txBody>
      </p:sp>
    </p:spTree>
    <p:extLst>
      <p:ext uri="{BB962C8B-B14F-4D97-AF65-F5344CB8AC3E}">
        <p14:creationId xmlns:p14="http://schemas.microsoft.com/office/powerpoint/2010/main" val="189143815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提出データ評価加算</a:t>
            </a:r>
            <a:r>
              <a:rPr lang="en-US" altLang="ja-JP" dirty="0">
                <a:latin typeface="+mn-ea"/>
              </a:rPr>
              <a:t>	</a:t>
            </a:r>
            <a:r>
              <a:rPr lang="ja-JP" altLang="en-US">
                <a:latin typeface="+mn-ea"/>
              </a:rPr>
              <a:t>２０点　⇒　○点</a:t>
            </a:r>
            <a:endParaRPr lang="ja-JP" altLang="ja-JP">
              <a:latin typeface="+mn-ea"/>
            </a:endParaRPr>
          </a:p>
          <a:p>
            <a:pPr lvl="1"/>
            <a:r>
              <a:rPr lang="ja-JP" altLang="ja-JP">
                <a:latin typeface="+mn-ea"/>
              </a:rPr>
              <a:t>注</a:t>
            </a:r>
            <a:r>
              <a:rPr lang="en-US" altLang="ja-JP" dirty="0">
                <a:latin typeface="+mn-ea"/>
              </a:rPr>
              <a:t>2</a:t>
            </a:r>
            <a:r>
              <a:rPr lang="ja-JP" altLang="ja-JP">
                <a:latin typeface="+mn-ea"/>
              </a:rPr>
              <a:t>別に厚生労働大臣が定める施設基準を満たす保険医療機関に入院している患者について退院時に加算する。</a:t>
            </a:r>
          </a:p>
          <a:p>
            <a:pPr marL="457200" lvl="1" indent="0">
              <a:buNone/>
            </a:pPr>
            <a:r>
              <a:rPr lang="ja-JP" altLang="en-US">
                <a:latin typeface="+mn-ea"/>
              </a:rPr>
              <a:t>　　　　　</a:t>
            </a:r>
            <a:r>
              <a:rPr lang="ja-JP" altLang="ja-JP">
                <a:latin typeface="+mn-ea"/>
              </a:rPr>
              <a:t>↓</a:t>
            </a:r>
          </a:p>
          <a:p>
            <a:pPr lvl="1"/>
            <a:r>
              <a:rPr lang="ja-JP" altLang="ja-JP">
                <a:latin typeface="+mn-ea"/>
              </a:rPr>
              <a:t>注</a:t>
            </a:r>
            <a:r>
              <a:rPr lang="en-US" altLang="ja-JP" dirty="0">
                <a:latin typeface="+mn-ea"/>
              </a:rPr>
              <a:t>2</a:t>
            </a:r>
            <a:r>
              <a:rPr lang="ja-JP" altLang="ja-JP">
                <a:latin typeface="+mn-ea"/>
              </a:rPr>
              <a:t>別に厚生労働大臣が定める施設基準を満たす保険医療機関に入院している患者について加算する。</a:t>
            </a:r>
          </a:p>
          <a:p>
            <a:pPr lvl="1"/>
            <a:endParaRPr lang="ja-JP" altLang="ja-JP">
              <a:latin typeface="+mn-ea"/>
            </a:endParaRPr>
          </a:p>
          <a:p>
            <a:pPr lvl="1"/>
            <a:r>
              <a:rPr lang="ja-JP" altLang="ja-JP">
                <a:latin typeface="+mn-ea"/>
              </a:rPr>
              <a:t>算定要件</a:t>
            </a:r>
          </a:p>
          <a:p>
            <a:pPr lvl="2"/>
            <a:r>
              <a:rPr lang="ja-JP" altLang="ja-JP">
                <a:latin typeface="+mn-ea"/>
              </a:rPr>
              <a:t>イ</a:t>
            </a:r>
            <a:r>
              <a:rPr lang="ja-JP" altLang="en-US">
                <a:latin typeface="+mn-ea"/>
              </a:rPr>
              <a:t>、</a:t>
            </a:r>
            <a:r>
              <a:rPr lang="ja-JP" altLang="ja-JP">
                <a:latin typeface="+mn-ea"/>
              </a:rPr>
              <a:t>データ提出加算</a:t>
            </a:r>
            <a:r>
              <a:rPr lang="en-US" altLang="ja-JP" dirty="0">
                <a:latin typeface="+mn-ea"/>
              </a:rPr>
              <a:t>2</a:t>
            </a:r>
            <a:r>
              <a:rPr lang="ja-JP" altLang="ja-JP">
                <a:latin typeface="+mn-ea"/>
              </a:rPr>
              <a:t>のロを算定する病院である</a:t>
            </a:r>
            <a:r>
              <a:rPr lang="ja-JP" altLang="en-US">
                <a:latin typeface="+mn-ea"/>
              </a:rPr>
              <a:t>こと</a:t>
            </a:r>
            <a:endParaRPr lang="ja-JP" altLang="ja-JP">
              <a:latin typeface="+mn-ea"/>
            </a:endParaRPr>
          </a:p>
          <a:p>
            <a:pPr lvl="2"/>
            <a:r>
              <a:rPr lang="ja-JP" altLang="ja-JP">
                <a:latin typeface="+mn-ea"/>
              </a:rPr>
              <a:t>ロ</a:t>
            </a:r>
            <a:r>
              <a:rPr lang="ja-JP" altLang="en-US">
                <a:latin typeface="+mn-ea"/>
              </a:rPr>
              <a:t>、</a:t>
            </a:r>
            <a:r>
              <a:rPr lang="ja-JP" altLang="ja-JP">
                <a:latin typeface="+mn-ea"/>
              </a:rPr>
              <a:t>診療内容に関する質の高いデータが継続的かつ適切に提出されている</a:t>
            </a:r>
            <a:r>
              <a:rPr lang="ja-JP" altLang="en-US">
                <a:latin typeface="+mn-ea"/>
              </a:rPr>
              <a:t>こと</a:t>
            </a:r>
            <a:r>
              <a:rPr lang="en-US" altLang="ja-JP" dirty="0">
                <a:latin typeface="+mn-ea"/>
              </a:rPr>
              <a:t>(DPC</a:t>
            </a:r>
            <a:r>
              <a:rPr lang="ja-JP" altLang="ja-JP">
                <a:latin typeface="+mn-ea"/>
              </a:rPr>
              <a:t>データの様式</a:t>
            </a:r>
            <a:r>
              <a:rPr lang="en-US" altLang="ja-JP" dirty="0">
                <a:latin typeface="+mn-ea"/>
              </a:rPr>
              <a:t>1</a:t>
            </a:r>
            <a:r>
              <a:rPr lang="ja-JP" altLang="ja-JP">
                <a:latin typeface="+mn-ea"/>
              </a:rPr>
              <a:t>及び外来</a:t>
            </a:r>
            <a:r>
              <a:rPr lang="en-US" altLang="ja-JP" dirty="0">
                <a:latin typeface="+mn-ea"/>
              </a:rPr>
              <a:t>EF</a:t>
            </a:r>
            <a:r>
              <a:rPr lang="ja-JP" altLang="ja-JP">
                <a:latin typeface="+mn-ea"/>
              </a:rPr>
              <a:t>ファイルそれぞれに記載された傷病名コードの総数に対する未コード化傷病名</a:t>
            </a:r>
            <a:r>
              <a:rPr lang="en-US" altLang="ja-JP" dirty="0">
                <a:latin typeface="+mn-ea"/>
              </a:rPr>
              <a:t>(</a:t>
            </a:r>
            <a:r>
              <a:rPr lang="ja-JP" altLang="ja-JP">
                <a:latin typeface="+mn-ea"/>
              </a:rPr>
              <a:t>レセプト電算処理用コード</a:t>
            </a:r>
            <a:r>
              <a:rPr lang="en-US" altLang="ja-JP" dirty="0">
                <a:latin typeface="+mn-ea"/>
              </a:rPr>
              <a:t>:0000999)</a:t>
            </a:r>
            <a:r>
              <a:rPr lang="ja-JP" altLang="ja-JP">
                <a:latin typeface="+mn-ea"/>
              </a:rPr>
              <a:t>の割合が全て〇</a:t>
            </a:r>
            <a:r>
              <a:rPr lang="ja-JP" altLang="en-US">
                <a:latin typeface="+mn-ea"/>
              </a:rPr>
              <a:t>％</a:t>
            </a:r>
            <a:r>
              <a:rPr lang="ja-JP" altLang="ja-JP">
                <a:latin typeface="+mn-ea"/>
              </a:rPr>
              <a:t>未満、かつ診療報酬明細書においては同割合が〇</a:t>
            </a:r>
            <a:r>
              <a:rPr lang="ja-JP" altLang="en-US">
                <a:latin typeface="+mn-ea"/>
              </a:rPr>
              <a:t>％</a:t>
            </a:r>
            <a:r>
              <a:rPr lang="ja-JP" altLang="ja-JP">
                <a:latin typeface="+mn-ea"/>
              </a:rPr>
              <a:t>未満であること</a:t>
            </a:r>
            <a:r>
              <a:rPr lang="en-US" altLang="ja-JP" dirty="0">
                <a:latin typeface="+mn-ea"/>
              </a:rPr>
              <a:t>)</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データ提出加算の見直し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137</a:t>
            </a:fld>
            <a:endParaRPr lang="en-US" altLang="ja-JP" sz="1800" dirty="0"/>
          </a:p>
        </p:txBody>
      </p:sp>
    </p:spTree>
    <p:extLst>
      <p:ext uri="{BB962C8B-B14F-4D97-AF65-F5344CB8AC3E}">
        <p14:creationId xmlns:p14="http://schemas.microsoft.com/office/powerpoint/2010/main" val="28345129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提出データ評価加算</a:t>
            </a:r>
          </a:p>
          <a:p>
            <a:pPr lvl="1"/>
            <a:r>
              <a:rPr lang="ja-JP" altLang="ja-JP">
                <a:latin typeface="+mn-ea"/>
              </a:rPr>
              <a:t>経過措置</a:t>
            </a:r>
          </a:p>
          <a:p>
            <a:pPr lvl="2"/>
            <a:r>
              <a:rPr lang="ja-JP" altLang="ja-JP">
                <a:latin typeface="+mn-ea"/>
              </a:rPr>
              <a:t>データ提出加算に係る施設基準について、令和</a:t>
            </a:r>
            <a:r>
              <a:rPr lang="en-US" altLang="ja-JP" dirty="0">
                <a:latin typeface="+mn-ea"/>
              </a:rPr>
              <a:t>2</a:t>
            </a:r>
            <a:r>
              <a:rPr lang="ja-JP" altLang="ja-JP">
                <a:latin typeface="+mn-ea"/>
              </a:rPr>
              <a:t>年</a:t>
            </a:r>
            <a:r>
              <a:rPr lang="en-US" altLang="ja-JP" dirty="0">
                <a:latin typeface="+mn-ea"/>
              </a:rPr>
              <a:t>3</a:t>
            </a:r>
            <a:r>
              <a:rPr lang="ja-JP" altLang="ja-JP">
                <a:latin typeface="+mn-ea"/>
              </a:rPr>
              <a:t>月</a:t>
            </a:r>
            <a:r>
              <a:rPr lang="en-US" altLang="ja-JP" dirty="0">
                <a:latin typeface="+mn-ea"/>
              </a:rPr>
              <a:t>31</a:t>
            </a:r>
            <a:r>
              <a:rPr lang="ja-JP" altLang="ja-JP">
                <a:latin typeface="+mn-ea"/>
              </a:rPr>
              <a:t>日において、現に回復期リハビリテーション病棟入院料</a:t>
            </a:r>
            <a:r>
              <a:rPr lang="en-US" altLang="ja-JP" dirty="0">
                <a:latin typeface="+mn-ea"/>
              </a:rPr>
              <a:t>5</a:t>
            </a:r>
            <a:r>
              <a:rPr lang="ja-JP" altLang="ja-JP">
                <a:latin typeface="+mn-ea"/>
              </a:rPr>
              <a:t>、</a:t>
            </a:r>
            <a:r>
              <a:rPr lang="en-US" altLang="ja-JP" dirty="0">
                <a:latin typeface="+mn-ea"/>
              </a:rPr>
              <a:t>6(</a:t>
            </a:r>
            <a:r>
              <a:rPr lang="ja-JP" altLang="ja-JP">
                <a:latin typeface="+mn-ea"/>
              </a:rPr>
              <a:t>許可病床数が</a:t>
            </a:r>
            <a:r>
              <a:rPr lang="en-US" altLang="ja-JP" dirty="0">
                <a:latin typeface="+mn-ea"/>
              </a:rPr>
              <a:t>200</a:t>
            </a:r>
            <a:r>
              <a:rPr lang="ja-JP" altLang="ja-JP">
                <a:latin typeface="+mn-ea"/>
              </a:rPr>
              <a:t>床未満の医療機関に限る</a:t>
            </a:r>
            <a:r>
              <a:rPr lang="en-US" altLang="ja-JP" dirty="0">
                <a:latin typeface="+mn-ea"/>
              </a:rPr>
              <a:t>)</a:t>
            </a:r>
            <a:r>
              <a:rPr lang="ja-JP" altLang="ja-JP">
                <a:latin typeface="+mn-ea"/>
              </a:rPr>
              <a:t>、療養病棟入院基本料</a:t>
            </a:r>
            <a:r>
              <a:rPr lang="en-US" altLang="ja-JP" dirty="0">
                <a:latin typeface="+mn-ea"/>
              </a:rPr>
              <a:t>(</a:t>
            </a:r>
            <a:r>
              <a:rPr lang="ja-JP" altLang="ja-JP">
                <a:latin typeface="+mn-ea"/>
              </a:rPr>
              <a:t>許可病床数が</a:t>
            </a:r>
            <a:r>
              <a:rPr lang="en-US" altLang="ja-JP" dirty="0">
                <a:latin typeface="+mn-ea"/>
              </a:rPr>
              <a:t>200</a:t>
            </a:r>
            <a:r>
              <a:rPr lang="ja-JP" altLang="ja-JP">
                <a:latin typeface="+mn-ea"/>
              </a:rPr>
              <a:t>床未満の医療機関に限る</a:t>
            </a:r>
            <a:r>
              <a:rPr lang="en-US" altLang="ja-JP" dirty="0">
                <a:latin typeface="+mn-ea"/>
              </a:rPr>
              <a:t>)</a:t>
            </a:r>
            <a:r>
              <a:rPr lang="ja-JP" altLang="ja-JP">
                <a:latin typeface="+mn-ea"/>
              </a:rPr>
              <a:t>の届出を行っている病棟については、令和〇年</a:t>
            </a:r>
            <a:r>
              <a:rPr lang="en-US" altLang="ja-JP" dirty="0">
                <a:latin typeface="+mn-ea"/>
              </a:rPr>
              <a:t>3</a:t>
            </a:r>
            <a:r>
              <a:rPr lang="ja-JP" altLang="ja-JP">
                <a:latin typeface="+mn-ea"/>
              </a:rPr>
              <a:t>月</a:t>
            </a:r>
            <a:r>
              <a:rPr lang="en-US" altLang="ja-JP" dirty="0">
                <a:latin typeface="+mn-ea"/>
              </a:rPr>
              <a:t>31</a:t>
            </a:r>
            <a:r>
              <a:rPr lang="ja-JP" altLang="ja-JP">
                <a:latin typeface="+mn-ea"/>
              </a:rPr>
              <a:t>日までは令和</a:t>
            </a:r>
            <a:r>
              <a:rPr lang="en-US" altLang="ja-JP" dirty="0">
                <a:latin typeface="+mn-ea"/>
              </a:rPr>
              <a:t>2</a:t>
            </a:r>
            <a:r>
              <a:rPr lang="ja-JP" altLang="ja-JP">
                <a:latin typeface="+mn-ea"/>
              </a:rPr>
              <a:t>年度改定前の基準で届け出ても差し支えない。</a:t>
            </a:r>
          </a:p>
          <a:p>
            <a:pPr lvl="2"/>
            <a:r>
              <a:rPr lang="ja-JP" altLang="ja-JP">
                <a:latin typeface="+mn-ea"/>
              </a:rPr>
              <a:t>また、データ提出加算に係る施設基準について、回復期リハビリテーション病棟入院料</a:t>
            </a:r>
            <a:r>
              <a:rPr lang="en-US" altLang="ja-JP" dirty="0">
                <a:latin typeface="+mn-ea"/>
              </a:rPr>
              <a:t>5</a:t>
            </a:r>
            <a:r>
              <a:rPr lang="ja-JP" altLang="ja-JP">
                <a:latin typeface="+mn-ea"/>
              </a:rPr>
              <a:t>若しくは</a:t>
            </a:r>
            <a:r>
              <a:rPr lang="en-US" altLang="ja-JP" dirty="0">
                <a:latin typeface="+mn-ea"/>
              </a:rPr>
              <a:t>6</a:t>
            </a:r>
            <a:r>
              <a:rPr lang="ja-JP" altLang="ja-JP">
                <a:latin typeface="+mn-ea"/>
              </a:rPr>
              <a:t>又は療養病棟入院基本料の病床が</a:t>
            </a:r>
            <a:r>
              <a:rPr lang="en-US" altLang="ja-JP" dirty="0">
                <a:latin typeface="+mn-ea"/>
              </a:rPr>
              <a:t>200</a:t>
            </a:r>
            <a:r>
              <a:rPr lang="ja-JP" altLang="ja-JP">
                <a:latin typeface="+mn-ea"/>
              </a:rPr>
              <a:t>床未満の病院であって、電子カルテシステムが導入されていない等、データの提出を行うことが困難であることについて正当な理由がある場合については、当分の間、令和</a:t>
            </a:r>
            <a:r>
              <a:rPr lang="en-US" altLang="ja-JP" dirty="0">
                <a:latin typeface="+mn-ea"/>
              </a:rPr>
              <a:t>2</a:t>
            </a:r>
            <a:r>
              <a:rPr lang="ja-JP" altLang="ja-JP">
                <a:latin typeface="+mn-ea"/>
              </a:rPr>
              <a:t>年度改定前の基準で届け出ても差し支えない。</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データ提出加算の見直し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138</a:t>
            </a:fld>
            <a:endParaRPr lang="en-US" altLang="ja-JP" sz="1800" dirty="0"/>
          </a:p>
        </p:txBody>
      </p:sp>
    </p:spTree>
    <p:extLst>
      <p:ext uri="{BB962C8B-B14F-4D97-AF65-F5344CB8AC3E}">
        <p14:creationId xmlns:p14="http://schemas.microsoft.com/office/powerpoint/2010/main" val="37308502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医師事務作業補助体制加算</a:t>
            </a:r>
            <a:r>
              <a:rPr lang="en-US" altLang="ja-JP" dirty="0">
                <a:latin typeface="+mn-ea"/>
              </a:rPr>
              <a:t>1</a:t>
            </a:r>
          </a:p>
          <a:p>
            <a:pPr lvl="1"/>
            <a:r>
              <a:rPr lang="en-US" altLang="ja-JP" dirty="0">
                <a:latin typeface="+mn-ea"/>
              </a:rPr>
              <a:t>15</a:t>
            </a:r>
            <a:r>
              <a:rPr lang="ja-JP" altLang="en-US">
                <a:latin typeface="+mn-ea"/>
              </a:rPr>
              <a:t>対</a:t>
            </a:r>
            <a:r>
              <a:rPr lang="en-US" altLang="ja-JP" dirty="0">
                <a:latin typeface="+mn-ea"/>
              </a:rPr>
              <a:t>1</a:t>
            </a:r>
            <a:r>
              <a:rPr lang="ja-JP" altLang="en-US">
                <a:latin typeface="+mn-ea"/>
              </a:rPr>
              <a:t>補助体制加算	</a:t>
            </a:r>
            <a:r>
              <a:rPr lang="en-US" altLang="ja-JP" dirty="0">
                <a:latin typeface="+mn-ea"/>
              </a:rPr>
              <a:t>920</a:t>
            </a:r>
            <a:r>
              <a:rPr lang="ja-JP" altLang="en-US">
                <a:latin typeface="+mn-ea"/>
              </a:rPr>
              <a:t>点　⇒　○点</a:t>
            </a:r>
          </a:p>
          <a:p>
            <a:pPr lvl="1"/>
            <a:r>
              <a:rPr lang="en-US" altLang="ja-JP" dirty="0">
                <a:latin typeface="+mn-ea"/>
              </a:rPr>
              <a:t>20</a:t>
            </a:r>
            <a:r>
              <a:rPr lang="ja-JP" altLang="en-US">
                <a:latin typeface="+mn-ea"/>
              </a:rPr>
              <a:t>対</a:t>
            </a:r>
            <a:r>
              <a:rPr lang="en-US" altLang="ja-JP" dirty="0">
                <a:latin typeface="+mn-ea"/>
              </a:rPr>
              <a:t>1</a:t>
            </a:r>
            <a:r>
              <a:rPr lang="ja-JP" altLang="en-US">
                <a:latin typeface="+mn-ea"/>
              </a:rPr>
              <a:t>補助体制加算	</a:t>
            </a:r>
            <a:r>
              <a:rPr lang="en-US" altLang="ja-JP" dirty="0">
                <a:latin typeface="+mn-ea"/>
              </a:rPr>
              <a:t>708</a:t>
            </a:r>
            <a:r>
              <a:rPr lang="ja-JP" altLang="en-US">
                <a:latin typeface="+mn-ea"/>
              </a:rPr>
              <a:t>点　⇒　○点</a:t>
            </a:r>
          </a:p>
          <a:p>
            <a:pPr lvl="1"/>
            <a:r>
              <a:rPr lang="en-US" altLang="ja-JP" dirty="0">
                <a:latin typeface="+mn-ea"/>
              </a:rPr>
              <a:t>25</a:t>
            </a:r>
            <a:r>
              <a:rPr lang="ja-JP" altLang="en-US">
                <a:latin typeface="+mn-ea"/>
              </a:rPr>
              <a:t>対</a:t>
            </a:r>
            <a:r>
              <a:rPr lang="en-US" altLang="ja-JP" dirty="0">
                <a:latin typeface="+mn-ea"/>
              </a:rPr>
              <a:t>1</a:t>
            </a:r>
            <a:r>
              <a:rPr lang="ja-JP" altLang="en-US">
                <a:latin typeface="+mn-ea"/>
              </a:rPr>
              <a:t>補助体制加算　</a:t>
            </a:r>
            <a:r>
              <a:rPr lang="en-US" altLang="ja-JP" dirty="0">
                <a:latin typeface="+mn-ea"/>
              </a:rPr>
              <a:t>580</a:t>
            </a:r>
            <a:r>
              <a:rPr lang="ja-JP" altLang="en-US">
                <a:latin typeface="+mn-ea"/>
              </a:rPr>
              <a:t>点　⇒　○点</a:t>
            </a:r>
          </a:p>
          <a:p>
            <a:pPr lvl="1"/>
            <a:r>
              <a:rPr lang="en-US" altLang="ja-JP" dirty="0">
                <a:latin typeface="+mn-ea"/>
              </a:rPr>
              <a:t>30</a:t>
            </a:r>
            <a:r>
              <a:rPr lang="ja-JP" altLang="en-US">
                <a:latin typeface="+mn-ea"/>
              </a:rPr>
              <a:t>対</a:t>
            </a:r>
            <a:r>
              <a:rPr lang="en-US" altLang="ja-JP" dirty="0">
                <a:latin typeface="+mn-ea"/>
              </a:rPr>
              <a:t>1</a:t>
            </a:r>
            <a:r>
              <a:rPr lang="ja-JP" altLang="en-US">
                <a:latin typeface="+mn-ea"/>
              </a:rPr>
              <a:t>補助体制加算　</a:t>
            </a:r>
            <a:r>
              <a:rPr lang="en-US" altLang="ja-JP" dirty="0">
                <a:latin typeface="+mn-ea"/>
              </a:rPr>
              <a:t>495</a:t>
            </a:r>
            <a:r>
              <a:rPr lang="ja-JP" altLang="en-US">
                <a:latin typeface="+mn-ea"/>
              </a:rPr>
              <a:t>点　⇒　○点</a:t>
            </a:r>
          </a:p>
          <a:p>
            <a:pPr lvl="1"/>
            <a:r>
              <a:rPr lang="en-US" altLang="ja-JP" dirty="0">
                <a:latin typeface="+mn-ea"/>
              </a:rPr>
              <a:t>40</a:t>
            </a:r>
            <a:r>
              <a:rPr lang="ja-JP" altLang="en-US">
                <a:latin typeface="+mn-ea"/>
              </a:rPr>
              <a:t>対</a:t>
            </a:r>
            <a:r>
              <a:rPr lang="en-US" altLang="ja-JP" dirty="0">
                <a:latin typeface="+mn-ea"/>
              </a:rPr>
              <a:t>1</a:t>
            </a:r>
            <a:r>
              <a:rPr lang="ja-JP" altLang="en-US">
                <a:latin typeface="+mn-ea"/>
              </a:rPr>
              <a:t>補助体制加算　</a:t>
            </a:r>
            <a:r>
              <a:rPr lang="en-US" altLang="ja-JP" dirty="0">
                <a:latin typeface="+mn-ea"/>
              </a:rPr>
              <a:t>405</a:t>
            </a:r>
            <a:r>
              <a:rPr lang="ja-JP" altLang="en-US">
                <a:latin typeface="+mn-ea"/>
              </a:rPr>
              <a:t>点　⇒　○点</a:t>
            </a:r>
          </a:p>
          <a:p>
            <a:pPr lvl="1"/>
            <a:r>
              <a:rPr lang="en-US" altLang="ja-JP" dirty="0">
                <a:latin typeface="+mn-ea"/>
              </a:rPr>
              <a:t>50</a:t>
            </a:r>
            <a:r>
              <a:rPr lang="ja-JP" altLang="en-US">
                <a:latin typeface="+mn-ea"/>
              </a:rPr>
              <a:t>対</a:t>
            </a:r>
            <a:r>
              <a:rPr lang="en-US" altLang="ja-JP" dirty="0">
                <a:latin typeface="+mn-ea"/>
              </a:rPr>
              <a:t>1</a:t>
            </a:r>
            <a:r>
              <a:rPr lang="ja-JP" altLang="en-US">
                <a:latin typeface="+mn-ea"/>
              </a:rPr>
              <a:t>補助体制加算　</a:t>
            </a:r>
            <a:r>
              <a:rPr lang="en-US" altLang="ja-JP" dirty="0">
                <a:latin typeface="+mn-ea"/>
              </a:rPr>
              <a:t>325</a:t>
            </a:r>
            <a:r>
              <a:rPr lang="ja-JP" altLang="en-US">
                <a:latin typeface="+mn-ea"/>
              </a:rPr>
              <a:t>点　⇒　○点</a:t>
            </a:r>
          </a:p>
          <a:p>
            <a:pPr lvl="1"/>
            <a:r>
              <a:rPr lang="en-US" altLang="ja-JP" dirty="0">
                <a:latin typeface="+mn-ea"/>
              </a:rPr>
              <a:t>75</a:t>
            </a:r>
            <a:r>
              <a:rPr lang="ja-JP" altLang="en-US">
                <a:latin typeface="+mn-ea"/>
              </a:rPr>
              <a:t>対</a:t>
            </a:r>
            <a:r>
              <a:rPr lang="en-US" altLang="ja-JP" dirty="0">
                <a:latin typeface="+mn-ea"/>
              </a:rPr>
              <a:t>1</a:t>
            </a:r>
            <a:r>
              <a:rPr lang="ja-JP" altLang="en-US">
                <a:latin typeface="+mn-ea"/>
              </a:rPr>
              <a:t>補助体制加算　</a:t>
            </a:r>
            <a:r>
              <a:rPr lang="en-US" altLang="ja-JP" dirty="0">
                <a:latin typeface="+mn-ea"/>
              </a:rPr>
              <a:t>245</a:t>
            </a:r>
            <a:r>
              <a:rPr lang="ja-JP" altLang="en-US">
                <a:latin typeface="+mn-ea"/>
              </a:rPr>
              <a:t>点　⇒　○点</a:t>
            </a:r>
          </a:p>
          <a:p>
            <a:pPr lvl="1"/>
            <a:r>
              <a:rPr lang="en-US" altLang="ja-JP" dirty="0">
                <a:latin typeface="+mn-ea"/>
              </a:rPr>
              <a:t>100</a:t>
            </a:r>
            <a:r>
              <a:rPr lang="ja-JP" altLang="en-US">
                <a:latin typeface="+mn-ea"/>
              </a:rPr>
              <a:t>対</a:t>
            </a:r>
            <a:r>
              <a:rPr lang="en-US" altLang="ja-JP" dirty="0">
                <a:latin typeface="+mn-ea"/>
              </a:rPr>
              <a:t>1</a:t>
            </a:r>
            <a:r>
              <a:rPr lang="ja-JP" altLang="en-US">
                <a:latin typeface="+mn-ea"/>
              </a:rPr>
              <a:t>補助体制加算　</a:t>
            </a:r>
            <a:r>
              <a:rPr lang="en-US" altLang="ja-JP" dirty="0">
                <a:latin typeface="+mn-ea"/>
              </a:rPr>
              <a:t>198</a:t>
            </a:r>
            <a:r>
              <a:rPr lang="ja-JP" altLang="en-US">
                <a:latin typeface="+mn-ea"/>
              </a:rPr>
              <a:t>点　⇒　○点</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医師事務作業補助体制加算の見直し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139</a:t>
            </a:fld>
            <a:endParaRPr lang="en-US" altLang="ja-JP" sz="1800" dirty="0"/>
          </a:p>
        </p:txBody>
      </p:sp>
    </p:spTree>
    <p:extLst>
      <p:ext uri="{BB962C8B-B14F-4D97-AF65-F5344CB8AC3E}">
        <p14:creationId xmlns:p14="http://schemas.microsoft.com/office/powerpoint/2010/main" val="363231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局所陰圧閉鎖処置</a:t>
            </a:r>
            <a:r>
              <a:rPr lang="en-US" altLang="ja-JP" dirty="0">
                <a:latin typeface="+mn-ea"/>
              </a:rPr>
              <a:t>(</a:t>
            </a:r>
            <a:r>
              <a:rPr lang="ja-JP" altLang="ja-JP">
                <a:latin typeface="+mn-ea"/>
              </a:rPr>
              <a:t>入院</a:t>
            </a:r>
            <a:r>
              <a:rPr lang="en-US" altLang="ja-JP" dirty="0">
                <a:latin typeface="+mn-ea"/>
              </a:rPr>
              <a:t>)</a:t>
            </a:r>
            <a:r>
              <a:rPr lang="ja-JP" altLang="en-US">
                <a:latin typeface="+mn-ea"/>
              </a:rPr>
              <a:t>の要件新設</a:t>
            </a:r>
            <a:endParaRPr lang="ja-JP" altLang="ja-JP">
              <a:latin typeface="+mn-ea"/>
            </a:endParaRPr>
          </a:p>
          <a:p>
            <a:pPr lvl="1"/>
            <a:r>
              <a:rPr lang="ja-JP" altLang="ja-JP">
                <a:latin typeface="+mn-ea"/>
              </a:rPr>
              <a:t>算定要件</a:t>
            </a:r>
          </a:p>
          <a:p>
            <a:pPr lvl="2"/>
            <a:r>
              <a:rPr lang="ja-JP" altLang="en-US">
                <a:latin typeface="+mn-ea"/>
              </a:rPr>
              <a:t>（新）</a:t>
            </a:r>
            <a:r>
              <a:rPr lang="en-US" altLang="ja-JP" dirty="0">
                <a:latin typeface="+mn-ea"/>
              </a:rPr>
              <a:t>(8)</a:t>
            </a:r>
            <a:r>
              <a:rPr lang="ja-JP" altLang="ja-JP">
                <a:latin typeface="+mn-ea"/>
              </a:rPr>
              <a:t>陰圧維持管理装置として単回使用の機器を使用し、局所陰圧閉鎖処置</a:t>
            </a:r>
            <a:r>
              <a:rPr lang="en-US" altLang="ja-JP" dirty="0">
                <a:latin typeface="+mn-ea"/>
              </a:rPr>
              <a:t>(</a:t>
            </a:r>
            <a:r>
              <a:rPr lang="ja-JP" altLang="ja-JP">
                <a:latin typeface="+mn-ea"/>
              </a:rPr>
              <a:t>入院</a:t>
            </a:r>
            <a:r>
              <a:rPr lang="en-US" altLang="ja-JP" dirty="0">
                <a:latin typeface="+mn-ea"/>
              </a:rPr>
              <a:t>)</a:t>
            </a:r>
            <a:r>
              <a:rPr lang="ja-JP" altLang="ja-JP">
                <a:latin typeface="+mn-ea"/>
              </a:rPr>
              <a:t>を算定する場合は、特定保険医療材料の局所陰圧閉鎖処置用材料を併せて算定した日に週</a:t>
            </a:r>
            <a:r>
              <a:rPr lang="en-US" altLang="ja-JP" dirty="0">
                <a:latin typeface="+mn-ea"/>
              </a:rPr>
              <a:t>3</a:t>
            </a:r>
            <a:r>
              <a:rPr lang="ja-JP" altLang="ja-JP">
                <a:latin typeface="+mn-ea"/>
              </a:rPr>
              <a:t>回に限り算定できる。</a:t>
            </a:r>
          </a:p>
          <a:p>
            <a:pPr lvl="2"/>
            <a:r>
              <a:rPr lang="ja-JP" altLang="en-US">
                <a:latin typeface="+mn-ea"/>
              </a:rPr>
              <a:t>（新）</a:t>
            </a:r>
            <a:r>
              <a:rPr lang="en-US" altLang="ja-JP" dirty="0">
                <a:latin typeface="+mn-ea"/>
              </a:rPr>
              <a:t>(9)</a:t>
            </a:r>
            <a:r>
              <a:rPr lang="ja-JP" altLang="ja-JP">
                <a:latin typeface="+mn-ea"/>
              </a:rPr>
              <a:t>初回加算を算定した日、陰圧維持管理装置として使用した機器及び本処置の医学的必要性を診療報酬明細書の摘要欄に記載する</a:t>
            </a:r>
            <a:r>
              <a:rPr lang="ja-JP" altLang="en-US">
                <a:latin typeface="+mn-ea"/>
              </a:rPr>
              <a:t>こと</a:t>
            </a:r>
            <a:r>
              <a:rPr lang="en-US" altLang="ja-JP" dirty="0">
                <a:latin typeface="+mn-ea"/>
              </a:rPr>
              <a:t>	</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処置</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外来（病院）</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14</a:t>
            </a:fld>
            <a:endParaRPr lang="en-US" altLang="ja-JP" sz="1800" dirty="0"/>
          </a:p>
        </p:txBody>
      </p:sp>
    </p:spTree>
    <p:extLst>
      <p:ext uri="{BB962C8B-B14F-4D97-AF65-F5344CB8AC3E}">
        <p14:creationId xmlns:p14="http://schemas.microsoft.com/office/powerpoint/2010/main" val="199042863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医師事務作業補助体制加算</a:t>
            </a:r>
            <a:r>
              <a:rPr lang="en-US" altLang="ja-JP" dirty="0">
                <a:latin typeface="+mn-ea"/>
              </a:rPr>
              <a:t>2</a:t>
            </a:r>
          </a:p>
          <a:p>
            <a:pPr lvl="1"/>
            <a:r>
              <a:rPr lang="en-US" altLang="ja-JP" dirty="0">
                <a:latin typeface="+mn-ea"/>
              </a:rPr>
              <a:t>15</a:t>
            </a:r>
            <a:r>
              <a:rPr lang="ja-JP" altLang="en-US">
                <a:latin typeface="+mn-ea"/>
              </a:rPr>
              <a:t>対</a:t>
            </a:r>
            <a:r>
              <a:rPr lang="en-US" altLang="ja-JP" dirty="0">
                <a:latin typeface="+mn-ea"/>
              </a:rPr>
              <a:t>1</a:t>
            </a:r>
            <a:r>
              <a:rPr lang="ja-JP" altLang="en-US">
                <a:latin typeface="+mn-ea"/>
              </a:rPr>
              <a:t>補助体制加算　</a:t>
            </a:r>
            <a:r>
              <a:rPr lang="en-US" altLang="ja-JP" dirty="0">
                <a:latin typeface="+mn-ea"/>
              </a:rPr>
              <a:t>860</a:t>
            </a:r>
            <a:r>
              <a:rPr lang="ja-JP" altLang="en-US">
                <a:latin typeface="+mn-ea"/>
              </a:rPr>
              <a:t>点　⇒　○点</a:t>
            </a:r>
          </a:p>
          <a:p>
            <a:pPr lvl="1"/>
            <a:r>
              <a:rPr lang="en-US" altLang="ja-JP" dirty="0">
                <a:latin typeface="+mn-ea"/>
              </a:rPr>
              <a:t>20</a:t>
            </a:r>
            <a:r>
              <a:rPr lang="ja-JP" altLang="en-US">
                <a:latin typeface="+mn-ea"/>
              </a:rPr>
              <a:t>対</a:t>
            </a:r>
            <a:r>
              <a:rPr lang="en-US" altLang="ja-JP" dirty="0">
                <a:latin typeface="+mn-ea"/>
              </a:rPr>
              <a:t>1</a:t>
            </a:r>
            <a:r>
              <a:rPr lang="ja-JP" altLang="en-US">
                <a:latin typeface="+mn-ea"/>
              </a:rPr>
              <a:t>補助体制加算　</a:t>
            </a:r>
            <a:r>
              <a:rPr lang="en-US" altLang="ja-JP" dirty="0">
                <a:latin typeface="+mn-ea"/>
              </a:rPr>
              <a:t>660</a:t>
            </a:r>
            <a:r>
              <a:rPr lang="ja-JP" altLang="en-US">
                <a:latin typeface="+mn-ea"/>
              </a:rPr>
              <a:t>点　⇒　○点</a:t>
            </a:r>
          </a:p>
          <a:p>
            <a:pPr lvl="1"/>
            <a:r>
              <a:rPr lang="en-US" altLang="ja-JP" dirty="0">
                <a:latin typeface="+mn-ea"/>
              </a:rPr>
              <a:t>25</a:t>
            </a:r>
            <a:r>
              <a:rPr lang="ja-JP" altLang="en-US">
                <a:latin typeface="+mn-ea"/>
              </a:rPr>
              <a:t>対</a:t>
            </a:r>
            <a:r>
              <a:rPr lang="en-US" altLang="ja-JP" dirty="0">
                <a:latin typeface="+mn-ea"/>
              </a:rPr>
              <a:t>1</a:t>
            </a:r>
            <a:r>
              <a:rPr lang="ja-JP" altLang="en-US">
                <a:latin typeface="+mn-ea"/>
              </a:rPr>
              <a:t>補助体制加算　</a:t>
            </a:r>
            <a:r>
              <a:rPr lang="en-US" altLang="ja-JP" dirty="0">
                <a:latin typeface="+mn-ea"/>
              </a:rPr>
              <a:t>540</a:t>
            </a:r>
            <a:r>
              <a:rPr lang="ja-JP" altLang="en-US">
                <a:latin typeface="+mn-ea"/>
              </a:rPr>
              <a:t>点　⇒　○点</a:t>
            </a:r>
          </a:p>
          <a:p>
            <a:pPr lvl="1"/>
            <a:r>
              <a:rPr lang="en-US" altLang="ja-JP" dirty="0">
                <a:latin typeface="+mn-ea"/>
              </a:rPr>
              <a:t>30</a:t>
            </a:r>
            <a:r>
              <a:rPr lang="ja-JP" altLang="en-US">
                <a:latin typeface="+mn-ea"/>
              </a:rPr>
              <a:t>対</a:t>
            </a:r>
            <a:r>
              <a:rPr lang="en-US" altLang="ja-JP" dirty="0">
                <a:latin typeface="+mn-ea"/>
              </a:rPr>
              <a:t>1</a:t>
            </a:r>
            <a:r>
              <a:rPr lang="ja-JP" altLang="en-US">
                <a:latin typeface="+mn-ea"/>
              </a:rPr>
              <a:t>補助体制加算　</a:t>
            </a:r>
            <a:r>
              <a:rPr lang="en-US" altLang="ja-JP" dirty="0">
                <a:latin typeface="+mn-ea"/>
              </a:rPr>
              <a:t>460</a:t>
            </a:r>
            <a:r>
              <a:rPr lang="ja-JP" altLang="en-US">
                <a:latin typeface="+mn-ea"/>
              </a:rPr>
              <a:t>点　⇒　○点</a:t>
            </a:r>
          </a:p>
          <a:p>
            <a:pPr lvl="1"/>
            <a:r>
              <a:rPr lang="en-US" altLang="ja-JP" dirty="0">
                <a:latin typeface="+mn-ea"/>
              </a:rPr>
              <a:t>40</a:t>
            </a:r>
            <a:r>
              <a:rPr lang="ja-JP" altLang="en-US">
                <a:latin typeface="+mn-ea"/>
              </a:rPr>
              <a:t>対</a:t>
            </a:r>
            <a:r>
              <a:rPr lang="en-US" altLang="ja-JP" dirty="0">
                <a:latin typeface="+mn-ea"/>
              </a:rPr>
              <a:t>1</a:t>
            </a:r>
            <a:r>
              <a:rPr lang="ja-JP" altLang="en-US">
                <a:latin typeface="+mn-ea"/>
              </a:rPr>
              <a:t>補助体制加算　</a:t>
            </a:r>
            <a:r>
              <a:rPr lang="en-US" altLang="ja-JP" dirty="0">
                <a:latin typeface="+mn-ea"/>
              </a:rPr>
              <a:t>380</a:t>
            </a:r>
            <a:r>
              <a:rPr lang="ja-JP" altLang="en-US">
                <a:latin typeface="+mn-ea"/>
              </a:rPr>
              <a:t>点　⇒　○点</a:t>
            </a:r>
          </a:p>
          <a:p>
            <a:pPr lvl="1"/>
            <a:r>
              <a:rPr lang="en-US" altLang="ja-JP" dirty="0">
                <a:latin typeface="+mn-ea"/>
              </a:rPr>
              <a:t>50</a:t>
            </a:r>
            <a:r>
              <a:rPr lang="ja-JP" altLang="en-US">
                <a:latin typeface="+mn-ea"/>
              </a:rPr>
              <a:t>対</a:t>
            </a:r>
            <a:r>
              <a:rPr lang="en-US" altLang="ja-JP" dirty="0">
                <a:latin typeface="+mn-ea"/>
              </a:rPr>
              <a:t>1</a:t>
            </a:r>
            <a:r>
              <a:rPr lang="ja-JP" altLang="en-US">
                <a:latin typeface="+mn-ea"/>
              </a:rPr>
              <a:t>補助体制加算　</a:t>
            </a:r>
            <a:r>
              <a:rPr lang="en-US" altLang="ja-JP" dirty="0">
                <a:latin typeface="+mn-ea"/>
              </a:rPr>
              <a:t>305</a:t>
            </a:r>
            <a:r>
              <a:rPr lang="ja-JP" altLang="en-US">
                <a:latin typeface="+mn-ea"/>
              </a:rPr>
              <a:t>点　⇒　○点</a:t>
            </a:r>
          </a:p>
          <a:p>
            <a:pPr lvl="1"/>
            <a:r>
              <a:rPr lang="en-US" altLang="ja-JP" dirty="0">
                <a:latin typeface="+mn-ea"/>
              </a:rPr>
              <a:t>75</a:t>
            </a:r>
            <a:r>
              <a:rPr lang="ja-JP" altLang="en-US">
                <a:latin typeface="+mn-ea"/>
              </a:rPr>
              <a:t>対</a:t>
            </a:r>
            <a:r>
              <a:rPr lang="en-US" altLang="ja-JP" dirty="0">
                <a:latin typeface="+mn-ea"/>
              </a:rPr>
              <a:t>1</a:t>
            </a:r>
            <a:r>
              <a:rPr lang="ja-JP" altLang="en-US">
                <a:latin typeface="+mn-ea"/>
              </a:rPr>
              <a:t>補助体制加算　</a:t>
            </a:r>
            <a:r>
              <a:rPr lang="en-US" altLang="ja-JP" dirty="0">
                <a:latin typeface="+mn-ea"/>
              </a:rPr>
              <a:t>230</a:t>
            </a:r>
            <a:r>
              <a:rPr lang="ja-JP" altLang="en-US">
                <a:latin typeface="+mn-ea"/>
              </a:rPr>
              <a:t>点　⇒　○点</a:t>
            </a:r>
          </a:p>
          <a:p>
            <a:pPr lvl="1"/>
            <a:r>
              <a:rPr lang="en-US" altLang="ja-JP" dirty="0">
                <a:latin typeface="+mn-ea"/>
              </a:rPr>
              <a:t>100</a:t>
            </a:r>
            <a:r>
              <a:rPr lang="ja-JP" altLang="en-US">
                <a:latin typeface="+mn-ea"/>
              </a:rPr>
              <a:t>対</a:t>
            </a:r>
            <a:r>
              <a:rPr lang="en-US" altLang="ja-JP" dirty="0">
                <a:latin typeface="+mn-ea"/>
              </a:rPr>
              <a:t>1</a:t>
            </a:r>
            <a:r>
              <a:rPr lang="ja-JP" altLang="en-US">
                <a:latin typeface="+mn-ea"/>
              </a:rPr>
              <a:t>補助体制加算　</a:t>
            </a:r>
            <a:r>
              <a:rPr lang="en-US" altLang="ja-JP" dirty="0">
                <a:latin typeface="+mn-ea"/>
              </a:rPr>
              <a:t>188</a:t>
            </a:r>
            <a:r>
              <a:rPr lang="ja-JP" altLang="en-US">
                <a:latin typeface="+mn-ea"/>
              </a:rPr>
              <a:t>点　⇒　○点</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医師事務作業補助体制加算の見直し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140</a:t>
            </a:fld>
            <a:endParaRPr lang="en-US" altLang="ja-JP" sz="1800" dirty="0"/>
          </a:p>
        </p:txBody>
      </p:sp>
    </p:spTree>
    <p:extLst>
      <p:ext uri="{BB962C8B-B14F-4D97-AF65-F5344CB8AC3E}">
        <p14:creationId xmlns:p14="http://schemas.microsoft.com/office/powerpoint/2010/main" val="2374374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医師事務作業補助体制加算</a:t>
            </a:r>
          </a:p>
          <a:p>
            <a:pPr lvl="1"/>
            <a:r>
              <a:rPr lang="ja-JP" altLang="en-US">
                <a:latin typeface="+mn-ea"/>
              </a:rPr>
              <a:t>施設基準</a:t>
            </a:r>
            <a:endParaRPr lang="en-US" altLang="ja-JP" dirty="0">
              <a:latin typeface="+mn-ea"/>
            </a:endParaRPr>
          </a:p>
          <a:p>
            <a:pPr lvl="2"/>
            <a:r>
              <a:rPr lang="en-US" altLang="ja-JP" dirty="0">
                <a:latin typeface="+mn-ea"/>
              </a:rPr>
              <a:t>(2)20</a:t>
            </a:r>
            <a:r>
              <a:rPr lang="ja-JP" altLang="en-US">
                <a:latin typeface="+mn-ea"/>
              </a:rPr>
              <a:t>対</a:t>
            </a:r>
            <a:r>
              <a:rPr lang="en-US" altLang="ja-JP" dirty="0">
                <a:latin typeface="+mn-ea"/>
              </a:rPr>
              <a:t>1</a:t>
            </a:r>
            <a:r>
              <a:rPr lang="ja-JP" altLang="en-US">
                <a:latin typeface="+mn-ea"/>
              </a:rPr>
              <a:t>、</a:t>
            </a:r>
            <a:r>
              <a:rPr lang="en-US" altLang="ja-JP" dirty="0">
                <a:latin typeface="+mn-ea"/>
              </a:rPr>
              <a:t>25</a:t>
            </a:r>
            <a:r>
              <a:rPr lang="ja-JP" altLang="en-US">
                <a:latin typeface="+mn-ea"/>
              </a:rPr>
              <a:t>対</a:t>
            </a:r>
            <a:r>
              <a:rPr lang="en-US" altLang="ja-JP" dirty="0">
                <a:latin typeface="+mn-ea"/>
              </a:rPr>
              <a:t>1</a:t>
            </a:r>
            <a:r>
              <a:rPr lang="ja-JP" altLang="en-US">
                <a:latin typeface="+mn-ea"/>
              </a:rPr>
              <a:t>、</a:t>
            </a:r>
            <a:r>
              <a:rPr lang="en-US" altLang="ja-JP" dirty="0">
                <a:latin typeface="+mn-ea"/>
              </a:rPr>
              <a:t>30</a:t>
            </a:r>
            <a:r>
              <a:rPr lang="ja-JP" altLang="en-US">
                <a:latin typeface="+mn-ea"/>
              </a:rPr>
              <a:t>対</a:t>
            </a:r>
            <a:r>
              <a:rPr lang="en-US" altLang="ja-JP" dirty="0">
                <a:latin typeface="+mn-ea"/>
              </a:rPr>
              <a:t>1</a:t>
            </a:r>
            <a:r>
              <a:rPr lang="ja-JP" altLang="en-US">
                <a:latin typeface="+mn-ea"/>
              </a:rPr>
              <a:t>及び</a:t>
            </a:r>
            <a:r>
              <a:rPr lang="en-US" altLang="ja-JP" dirty="0">
                <a:latin typeface="+mn-ea"/>
              </a:rPr>
              <a:t>40</a:t>
            </a:r>
            <a:r>
              <a:rPr lang="ja-JP" altLang="en-US">
                <a:latin typeface="+mn-ea"/>
              </a:rPr>
              <a:t>対</a:t>
            </a:r>
            <a:r>
              <a:rPr lang="en-US" altLang="ja-JP" dirty="0">
                <a:latin typeface="+mn-ea"/>
              </a:rPr>
              <a:t>1</a:t>
            </a:r>
            <a:r>
              <a:rPr lang="ja-JP" altLang="en-US">
                <a:latin typeface="+mn-ea"/>
              </a:rPr>
              <a:t>補助体制加算の施設基準</a:t>
            </a:r>
          </a:p>
          <a:p>
            <a:pPr lvl="2"/>
            <a:r>
              <a:rPr lang="ja-JP" altLang="en-US">
                <a:latin typeface="+mn-ea"/>
              </a:rPr>
              <a:t>次のいずれかの要件を満たしていること</a:t>
            </a:r>
          </a:p>
          <a:p>
            <a:pPr lvl="3"/>
            <a:r>
              <a:rPr lang="ja-JP" altLang="en-US">
                <a:latin typeface="+mn-ea"/>
              </a:rPr>
              <a:t>ア「</a:t>
            </a:r>
            <a:r>
              <a:rPr lang="en-US" altLang="ja-JP" dirty="0">
                <a:latin typeface="+mn-ea"/>
              </a:rPr>
              <a:t>(1)15</a:t>
            </a:r>
            <a:r>
              <a:rPr lang="ja-JP" altLang="en-US">
                <a:latin typeface="+mn-ea"/>
              </a:rPr>
              <a:t>対</a:t>
            </a:r>
            <a:r>
              <a:rPr lang="en-US" altLang="ja-JP" dirty="0">
                <a:latin typeface="+mn-ea"/>
              </a:rPr>
              <a:t>1</a:t>
            </a:r>
            <a:r>
              <a:rPr lang="ja-JP" altLang="en-US">
                <a:latin typeface="+mn-ea"/>
              </a:rPr>
              <a:t>補助体制加算の施設基準」を満たしていることイ「災害時における医療体制の充実強化について」</a:t>
            </a:r>
            <a:r>
              <a:rPr lang="en-US" altLang="ja-JP" dirty="0">
                <a:latin typeface="+mn-ea"/>
              </a:rPr>
              <a:t>(</a:t>
            </a:r>
            <a:r>
              <a:rPr lang="ja-JP" altLang="en-US">
                <a:latin typeface="+mn-ea"/>
              </a:rPr>
              <a:t>平成</a:t>
            </a:r>
            <a:r>
              <a:rPr lang="en-US" altLang="ja-JP" dirty="0">
                <a:latin typeface="+mn-ea"/>
              </a:rPr>
              <a:t>24</a:t>
            </a:r>
            <a:r>
              <a:rPr lang="ja-JP" altLang="en-US">
                <a:latin typeface="+mn-ea"/>
              </a:rPr>
              <a:t>年</a:t>
            </a:r>
            <a:r>
              <a:rPr lang="en-US" altLang="ja-JP" dirty="0">
                <a:latin typeface="+mn-ea"/>
              </a:rPr>
              <a:t>3</a:t>
            </a:r>
            <a:r>
              <a:rPr lang="ja-JP" altLang="en-US">
                <a:latin typeface="+mn-ea"/>
              </a:rPr>
              <a:t>月</a:t>
            </a:r>
            <a:r>
              <a:rPr lang="en-US" altLang="ja-JP" dirty="0">
                <a:latin typeface="+mn-ea"/>
              </a:rPr>
              <a:t>21</a:t>
            </a:r>
            <a:r>
              <a:rPr lang="ja-JP" altLang="en-US">
                <a:latin typeface="+mn-ea"/>
              </a:rPr>
              <a:t>日医政発</a:t>
            </a:r>
            <a:r>
              <a:rPr lang="en-US" altLang="ja-JP" dirty="0">
                <a:latin typeface="+mn-ea"/>
              </a:rPr>
              <a:t>0321</a:t>
            </a:r>
            <a:r>
              <a:rPr lang="ja-JP" altLang="en-US">
                <a:latin typeface="+mn-ea"/>
              </a:rPr>
              <a:t>第</a:t>
            </a:r>
            <a:r>
              <a:rPr lang="en-US" altLang="ja-JP" dirty="0">
                <a:latin typeface="+mn-ea"/>
              </a:rPr>
              <a:t>2</a:t>
            </a:r>
            <a:r>
              <a:rPr lang="ja-JP" altLang="en-US">
                <a:latin typeface="+mn-ea"/>
              </a:rPr>
              <a:t>号</a:t>
            </a:r>
            <a:r>
              <a:rPr lang="en-US" altLang="ja-JP" dirty="0">
                <a:latin typeface="+mn-ea"/>
              </a:rPr>
              <a:t>)</a:t>
            </a:r>
            <a:r>
              <a:rPr lang="ja-JP" altLang="en-US">
                <a:latin typeface="+mn-ea"/>
              </a:rPr>
              <a:t>に規定する災害拠点病院、「へき地保健医療対策事業について」</a:t>
            </a:r>
            <a:r>
              <a:rPr lang="en-US" altLang="ja-JP" dirty="0">
                <a:latin typeface="+mn-ea"/>
              </a:rPr>
              <a:t>(</a:t>
            </a:r>
            <a:r>
              <a:rPr lang="ja-JP" altLang="en-US">
                <a:latin typeface="+mn-ea"/>
              </a:rPr>
              <a:t>平成</a:t>
            </a:r>
            <a:r>
              <a:rPr lang="en-US" altLang="ja-JP" dirty="0">
                <a:latin typeface="+mn-ea"/>
              </a:rPr>
              <a:t>13</a:t>
            </a:r>
            <a:r>
              <a:rPr lang="ja-JP" altLang="en-US">
                <a:latin typeface="+mn-ea"/>
              </a:rPr>
              <a:t>年</a:t>
            </a:r>
            <a:r>
              <a:rPr lang="en-US" altLang="ja-JP" dirty="0">
                <a:latin typeface="+mn-ea"/>
              </a:rPr>
              <a:t>5</a:t>
            </a:r>
            <a:r>
              <a:rPr lang="ja-JP" altLang="en-US">
                <a:latin typeface="+mn-ea"/>
              </a:rPr>
              <a:t>月</a:t>
            </a:r>
            <a:r>
              <a:rPr lang="en-US" altLang="ja-JP" dirty="0">
                <a:latin typeface="+mn-ea"/>
              </a:rPr>
              <a:t>16</a:t>
            </a:r>
            <a:r>
              <a:rPr lang="ja-JP" altLang="en-US">
                <a:latin typeface="+mn-ea"/>
              </a:rPr>
              <a:t>日医政発第</a:t>
            </a:r>
            <a:r>
              <a:rPr lang="en-US" altLang="ja-JP" dirty="0">
                <a:latin typeface="+mn-ea"/>
              </a:rPr>
              <a:t>529</a:t>
            </a:r>
            <a:r>
              <a:rPr lang="ja-JP" altLang="en-US">
                <a:latin typeface="+mn-ea"/>
              </a:rPr>
              <a:t>号</a:t>
            </a:r>
            <a:r>
              <a:rPr lang="en-US" altLang="ja-JP" dirty="0">
                <a:latin typeface="+mn-ea"/>
              </a:rPr>
              <a:t>)</a:t>
            </a:r>
            <a:r>
              <a:rPr lang="ja-JP" altLang="en-US">
                <a:latin typeface="+mn-ea"/>
              </a:rPr>
              <a:t>に規定するへき地医療拠点病院又は地域医療支援病院の指定を受けていること</a:t>
            </a:r>
          </a:p>
          <a:p>
            <a:pPr lvl="3"/>
            <a:r>
              <a:rPr lang="ja-JP" altLang="en-US" u="sng">
                <a:latin typeface="+mn-ea"/>
              </a:rPr>
              <a:t>（新）ウ基本診療料の施設基準等別表第六の二に規定する地域に所在する保険医療機関であること</a:t>
            </a:r>
          </a:p>
          <a:p>
            <a:pPr lvl="3"/>
            <a:r>
              <a:rPr lang="ja-JP" altLang="en-US">
                <a:latin typeface="+mn-ea"/>
              </a:rPr>
              <a:t>エ年間の緊急入院患者数が</a:t>
            </a:r>
            <a:r>
              <a:rPr lang="en-US" altLang="ja-JP" dirty="0">
                <a:latin typeface="+mn-ea"/>
              </a:rPr>
              <a:t>200</a:t>
            </a:r>
            <a:r>
              <a:rPr lang="ja-JP" altLang="en-US">
                <a:latin typeface="+mn-ea"/>
              </a:rPr>
              <a:t>名以上又は全身麻酔による手術件数が年間</a:t>
            </a:r>
            <a:r>
              <a:rPr lang="en-US" altLang="ja-JP" dirty="0">
                <a:latin typeface="+mn-ea"/>
              </a:rPr>
              <a:t>800</a:t>
            </a:r>
            <a:r>
              <a:rPr lang="ja-JP" altLang="en-US">
                <a:latin typeface="+mn-ea"/>
              </a:rPr>
              <a:t>件以上の実績を有する病院であること</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医師事務作業補助体制加算の見直し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141</a:t>
            </a:fld>
            <a:endParaRPr lang="en-US" altLang="ja-JP" sz="1800" dirty="0"/>
          </a:p>
        </p:txBody>
      </p:sp>
    </p:spTree>
    <p:extLst>
      <p:ext uri="{BB962C8B-B14F-4D97-AF65-F5344CB8AC3E}">
        <p14:creationId xmlns:p14="http://schemas.microsoft.com/office/powerpoint/2010/main" val="128576857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救急医療管理加算</a:t>
            </a:r>
          </a:p>
          <a:p>
            <a:pPr lvl="1"/>
            <a:r>
              <a:rPr lang="ja-JP" altLang="ja-JP">
                <a:latin typeface="+mn-ea"/>
              </a:rPr>
              <a:t>救急医療管理加算</a:t>
            </a:r>
            <a:r>
              <a:rPr lang="en-US" altLang="ja-JP" dirty="0">
                <a:latin typeface="+mn-ea"/>
              </a:rPr>
              <a:t>1	900</a:t>
            </a:r>
            <a:r>
              <a:rPr lang="ja-JP" altLang="ja-JP">
                <a:latin typeface="+mn-ea"/>
              </a:rPr>
              <a:t>点</a:t>
            </a:r>
            <a:r>
              <a:rPr lang="ja-JP" altLang="en-US" dirty="0">
                <a:latin typeface="+mn-ea"/>
              </a:rPr>
              <a:t>　</a:t>
            </a:r>
            <a:r>
              <a:rPr lang="en-US" altLang="ja-JP" dirty="0">
                <a:latin typeface="+mn-ea"/>
              </a:rPr>
              <a:t>⇒</a:t>
            </a:r>
            <a:r>
              <a:rPr lang="ja-JP" altLang="en-US">
                <a:latin typeface="+mn-ea"/>
              </a:rPr>
              <a:t>　</a:t>
            </a:r>
            <a:r>
              <a:rPr lang="en-US" altLang="ja-JP" dirty="0">
                <a:latin typeface="+mn-ea"/>
              </a:rPr>
              <a:t>○</a:t>
            </a:r>
            <a:r>
              <a:rPr lang="ja-JP" altLang="ja-JP">
                <a:latin typeface="+mn-ea"/>
              </a:rPr>
              <a:t>点</a:t>
            </a:r>
          </a:p>
          <a:p>
            <a:pPr lvl="1"/>
            <a:r>
              <a:rPr lang="ja-JP" altLang="ja-JP">
                <a:latin typeface="+mn-ea"/>
              </a:rPr>
              <a:t>救急医療管理加算</a:t>
            </a:r>
            <a:r>
              <a:rPr lang="en-US" altLang="ja-JP" dirty="0">
                <a:latin typeface="+mn-ea"/>
              </a:rPr>
              <a:t>2	300</a:t>
            </a:r>
            <a:r>
              <a:rPr lang="ja-JP" altLang="ja-JP">
                <a:latin typeface="+mn-ea"/>
              </a:rPr>
              <a:t>点</a:t>
            </a:r>
            <a:r>
              <a:rPr lang="ja-JP" altLang="en-US">
                <a:latin typeface="+mn-ea"/>
              </a:rPr>
              <a:t>　</a:t>
            </a:r>
            <a:r>
              <a:rPr lang="en-US" altLang="ja-JP" dirty="0">
                <a:latin typeface="+mn-ea"/>
              </a:rPr>
              <a:t>⇒</a:t>
            </a:r>
            <a:r>
              <a:rPr lang="ja-JP" altLang="en-US">
                <a:latin typeface="+mn-ea"/>
              </a:rPr>
              <a:t>　</a:t>
            </a:r>
            <a:r>
              <a:rPr lang="en-US" altLang="ja-JP" dirty="0">
                <a:latin typeface="+mn-ea"/>
              </a:rPr>
              <a:t>○</a:t>
            </a:r>
            <a:r>
              <a:rPr lang="ja-JP" altLang="ja-JP">
                <a:latin typeface="+mn-ea"/>
              </a:rPr>
              <a:t>点</a:t>
            </a:r>
            <a:endParaRPr lang="en-US" altLang="ja-JP" dirty="0">
              <a:latin typeface="+mn-ea"/>
            </a:endParaRPr>
          </a:p>
          <a:p>
            <a:pPr lvl="1"/>
            <a:endParaRPr lang="ja-JP" altLang="ja-JP" sz="800">
              <a:latin typeface="+mn-ea"/>
            </a:endParaRPr>
          </a:p>
          <a:p>
            <a:pPr lvl="1"/>
            <a:r>
              <a:rPr lang="ja-JP" altLang="ja-JP">
                <a:latin typeface="+mn-ea"/>
              </a:rPr>
              <a:t>算定要件</a:t>
            </a:r>
            <a:r>
              <a:rPr lang="ja-JP" altLang="en-US">
                <a:latin typeface="+mn-ea"/>
              </a:rPr>
              <a:t>の修正</a:t>
            </a:r>
            <a:endParaRPr lang="en-US" altLang="ja-JP" dirty="0">
              <a:latin typeface="+mn-ea"/>
            </a:endParaRPr>
          </a:p>
          <a:p>
            <a:pPr lvl="2"/>
            <a:r>
              <a:rPr lang="ja-JP" altLang="ja-JP">
                <a:latin typeface="+mn-ea"/>
              </a:rPr>
              <a:t>重症患者の状態</a:t>
            </a:r>
            <a:r>
              <a:rPr lang="en-US" altLang="ja-JP" dirty="0">
                <a:latin typeface="+mn-ea"/>
              </a:rPr>
              <a:t>⇒</a:t>
            </a:r>
            <a:r>
              <a:rPr lang="ja-JP" altLang="ja-JP">
                <a:latin typeface="+mn-ea"/>
              </a:rPr>
              <a:t>当該状態</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救急医療管理加算の見直し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142</a:t>
            </a:fld>
            <a:endParaRPr lang="en-US" altLang="ja-JP" sz="1800" dirty="0"/>
          </a:p>
        </p:txBody>
      </p:sp>
    </p:spTree>
    <p:extLst>
      <p:ext uri="{BB962C8B-B14F-4D97-AF65-F5344CB8AC3E}">
        <p14:creationId xmlns:p14="http://schemas.microsoft.com/office/powerpoint/2010/main" val="332390753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en-US" altLang="ja-JP" dirty="0">
                <a:latin typeface="+mn-ea"/>
              </a:rPr>
              <a:t>(2)</a:t>
            </a:r>
            <a:r>
              <a:rPr lang="ja-JP" altLang="ja-JP">
                <a:latin typeface="+mn-ea"/>
              </a:rPr>
              <a:t>救急医療管理加算</a:t>
            </a:r>
            <a:r>
              <a:rPr lang="en-US" altLang="ja-JP" dirty="0">
                <a:latin typeface="+mn-ea"/>
              </a:rPr>
              <a:t>1</a:t>
            </a:r>
            <a:r>
              <a:rPr lang="ja-JP" altLang="ja-JP">
                <a:latin typeface="+mn-ea"/>
              </a:rPr>
              <a:t>の対象となる患者</a:t>
            </a:r>
            <a:endParaRPr lang="en-US" altLang="ja-JP" dirty="0">
              <a:latin typeface="+mn-ea"/>
            </a:endParaRPr>
          </a:p>
          <a:p>
            <a:pPr lvl="2"/>
            <a:r>
              <a:rPr lang="ja-JP" altLang="ja-JP">
                <a:latin typeface="+mn-ea"/>
              </a:rPr>
              <a:t>次に掲げる状態にあって、医師が診察等の結果、緊急に入院が必要であると認めた重症患者をいう。なお、当該加算は、入院時において当該重症患者の状態であれば算定できるものであり、当該加算の算定期間中において継続して当該状態でなくても算定できる。</a:t>
            </a:r>
          </a:p>
          <a:p>
            <a:pPr lvl="3"/>
            <a:r>
              <a:rPr lang="ja-JP" altLang="ja-JP">
                <a:latin typeface="+mn-ea"/>
              </a:rPr>
              <a:t>ア吐血、喀血又は重篤な脱水で全身状態不良の状態</a:t>
            </a:r>
          </a:p>
          <a:p>
            <a:pPr lvl="3"/>
            <a:r>
              <a:rPr lang="ja-JP" altLang="ja-JP">
                <a:latin typeface="+mn-ea"/>
              </a:rPr>
              <a:t>イ意識障害又は昏睡</a:t>
            </a:r>
          </a:p>
          <a:p>
            <a:pPr lvl="3"/>
            <a:r>
              <a:rPr lang="ja-JP" altLang="ja-JP">
                <a:latin typeface="+mn-ea"/>
              </a:rPr>
              <a:t>ウ呼吸不全又は心不全で重篤な状態</a:t>
            </a:r>
          </a:p>
          <a:p>
            <a:pPr lvl="3"/>
            <a:r>
              <a:rPr lang="ja-JP" altLang="ja-JP">
                <a:latin typeface="+mn-ea"/>
              </a:rPr>
              <a:t>エ急性薬物中毒</a:t>
            </a:r>
          </a:p>
          <a:p>
            <a:pPr lvl="3"/>
            <a:r>
              <a:rPr lang="ja-JP" altLang="ja-JP">
                <a:latin typeface="+mn-ea"/>
              </a:rPr>
              <a:t>オショック</a:t>
            </a:r>
          </a:p>
          <a:p>
            <a:pPr lvl="3"/>
            <a:r>
              <a:rPr lang="ja-JP" altLang="ja-JP">
                <a:latin typeface="+mn-ea"/>
              </a:rPr>
              <a:t>カ重篤な代謝障害</a:t>
            </a:r>
            <a:r>
              <a:rPr lang="en-US" altLang="ja-JP" dirty="0">
                <a:latin typeface="+mn-ea"/>
              </a:rPr>
              <a:t>(</a:t>
            </a:r>
            <a:r>
              <a:rPr lang="ja-JP" altLang="ja-JP">
                <a:latin typeface="+mn-ea"/>
              </a:rPr>
              <a:t>肝不全、腎不全、重症糖尿病等</a:t>
            </a:r>
            <a:r>
              <a:rPr lang="en-US" altLang="ja-JP" dirty="0">
                <a:latin typeface="+mn-ea"/>
              </a:rPr>
              <a:t>)</a:t>
            </a:r>
            <a:endParaRPr lang="ja-JP" altLang="ja-JP">
              <a:latin typeface="+mn-ea"/>
            </a:endParaRPr>
          </a:p>
          <a:p>
            <a:pPr lvl="3"/>
            <a:r>
              <a:rPr lang="ja-JP" altLang="ja-JP">
                <a:latin typeface="+mn-ea"/>
              </a:rPr>
              <a:t>キ広範囲熱傷</a:t>
            </a:r>
          </a:p>
          <a:p>
            <a:pPr lvl="3"/>
            <a:r>
              <a:rPr lang="ja-JP" altLang="ja-JP">
                <a:latin typeface="+mn-ea"/>
              </a:rPr>
              <a:t>ク外傷、破傷風等で重篤な状態ケ緊急手術、緊急カテーテル治療・検査又は</a:t>
            </a:r>
            <a:r>
              <a:rPr lang="en-US" altLang="ja-JP" dirty="0">
                <a:latin typeface="+mn-ea"/>
              </a:rPr>
              <a:t>t-PA</a:t>
            </a:r>
            <a:r>
              <a:rPr lang="ja-JP" altLang="ja-JP">
                <a:latin typeface="+mn-ea"/>
              </a:rPr>
              <a:t>療法を必要とする状態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救急医療管理加算の見直し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143</a:t>
            </a:fld>
            <a:endParaRPr lang="en-US" altLang="ja-JP" sz="1800" dirty="0"/>
          </a:p>
        </p:txBody>
      </p:sp>
    </p:spTree>
    <p:extLst>
      <p:ext uri="{BB962C8B-B14F-4D97-AF65-F5344CB8AC3E}">
        <p14:creationId xmlns:p14="http://schemas.microsoft.com/office/powerpoint/2010/main" val="54147567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en-US" altLang="ja-JP" sz="2000" dirty="0">
                <a:latin typeface="+mn-ea"/>
              </a:rPr>
              <a:t>(3)</a:t>
            </a:r>
            <a:r>
              <a:rPr lang="ja-JP" altLang="ja-JP" sz="2000">
                <a:latin typeface="+mn-ea"/>
              </a:rPr>
              <a:t>救急医療管理加算</a:t>
            </a:r>
            <a:r>
              <a:rPr lang="en-US" altLang="ja-JP" sz="2000" dirty="0">
                <a:latin typeface="+mn-ea"/>
              </a:rPr>
              <a:t>2</a:t>
            </a:r>
            <a:r>
              <a:rPr lang="ja-JP" altLang="ja-JP" sz="2000">
                <a:latin typeface="+mn-ea"/>
              </a:rPr>
              <a:t>の対象となる患者</a:t>
            </a:r>
            <a:endParaRPr lang="en-US" altLang="ja-JP" sz="2000" dirty="0">
              <a:latin typeface="+mn-ea"/>
            </a:endParaRPr>
          </a:p>
          <a:p>
            <a:pPr lvl="2"/>
            <a:r>
              <a:rPr lang="en-US" altLang="ja-JP" dirty="0">
                <a:latin typeface="+mn-ea"/>
              </a:rPr>
              <a:t>(2)</a:t>
            </a:r>
            <a:r>
              <a:rPr lang="ja-JP" altLang="ja-JP">
                <a:latin typeface="+mn-ea"/>
              </a:rPr>
              <a:t>のアからケまでに準ずる状態又はその他の重症な状態</a:t>
            </a:r>
            <a:r>
              <a:rPr lang="en-US" altLang="ja-JP" dirty="0">
                <a:latin typeface="+mn-ea"/>
              </a:rPr>
              <a:t>(</a:t>
            </a:r>
            <a:r>
              <a:rPr lang="ja-JP" altLang="ja-JP">
                <a:latin typeface="+mn-ea"/>
              </a:rPr>
              <a:t>コ</a:t>
            </a:r>
            <a:r>
              <a:rPr lang="en-US" altLang="ja-JP" dirty="0">
                <a:latin typeface="+mn-ea"/>
              </a:rPr>
              <a:t>)</a:t>
            </a:r>
            <a:r>
              <a:rPr lang="ja-JP" altLang="ja-JP">
                <a:latin typeface="+mn-ea"/>
              </a:rPr>
              <a:t>にあって、医師が診察等の結果、緊急に入院が必要であると認めた重症患者をいう。なお、当該加算は、入院時において当該重症患者の状態であれば算定できるものであり、当該加算の算定期間中において継続して当該状態でなくても算定できる。</a:t>
            </a:r>
          </a:p>
          <a:p>
            <a:pPr lvl="1"/>
            <a:r>
              <a:rPr lang="ja-JP" altLang="ja-JP" sz="2000">
                <a:latin typeface="+mn-ea"/>
              </a:rPr>
              <a:t>（新）</a:t>
            </a:r>
            <a:r>
              <a:rPr lang="en-US" altLang="ja-JP" sz="2000" dirty="0">
                <a:latin typeface="+mn-ea"/>
              </a:rPr>
              <a:t>(4)</a:t>
            </a:r>
            <a:r>
              <a:rPr lang="ja-JP" altLang="ja-JP" sz="2000">
                <a:latin typeface="+mn-ea"/>
              </a:rPr>
              <a:t>救急医療管理加算</a:t>
            </a:r>
            <a:r>
              <a:rPr lang="en-US" altLang="ja-JP" sz="2000" dirty="0">
                <a:latin typeface="+mn-ea"/>
              </a:rPr>
              <a:t>1</a:t>
            </a:r>
            <a:r>
              <a:rPr lang="ja-JP" altLang="ja-JP" sz="2000">
                <a:latin typeface="+mn-ea"/>
              </a:rPr>
              <a:t>を算定する場合</a:t>
            </a:r>
            <a:endParaRPr lang="en-US" altLang="ja-JP" sz="2000" dirty="0">
              <a:latin typeface="+mn-ea"/>
            </a:endParaRPr>
          </a:p>
          <a:p>
            <a:pPr lvl="2"/>
            <a:r>
              <a:rPr lang="en-US" altLang="ja-JP" dirty="0">
                <a:latin typeface="+mn-ea"/>
              </a:rPr>
              <a:t>(2)</a:t>
            </a:r>
            <a:r>
              <a:rPr lang="ja-JP" altLang="ja-JP">
                <a:latin typeface="+mn-ea"/>
              </a:rPr>
              <a:t>のアからケのいずれの状態に該当するか、救急医療管理加算</a:t>
            </a:r>
            <a:r>
              <a:rPr lang="en-US" altLang="ja-JP" dirty="0">
                <a:latin typeface="+mn-ea"/>
              </a:rPr>
              <a:t>2</a:t>
            </a:r>
            <a:r>
              <a:rPr lang="ja-JP" altLang="ja-JP">
                <a:latin typeface="+mn-ea"/>
              </a:rPr>
              <a:t>を算定する場合は、</a:t>
            </a:r>
            <a:r>
              <a:rPr lang="en-US" altLang="ja-JP" dirty="0">
                <a:latin typeface="+mn-ea"/>
              </a:rPr>
              <a:t>(2)</a:t>
            </a:r>
            <a:r>
              <a:rPr lang="ja-JP" altLang="ja-JP">
                <a:latin typeface="+mn-ea"/>
              </a:rPr>
              <a:t>のアからケに準ずる状態又はその他の重症な状態</a:t>
            </a:r>
            <a:r>
              <a:rPr lang="en-US" altLang="ja-JP" dirty="0">
                <a:latin typeface="+mn-ea"/>
              </a:rPr>
              <a:t>(</a:t>
            </a:r>
            <a:r>
              <a:rPr lang="ja-JP" altLang="ja-JP">
                <a:latin typeface="+mn-ea"/>
              </a:rPr>
              <a:t>コ</a:t>
            </a:r>
            <a:r>
              <a:rPr lang="en-US" altLang="ja-JP" dirty="0">
                <a:latin typeface="+mn-ea"/>
              </a:rPr>
              <a:t>)</a:t>
            </a:r>
            <a:r>
              <a:rPr lang="ja-JP" altLang="ja-JP">
                <a:latin typeface="+mn-ea"/>
              </a:rPr>
              <a:t>のいずれに該当するかについて、選択する</a:t>
            </a:r>
            <a:r>
              <a:rPr lang="ja-JP" altLang="en-US">
                <a:latin typeface="+mn-ea"/>
              </a:rPr>
              <a:t>こと</a:t>
            </a:r>
            <a:endParaRPr lang="ja-JP" altLang="ja-JP">
              <a:latin typeface="+mn-ea"/>
            </a:endParaRPr>
          </a:p>
          <a:p>
            <a:pPr lvl="1"/>
            <a:r>
              <a:rPr lang="ja-JP" altLang="ja-JP" sz="2000">
                <a:latin typeface="+mn-ea"/>
              </a:rPr>
              <a:t>（新）</a:t>
            </a:r>
            <a:r>
              <a:rPr lang="en-US" altLang="ja-JP" sz="2000" dirty="0">
                <a:latin typeface="+mn-ea"/>
              </a:rPr>
              <a:t>(5)</a:t>
            </a:r>
            <a:r>
              <a:rPr lang="ja-JP" altLang="ja-JP" sz="2000">
                <a:latin typeface="+mn-ea"/>
              </a:rPr>
              <a:t>救急医療管理加算を算定するに当たって、</a:t>
            </a:r>
            <a:r>
              <a:rPr lang="en-US" altLang="ja-JP" sz="2000" dirty="0">
                <a:latin typeface="+mn-ea"/>
              </a:rPr>
              <a:t>(2)</a:t>
            </a:r>
            <a:r>
              <a:rPr lang="ja-JP" altLang="ja-JP" sz="2000">
                <a:latin typeface="+mn-ea"/>
              </a:rPr>
              <a:t>のイ、ウ、オ、カ若しくはキの状態又はそれに準ずる状態を選択する場合は、それぞれの重症度に係る指標の入院時の測定結果について、診療報酬明細書の摘要欄に記載すること</a:t>
            </a:r>
          </a:p>
          <a:p>
            <a:pPr lvl="1"/>
            <a:r>
              <a:rPr lang="ja-JP" altLang="ja-JP" sz="2000">
                <a:latin typeface="+mn-ea"/>
              </a:rPr>
              <a:t>（新）</a:t>
            </a:r>
            <a:r>
              <a:rPr lang="en-US" altLang="ja-JP" sz="2000" dirty="0">
                <a:latin typeface="+mn-ea"/>
              </a:rPr>
              <a:t>(6)</a:t>
            </a:r>
            <a:r>
              <a:rPr lang="ja-JP" altLang="ja-JP" sz="2000">
                <a:latin typeface="+mn-ea"/>
              </a:rPr>
              <a:t>救急医療管理加算を算定すべき重症な状態に対して、入院後</a:t>
            </a:r>
            <a:r>
              <a:rPr lang="en-US" altLang="ja-JP" sz="2000" dirty="0">
                <a:latin typeface="+mn-ea"/>
              </a:rPr>
              <a:t>3</a:t>
            </a:r>
            <a:r>
              <a:rPr lang="ja-JP" altLang="ja-JP" sz="2000">
                <a:latin typeface="+mn-ea"/>
              </a:rPr>
              <a:t>日以内に実施した検査、画像診断、処置又は手術のうち主要なものについて、診療報酬明細書の摘要欄に記載する</a:t>
            </a:r>
            <a:r>
              <a:rPr lang="ja-JP" altLang="en-US" sz="2000">
                <a:latin typeface="+mn-ea"/>
              </a:rPr>
              <a:t>こと</a:t>
            </a:r>
            <a:endParaRPr lang="ja-JP" altLang="ja-JP" sz="200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救急医療管理加算の見直し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144</a:t>
            </a:fld>
            <a:endParaRPr lang="en-US" altLang="ja-JP" sz="1800" dirty="0"/>
          </a:p>
        </p:txBody>
      </p:sp>
    </p:spTree>
    <p:extLst>
      <p:ext uri="{BB962C8B-B14F-4D97-AF65-F5344CB8AC3E}">
        <p14:creationId xmlns:p14="http://schemas.microsoft.com/office/powerpoint/2010/main" val="20524343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病棟薬剤業務実施加算</a:t>
            </a:r>
          </a:p>
          <a:p>
            <a:pPr lvl="1"/>
            <a:r>
              <a:rPr lang="ja-JP" altLang="en-US">
                <a:latin typeface="+mn-ea"/>
              </a:rPr>
              <a:t>病棟薬剤業務実施加算</a:t>
            </a:r>
            <a:r>
              <a:rPr lang="en-US" altLang="ja-JP" dirty="0">
                <a:latin typeface="+mn-ea"/>
              </a:rPr>
              <a:t>1(</a:t>
            </a:r>
            <a:r>
              <a:rPr lang="ja-JP" altLang="en-US">
                <a:latin typeface="+mn-ea"/>
              </a:rPr>
              <a:t>週</a:t>
            </a:r>
            <a:r>
              <a:rPr lang="en-US" altLang="ja-JP" dirty="0">
                <a:latin typeface="+mn-ea"/>
              </a:rPr>
              <a:t>1</a:t>
            </a:r>
            <a:r>
              <a:rPr lang="ja-JP" altLang="en-US">
                <a:latin typeface="+mn-ea"/>
              </a:rPr>
              <a:t>回</a:t>
            </a:r>
            <a:r>
              <a:rPr lang="en-US" altLang="ja-JP" dirty="0">
                <a:latin typeface="+mn-ea"/>
              </a:rPr>
              <a:t>)	100</a:t>
            </a:r>
            <a:r>
              <a:rPr lang="ja-JP" altLang="en-US">
                <a:latin typeface="+mn-ea"/>
              </a:rPr>
              <a:t>点　⇒　〇点</a:t>
            </a:r>
          </a:p>
          <a:p>
            <a:pPr lvl="1"/>
            <a:r>
              <a:rPr lang="ja-JP" altLang="en-US">
                <a:latin typeface="+mn-ea"/>
              </a:rPr>
              <a:t>病棟薬剤業務実施加算</a:t>
            </a:r>
            <a:r>
              <a:rPr lang="en-US" altLang="ja-JP" dirty="0">
                <a:latin typeface="+mn-ea"/>
              </a:rPr>
              <a:t>2(1</a:t>
            </a:r>
            <a:r>
              <a:rPr lang="ja-JP" altLang="en-US">
                <a:latin typeface="+mn-ea"/>
              </a:rPr>
              <a:t>日につき</a:t>
            </a:r>
            <a:r>
              <a:rPr lang="en-US" altLang="ja-JP" dirty="0">
                <a:latin typeface="+mn-ea"/>
              </a:rPr>
              <a:t>)	80</a:t>
            </a:r>
            <a:r>
              <a:rPr lang="ja-JP" altLang="en-US">
                <a:latin typeface="+mn-ea"/>
              </a:rPr>
              <a:t>点　⇒　〇点</a:t>
            </a:r>
            <a:endParaRPr lang="en-US" altLang="ja-JP" dirty="0">
              <a:latin typeface="+mn-ea"/>
            </a:endParaRPr>
          </a:p>
          <a:p>
            <a:pPr lvl="1"/>
            <a:endParaRPr lang="en-US" altLang="ja-JP" dirty="0">
              <a:latin typeface="+mn-ea"/>
            </a:endParaRPr>
          </a:p>
          <a:p>
            <a:pPr lvl="1"/>
            <a:r>
              <a:rPr lang="ja-JP" altLang="en-US">
                <a:latin typeface="+mn-ea"/>
              </a:rPr>
              <a:t>対象の拡大</a:t>
            </a:r>
            <a:endParaRPr lang="en-US" altLang="ja-JP" dirty="0">
              <a:latin typeface="+mn-ea"/>
            </a:endParaRPr>
          </a:p>
          <a:p>
            <a:pPr lvl="2"/>
            <a:r>
              <a:rPr lang="ja-JP" altLang="en-US">
                <a:latin typeface="+mn-ea"/>
              </a:rPr>
              <a:t>ハイケアユニット入院医療管理料を算定する治療室内における薬剤師の配置を、病棟薬剤業務実施加算</a:t>
            </a:r>
            <a:r>
              <a:rPr lang="en-US" altLang="ja-JP" dirty="0">
                <a:latin typeface="+mn-ea"/>
              </a:rPr>
              <a:t>2</a:t>
            </a:r>
            <a:r>
              <a:rPr lang="ja-JP" altLang="en-US">
                <a:latin typeface="+mn-ea"/>
              </a:rPr>
              <a:t>において評価</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病棟薬剤業務実施加算の引き上げ</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145</a:t>
            </a:fld>
            <a:endParaRPr lang="en-US" altLang="ja-JP" sz="1800" dirty="0"/>
          </a:p>
        </p:txBody>
      </p:sp>
    </p:spTree>
    <p:extLst>
      <p:ext uri="{BB962C8B-B14F-4D97-AF65-F5344CB8AC3E}">
        <p14:creationId xmlns:p14="http://schemas.microsoft.com/office/powerpoint/2010/main" val="12529199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後発医薬品使用体制加算の見直し</a:t>
            </a:r>
          </a:p>
          <a:p>
            <a:pPr lvl="1"/>
            <a:r>
              <a:rPr lang="ja-JP" altLang="ja-JP">
                <a:latin typeface="+mn-ea"/>
              </a:rPr>
              <a:t>後発医薬品使用体制加算</a:t>
            </a:r>
            <a:r>
              <a:rPr lang="en-US" altLang="ja-JP" dirty="0">
                <a:latin typeface="+mn-ea"/>
              </a:rPr>
              <a:t>1(85</a:t>
            </a:r>
            <a:r>
              <a:rPr lang="ja-JP" altLang="en-US">
                <a:latin typeface="+mn-ea"/>
              </a:rPr>
              <a:t>％</a:t>
            </a:r>
            <a:r>
              <a:rPr lang="ja-JP" altLang="ja-JP">
                <a:latin typeface="+mn-ea"/>
              </a:rPr>
              <a:t>以上</a:t>
            </a:r>
            <a:r>
              <a:rPr lang="en-US" altLang="ja-JP" dirty="0">
                <a:latin typeface="+mn-ea"/>
              </a:rPr>
              <a:t>)									45</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後発医薬品使用体制加算</a:t>
            </a:r>
            <a:r>
              <a:rPr lang="en-US" altLang="ja-JP" dirty="0">
                <a:latin typeface="+mn-ea"/>
              </a:rPr>
              <a:t>2(80</a:t>
            </a:r>
            <a:r>
              <a:rPr lang="ja-JP" altLang="en-US">
                <a:latin typeface="+mn-ea"/>
              </a:rPr>
              <a:t>％</a:t>
            </a:r>
            <a:r>
              <a:rPr lang="ja-JP" altLang="ja-JP">
                <a:latin typeface="+mn-ea"/>
              </a:rPr>
              <a:t>以上</a:t>
            </a:r>
            <a:r>
              <a:rPr lang="en-US" altLang="ja-JP" dirty="0">
                <a:latin typeface="+mn-ea"/>
              </a:rPr>
              <a:t>)									40</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後発医薬品使用体制加算</a:t>
            </a:r>
            <a:r>
              <a:rPr lang="en-US" altLang="ja-JP" dirty="0">
                <a:latin typeface="+mn-ea"/>
              </a:rPr>
              <a:t>3(70</a:t>
            </a:r>
            <a:r>
              <a:rPr lang="ja-JP" altLang="en-US">
                <a:latin typeface="+mn-ea"/>
              </a:rPr>
              <a:t>％</a:t>
            </a:r>
            <a:r>
              <a:rPr lang="ja-JP" altLang="ja-JP">
                <a:latin typeface="+mn-ea"/>
              </a:rPr>
              <a:t>以上</a:t>
            </a:r>
            <a:r>
              <a:rPr lang="en-US" altLang="ja-JP" dirty="0">
                <a:latin typeface="+mn-ea"/>
              </a:rPr>
              <a:t>)									35</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後発医薬品使用体制加算</a:t>
            </a:r>
            <a:r>
              <a:rPr lang="en-US" altLang="ja-JP" dirty="0">
                <a:latin typeface="+mn-ea"/>
              </a:rPr>
              <a:t>4(60</a:t>
            </a:r>
            <a:r>
              <a:rPr lang="ja-JP" altLang="en-US">
                <a:latin typeface="+mn-ea"/>
              </a:rPr>
              <a:t>％</a:t>
            </a:r>
            <a:r>
              <a:rPr lang="ja-JP" altLang="ja-JP">
                <a:latin typeface="+mn-ea"/>
              </a:rPr>
              <a:t>以上</a:t>
            </a:r>
            <a:r>
              <a:rPr lang="en-US" altLang="ja-JP" dirty="0">
                <a:latin typeface="+mn-ea"/>
              </a:rPr>
              <a:t>)									22</a:t>
            </a:r>
            <a:r>
              <a:rPr lang="ja-JP" altLang="ja-JP">
                <a:latin typeface="+mn-ea"/>
              </a:rPr>
              <a:t>点　</a:t>
            </a:r>
            <a:r>
              <a:rPr lang="en-US" altLang="ja-JP" dirty="0">
                <a:latin typeface="+mn-ea"/>
              </a:rPr>
              <a:t>⇒</a:t>
            </a:r>
            <a:r>
              <a:rPr lang="ja-JP" altLang="ja-JP">
                <a:latin typeface="+mn-ea"/>
              </a:rPr>
              <a:t>　廃止</a:t>
            </a:r>
          </a:p>
          <a:p>
            <a:pPr lvl="1"/>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ja-JP">
                <a:latin typeface="+mn-ea"/>
              </a:rPr>
              <a:t>後発医薬品使用体制加算の見直し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146</a:t>
            </a:fld>
            <a:endParaRPr lang="en-US" altLang="ja-JP" sz="1800" dirty="0"/>
          </a:p>
        </p:txBody>
      </p:sp>
    </p:spTree>
    <p:extLst>
      <p:ext uri="{BB962C8B-B14F-4D97-AF65-F5344CB8AC3E}">
        <p14:creationId xmlns:p14="http://schemas.microsoft.com/office/powerpoint/2010/main" val="241441575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薬剤総合評価調整加算</a:t>
            </a:r>
            <a:r>
              <a:rPr lang="en-US" altLang="ja-JP" dirty="0">
                <a:latin typeface="+mn-ea"/>
              </a:rPr>
              <a:t>(</a:t>
            </a:r>
            <a:r>
              <a:rPr lang="ja-JP" altLang="ja-JP">
                <a:latin typeface="+mn-ea"/>
              </a:rPr>
              <a:t>退院時</a:t>
            </a:r>
            <a:r>
              <a:rPr lang="en-US" altLang="ja-JP" dirty="0">
                <a:latin typeface="+mn-ea"/>
              </a:rPr>
              <a:t>1</a:t>
            </a:r>
            <a:r>
              <a:rPr lang="ja-JP" altLang="ja-JP">
                <a:latin typeface="+mn-ea"/>
              </a:rPr>
              <a:t>回</a:t>
            </a:r>
            <a:r>
              <a:rPr lang="en-US" altLang="ja-JP" dirty="0">
                <a:latin typeface="+mn-ea"/>
              </a:rPr>
              <a:t>)									250</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en-US">
                <a:latin typeface="+mn-ea"/>
              </a:rPr>
              <a:t>要件の見直し</a:t>
            </a:r>
            <a:endParaRPr lang="en-US" altLang="ja-JP" dirty="0">
              <a:latin typeface="+mn-ea"/>
            </a:endParaRPr>
          </a:p>
          <a:p>
            <a:pPr lvl="2"/>
            <a:r>
              <a:rPr lang="ja-JP" altLang="ja-JP">
                <a:latin typeface="+mn-ea"/>
              </a:rPr>
              <a:t>退院時に処方する内服薬が</a:t>
            </a:r>
            <a:r>
              <a:rPr lang="en-US" altLang="ja-JP" dirty="0">
                <a:latin typeface="+mn-ea"/>
              </a:rPr>
              <a:t>2</a:t>
            </a:r>
            <a:r>
              <a:rPr lang="ja-JP" altLang="ja-JP">
                <a:latin typeface="+mn-ea"/>
              </a:rPr>
              <a:t>種類以上減少した場合</a:t>
            </a:r>
          </a:p>
          <a:p>
            <a:pPr marL="914400" lvl="2" indent="0">
              <a:buNone/>
            </a:pPr>
            <a:r>
              <a:rPr lang="ja-JP" altLang="ja-JP">
                <a:latin typeface="+mn-ea"/>
              </a:rPr>
              <a:t>　⇒　その内容が変更され、療養上必要な指導等を行った場合</a:t>
            </a:r>
          </a:p>
          <a:p>
            <a:endParaRPr lang="ja-JP" altLang="ja-JP">
              <a:latin typeface="+mn-ea"/>
            </a:endParaRPr>
          </a:p>
          <a:p>
            <a:r>
              <a:rPr lang="ja-JP" altLang="ja-JP">
                <a:latin typeface="+mn-ea"/>
              </a:rPr>
              <a:t>精神病棟</a:t>
            </a:r>
          </a:p>
          <a:p>
            <a:pPr lvl="1"/>
            <a:r>
              <a:rPr lang="ja-JP" altLang="ja-JP">
                <a:latin typeface="+mn-ea"/>
              </a:rPr>
              <a:t>退院日までの間に、抗精神病薬の種類数が</a:t>
            </a:r>
            <a:r>
              <a:rPr lang="en-US" altLang="ja-JP" dirty="0">
                <a:latin typeface="+mn-ea"/>
              </a:rPr>
              <a:t>2</a:t>
            </a:r>
            <a:r>
              <a:rPr lang="ja-JP" altLang="ja-JP">
                <a:latin typeface="+mn-ea"/>
              </a:rPr>
              <a:t>種類以上減少した場合</a:t>
            </a:r>
          </a:p>
          <a:p>
            <a:pPr marL="457200" lvl="1" indent="0">
              <a:buNone/>
            </a:pPr>
            <a:r>
              <a:rPr lang="ja-JP" altLang="ja-JP">
                <a:latin typeface="+mn-ea"/>
              </a:rPr>
              <a:t>　⇒　当該抗精神病薬の処方を総合的に評価し、その内容が変更され、療養上必要な指導等を行った場合</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ja-JP">
                <a:latin typeface="+mn-ea"/>
              </a:rPr>
              <a:t>薬剤総合評価調整加算の見直し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308164" y="-57728"/>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147</a:t>
            </a:fld>
            <a:endParaRPr lang="en-US" altLang="ja-JP" sz="1800" dirty="0"/>
          </a:p>
        </p:txBody>
      </p:sp>
    </p:spTree>
    <p:extLst>
      <p:ext uri="{BB962C8B-B14F-4D97-AF65-F5344CB8AC3E}">
        <p14:creationId xmlns:p14="http://schemas.microsoft.com/office/powerpoint/2010/main" val="338017281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ja-JP">
                <a:latin typeface="+mn-ea"/>
              </a:rPr>
              <a:t>新</a:t>
            </a:r>
            <a:r>
              <a:rPr lang="en-US" altLang="ja-JP" dirty="0">
                <a:latin typeface="+mn-ea"/>
              </a:rPr>
              <a:t>)</a:t>
            </a:r>
            <a:r>
              <a:rPr lang="ja-JP" altLang="ja-JP">
                <a:latin typeface="+mn-ea"/>
              </a:rPr>
              <a:t>薬剤調整加算</a:t>
            </a:r>
            <a:r>
              <a:rPr lang="en-US" altLang="ja-JP" dirty="0">
                <a:latin typeface="+mn-ea"/>
              </a:rPr>
              <a:t>	</a:t>
            </a:r>
            <a:r>
              <a:rPr lang="ja-JP" altLang="ja-JP">
                <a:latin typeface="+mn-ea"/>
              </a:rPr>
              <a:t>〇点</a:t>
            </a:r>
          </a:p>
          <a:p>
            <a:pPr lvl="1"/>
            <a:r>
              <a:rPr lang="ja-JP" altLang="ja-JP">
                <a:latin typeface="+mn-ea"/>
              </a:rPr>
              <a:t>薬剤総合評価調整加算を算定する場合に次のいずれかに該当する場合</a:t>
            </a:r>
          </a:p>
          <a:p>
            <a:pPr lvl="2"/>
            <a:r>
              <a:rPr lang="ja-JP" altLang="ja-JP">
                <a:latin typeface="+mn-ea"/>
              </a:rPr>
              <a:t>イ、</a:t>
            </a:r>
            <a:r>
              <a:rPr lang="en-US" altLang="ja-JP" dirty="0">
                <a:latin typeface="+mn-ea"/>
              </a:rPr>
              <a:t>1</a:t>
            </a:r>
            <a:r>
              <a:rPr lang="ja-JP" altLang="ja-JP">
                <a:latin typeface="+mn-ea"/>
              </a:rPr>
              <a:t>のイ（一般病棟）を算定する患者について、当該患者の退院時に処方する内服薬が</a:t>
            </a:r>
            <a:r>
              <a:rPr lang="en-US" altLang="ja-JP" dirty="0">
                <a:latin typeface="+mn-ea"/>
              </a:rPr>
              <a:t>2</a:t>
            </a:r>
            <a:r>
              <a:rPr lang="ja-JP" altLang="ja-JP">
                <a:latin typeface="+mn-ea"/>
              </a:rPr>
              <a:t>種類以上減少した場合</a:t>
            </a:r>
          </a:p>
          <a:p>
            <a:pPr lvl="2"/>
            <a:r>
              <a:rPr lang="ja-JP" altLang="ja-JP">
                <a:latin typeface="+mn-ea"/>
              </a:rPr>
              <a:t>ロ</a:t>
            </a:r>
            <a:r>
              <a:rPr lang="ja-JP" altLang="en-US">
                <a:latin typeface="+mn-ea"/>
              </a:rPr>
              <a:t>、</a:t>
            </a:r>
            <a:r>
              <a:rPr lang="en-US" altLang="ja-JP" dirty="0">
                <a:latin typeface="+mn-ea"/>
              </a:rPr>
              <a:t>1</a:t>
            </a:r>
            <a:r>
              <a:rPr lang="ja-JP" altLang="ja-JP">
                <a:latin typeface="+mn-ea"/>
              </a:rPr>
              <a:t>のロ（精神病棟）を算定する患者について、退院日までの間に、抗精神病薬の種類数が</a:t>
            </a:r>
            <a:r>
              <a:rPr lang="en-US" altLang="ja-JP" dirty="0">
                <a:latin typeface="+mn-ea"/>
              </a:rPr>
              <a:t>2</a:t>
            </a:r>
            <a:r>
              <a:rPr lang="ja-JP" altLang="ja-JP">
                <a:latin typeface="+mn-ea"/>
              </a:rPr>
              <a:t>種類以上減少した場合その他これに準ずる場合</a:t>
            </a:r>
            <a:endParaRPr lang="en-US" altLang="ja-JP" dirty="0">
              <a:latin typeface="+mn-ea"/>
            </a:endParaRPr>
          </a:p>
          <a:p>
            <a:pPr lvl="2"/>
            <a:endParaRPr lang="ja-JP" altLang="ja-JP">
              <a:latin typeface="+mn-ea"/>
            </a:endParaRPr>
          </a:p>
          <a:p>
            <a:r>
              <a:rPr lang="en-US" altLang="ja-JP" dirty="0">
                <a:latin typeface="+mn-ea"/>
              </a:rPr>
              <a:t>(</a:t>
            </a:r>
            <a:r>
              <a:rPr lang="ja-JP" altLang="ja-JP">
                <a:latin typeface="+mn-ea"/>
              </a:rPr>
              <a:t>新</a:t>
            </a:r>
            <a:r>
              <a:rPr lang="en-US" altLang="ja-JP" dirty="0">
                <a:latin typeface="+mn-ea"/>
              </a:rPr>
              <a:t>)</a:t>
            </a:r>
            <a:r>
              <a:rPr lang="ja-JP" altLang="ja-JP">
                <a:latin typeface="+mn-ea"/>
              </a:rPr>
              <a:t>退院時薬剤情報連携加算</a:t>
            </a:r>
            <a:r>
              <a:rPr lang="en-US" altLang="ja-JP" dirty="0">
                <a:latin typeface="+mn-ea"/>
              </a:rPr>
              <a:t>	</a:t>
            </a:r>
            <a:r>
              <a:rPr lang="ja-JP" altLang="ja-JP">
                <a:latin typeface="+mn-ea"/>
              </a:rPr>
              <a:t>〇点</a:t>
            </a:r>
          </a:p>
          <a:p>
            <a:pPr lvl="1"/>
            <a:r>
              <a:rPr lang="ja-JP" altLang="ja-JP">
                <a:latin typeface="+mn-ea"/>
              </a:rPr>
              <a:t>算定要件</a:t>
            </a:r>
          </a:p>
          <a:p>
            <a:pPr lvl="2"/>
            <a:r>
              <a:rPr lang="ja-JP" altLang="ja-JP">
                <a:latin typeface="+mn-ea"/>
              </a:rPr>
              <a:t>保険医療機関が、入院前の内服薬を変更又は中止した患者について、保険薬局に対して、患者又はその家族等の同意を得て、その理由や変更後の患者の状況等を文書により提供した場合</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ja-JP">
                <a:latin typeface="+mn-ea"/>
              </a:rPr>
              <a:t>薬剤総合評価調整加算の見直し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308164" y="-57728"/>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148</a:t>
            </a:fld>
            <a:endParaRPr lang="en-US" altLang="ja-JP" sz="1800" dirty="0"/>
          </a:p>
        </p:txBody>
      </p:sp>
    </p:spTree>
    <p:extLst>
      <p:ext uri="{BB962C8B-B14F-4D97-AF65-F5344CB8AC3E}">
        <p14:creationId xmlns:p14="http://schemas.microsoft.com/office/powerpoint/2010/main" val="23776204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抗菌薬適正使用支援加算</a:t>
            </a:r>
            <a:r>
              <a:rPr lang="ja-JP" altLang="en-US">
                <a:latin typeface="+mn-ea"/>
              </a:rPr>
              <a:t>の</a:t>
            </a:r>
            <a:r>
              <a:rPr lang="ja-JP" altLang="ja-JP">
                <a:latin typeface="+mn-ea"/>
              </a:rPr>
              <a:t>施設基準</a:t>
            </a:r>
          </a:p>
          <a:p>
            <a:pPr lvl="1"/>
            <a:r>
              <a:rPr lang="en-US" altLang="ja-JP" dirty="0">
                <a:latin typeface="+mn-ea"/>
              </a:rPr>
              <a:t>(4)</a:t>
            </a:r>
            <a:r>
              <a:rPr lang="ja-JP" altLang="ja-JP">
                <a:latin typeface="+mn-ea"/>
              </a:rPr>
              <a:t>抗菌薬適正使用支援チームは以下の業務を行う</a:t>
            </a:r>
            <a:r>
              <a:rPr lang="ja-JP" altLang="en-US">
                <a:latin typeface="+mn-ea"/>
              </a:rPr>
              <a:t>こと</a:t>
            </a:r>
            <a:endParaRPr lang="ja-JP" altLang="ja-JP">
              <a:latin typeface="+mn-ea"/>
            </a:endParaRPr>
          </a:p>
          <a:p>
            <a:pPr lvl="2"/>
            <a:r>
              <a:rPr lang="ja-JP" altLang="ja-JP">
                <a:latin typeface="+mn-ea"/>
              </a:rPr>
              <a:t>ア、広域抗菌薬等の特定の抗菌薬</a:t>
            </a:r>
            <a:r>
              <a:rPr lang="en-US" altLang="ja-JP" u="sng" dirty="0">
                <a:latin typeface="+mn-ea"/>
              </a:rPr>
              <a:t>(</a:t>
            </a:r>
            <a:r>
              <a:rPr lang="ja-JP" altLang="ja-JP" u="sng">
                <a:latin typeface="+mn-ea"/>
              </a:rPr>
              <a:t>抗</a:t>
            </a:r>
            <a:r>
              <a:rPr lang="en-US" altLang="ja-JP" u="sng" dirty="0">
                <a:latin typeface="+mn-ea"/>
              </a:rPr>
              <a:t>MRSA</a:t>
            </a:r>
            <a:r>
              <a:rPr lang="ja-JP" altLang="ja-JP" u="sng">
                <a:latin typeface="+mn-ea"/>
              </a:rPr>
              <a:t>薬及び抗緑膿菌作用のある抗菌薬を含む</a:t>
            </a:r>
            <a:r>
              <a:rPr lang="en-US" altLang="ja-JP" u="sng" dirty="0">
                <a:latin typeface="+mn-ea"/>
              </a:rPr>
              <a:t>)</a:t>
            </a:r>
            <a:r>
              <a:rPr lang="ja-JP" altLang="ja-JP">
                <a:latin typeface="+mn-ea"/>
              </a:rPr>
              <a:t>を使用する患者、菌血症等の特定の感染症兆候のある患者、免疫不全状態等の特定の患者集団など感染症早期からのモニタリングを実施する患者を施設の状況に応じて設定する。</a:t>
            </a:r>
          </a:p>
          <a:p>
            <a:pPr lvl="2"/>
            <a:r>
              <a:rPr lang="ja-JP" altLang="ja-JP">
                <a:latin typeface="+mn-ea"/>
              </a:rPr>
              <a:t>（新）ウ、当該医療機関の外来における過去</a:t>
            </a:r>
            <a:r>
              <a:rPr lang="en-US" altLang="ja-JP" dirty="0">
                <a:latin typeface="+mn-ea"/>
              </a:rPr>
              <a:t>1</a:t>
            </a:r>
            <a:r>
              <a:rPr lang="ja-JP" altLang="ja-JP">
                <a:latin typeface="+mn-ea"/>
              </a:rPr>
              <a:t>年間の急性気道感染症及び急性下痢症の患者数並びに当該患者に対する経口抗菌薬の処方状況を把握する。</a:t>
            </a:r>
          </a:p>
          <a:p>
            <a:pPr lvl="2"/>
            <a:r>
              <a:rPr lang="ja-JP" altLang="ja-JP">
                <a:latin typeface="+mn-ea"/>
              </a:rPr>
              <a:t>カ、抗菌薬の適正な使用を目的とした院内研修を少なくとも年</a:t>
            </a:r>
            <a:r>
              <a:rPr lang="en-US" altLang="ja-JP" dirty="0">
                <a:latin typeface="+mn-ea"/>
              </a:rPr>
              <a:t>2</a:t>
            </a:r>
            <a:r>
              <a:rPr lang="ja-JP" altLang="ja-JP">
                <a:latin typeface="+mn-ea"/>
              </a:rPr>
              <a:t>回実施する。また院内の抗菌薬使用に関するマニュアルを作成する。</a:t>
            </a:r>
            <a:r>
              <a:rPr lang="ja-JP" altLang="ja-JP" u="sng">
                <a:latin typeface="+mn-ea"/>
              </a:rPr>
              <a:t>当該院内研修の実施及びマニュアルの作成に当たっては、「抗微生物薬適正使用の手引き」</a:t>
            </a:r>
            <a:r>
              <a:rPr lang="en-US" altLang="ja-JP" u="sng" dirty="0">
                <a:latin typeface="+mn-ea"/>
              </a:rPr>
              <a:t>(</a:t>
            </a:r>
            <a:r>
              <a:rPr lang="ja-JP" altLang="ja-JP" u="sng">
                <a:latin typeface="+mn-ea"/>
              </a:rPr>
              <a:t>厚生労働省健康局結核感染症課</a:t>
            </a:r>
            <a:r>
              <a:rPr lang="en-US" altLang="ja-JP" u="sng" dirty="0">
                <a:latin typeface="+mn-ea"/>
              </a:rPr>
              <a:t>)</a:t>
            </a:r>
            <a:r>
              <a:rPr lang="ja-JP" altLang="ja-JP" u="sng">
                <a:latin typeface="+mn-ea"/>
              </a:rPr>
              <a:t>を参考に、外来における抗菌薬適正使用に係る内容も含める</a:t>
            </a:r>
            <a:r>
              <a:rPr lang="ja-JP" altLang="en-US" u="sng">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抗菌薬適正使用支援加算の見直し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149</a:t>
            </a:fld>
            <a:endParaRPr lang="en-US" altLang="ja-JP" sz="1800" dirty="0"/>
          </a:p>
        </p:txBody>
      </p:sp>
    </p:spTree>
    <p:extLst>
      <p:ext uri="{BB962C8B-B14F-4D97-AF65-F5344CB8AC3E}">
        <p14:creationId xmlns:p14="http://schemas.microsoft.com/office/powerpoint/2010/main" val="574121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ja-JP">
                <a:latin typeface="+mn-ea"/>
              </a:rPr>
              <a:t>新</a:t>
            </a:r>
            <a:r>
              <a:rPr lang="en-US" altLang="ja-JP" dirty="0">
                <a:latin typeface="+mn-ea"/>
              </a:rPr>
              <a:t>)</a:t>
            </a:r>
            <a:r>
              <a:rPr lang="ja-JP" altLang="ja-JP">
                <a:latin typeface="+mn-ea"/>
              </a:rPr>
              <a:t>遺伝性乳がん卵巣がん症候群に係る手術</a:t>
            </a:r>
            <a:r>
              <a:rPr lang="en-US" altLang="ja-JP" dirty="0">
                <a:latin typeface="+mn-ea"/>
              </a:rPr>
              <a:t>	</a:t>
            </a:r>
            <a:r>
              <a:rPr lang="ja-JP" altLang="en-US">
                <a:latin typeface="+mn-ea"/>
              </a:rPr>
              <a:t>〇点</a:t>
            </a:r>
            <a:endParaRPr lang="ja-JP" altLang="ja-JP">
              <a:latin typeface="+mn-ea"/>
            </a:endParaRPr>
          </a:p>
          <a:p>
            <a:pPr lvl="1"/>
            <a:r>
              <a:rPr lang="ja-JP" altLang="ja-JP">
                <a:latin typeface="+mn-ea"/>
              </a:rPr>
              <a:t>算定要件</a:t>
            </a:r>
          </a:p>
          <a:p>
            <a:pPr lvl="2"/>
            <a:r>
              <a:rPr lang="en-US" altLang="ja-JP" dirty="0">
                <a:latin typeface="+mn-ea"/>
              </a:rPr>
              <a:t>K475(</a:t>
            </a:r>
            <a:r>
              <a:rPr lang="ja-JP" altLang="ja-JP">
                <a:latin typeface="+mn-ea"/>
              </a:rPr>
              <a:t>乳房切除術</a:t>
            </a:r>
            <a:r>
              <a:rPr lang="en-US" altLang="ja-JP" dirty="0">
                <a:latin typeface="+mn-ea"/>
              </a:rPr>
              <a:t>)</a:t>
            </a:r>
            <a:r>
              <a:rPr lang="ja-JP" altLang="ja-JP">
                <a:latin typeface="+mn-ea"/>
              </a:rPr>
              <a:t>、</a:t>
            </a:r>
            <a:r>
              <a:rPr lang="en-US" altLang="ja-JP" dirty="0">
                <a:latin typeface="+mn-ea"/>
              </a:rPr>
              <a:t>K888(</a:t>
            </a:r>
            <a:r>
              <a:rPr lang="ja-JP" altLang="ja-JP">
                <a:latin typeface="+mn-ea"/>
              </a:rPr>
              <a:t>子宮附属器腫瘍切除術</a:t>
            </a:r>
            <a:r>
              <a:rPr lang="en-US" altLang="ja-JP" dirty="0">
                <a:latin typeface="+mn-ea"/>
              </a:rPr>
              <a:t>)</a:t>
            </a:r>
            <a:r>
              <a:rPr lang="ja-JP" altLang="ja-JP">
                <a:latin typeface="+mn-ea"/>
              </a:rPr>
              <a:t>に掲げる手術については、別に厚生労働大臣が定める施設基準に適合しているものとして地方厚生局長等に届け出た保険医療機関において遺伝性乳がん卵巣がん症候群患者に対して行った場合においても算定できる。</a:t>
            </a:r>
          </a:p>
          <a:p>
            <a:pPr lvl="3"/>
            <a:r>
              <a:rPr lang="en-US" altLang="ja-JP" dirty="0">
                <a:latin typeface="+mn-ea"/>
              </a:rPr>
              <a:t>(1)</a:t>
            </a:r>
            <a:r>
              <a:rPr lang="ja-JP" altLang="ja-JP">
                <a:latin typeface="+mn-ea"/>
              </a:rPr>
              <a:t>当該手術の実施前に、臨床遺伝学に関わる専門的な知識及び技能を有する医師並びに乳腺外科又は産婦人科の医師が参加するカンファレンスを実施し、遺伝カウンセリング等の結果を踏まえた治療方針の検討を行う</a:t>
            </a:r>
            <a:r>
              <a:rPr lang="ja-JP" altLang="en-US">
                <a:latin typeface="+mn-ea"/>
              </a:rPr>
              <a:t>こと</a:t>
            </a:r>
            <a:endParaRPr lang="ja-JP" altLang="ja-JP">
              <a:latin typeface="+mn-ea"/>
            </a:endParaRPr>
          </a:p>
          <a:p>
            <a:pPr lvl="3"/>
            <a:r>
              <a:rPr lang="en-US" altLang="ja-JP" dirty="0">
                <a:latin typeface="+mn-ea"/>
              </a:rPr>
              <a:t>(2)</a:t>
            </a:r>
            <a:r>
              <a:rPr lang="ja-JP" altLang="ja-JP">
                <a:latin typeface="+mn-ea"/>
              </a:rPr>
              <a:t>当該手術の実施前に、</a:t>
            </a:r>
            <a:r>
              <a:rPr lang="en-US" altLang="ja-JP" dirty="0">
                <a:latin typeface="+mn-ea"/>
              </a:rPr>
              <a:t>(1)</a:t>
            </a:r>
            <a:r>
              <a:rPr lang="ja-JP" altLang="ja-JP">
                <a:latin typeface="+mn-ea"/>
              </a:rPr>
              <a:t>のカンファレンスにおける検討内容を踏まえ、当該手術の目的並びに当該手術の実施によって生じうる利益及び不利益について当該患者に説明を行う</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手術</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外来（病院）</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15</a:t>
            </a:fld>
            <a:endParaRPr lang="en-US" altLang="ja-JP" sz="1800" dirty="0"/>
          </a:p>
        </p:txBody>
      </p:sp>
    </p:spTree>
    <p:extLst>
      <p:ext uri="{BB962C8B-B14F-4D97-AF65-F5344CB8AC3E}">
        <p14:creationId xmlns:p14="http://schemas.microsoft.com/office/powerpoint/2010/main" val="278044792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抗菌薬適正使用支援加算</a:t>
            </a:r>
            <a:r>
              <a:rPr lang="ja-JP" altLang="en-US">
                <a:latin typeface="+mn-ea"/>
              </a:rPr>
              <a:t>の</a:t>
            </a:r>
            <a:r>
              <a:rPr lang="ja-JP" altLang="ja-JP">
                <a:latin typeface="+mn-ea"/>
              </a:rPr>
              <a:t>施設基準</a:t>
            </a:r>
          </a:p>
          <a:p>
            <a:pPr lvl="1"/>
            <a:r>
              <a:rPr lang="en-US" altLang="ja-JP" dirty="0">
                <a:latin typeface="+mn-ea"/>
              </a:rPr>
              <a:t>(5)</a:t>
            </a:r>
            <a:r>
              <a:rPr lang="ja-JP" altLang="ja-JP">
                <a:latin typeface="+mn-ea"/>
              </a:rPr>
              <a:t>抗菌薬適正使用支援チームが、抗菌薬適正使用支援加算を算定していない医療機関から、抗菌薬適正使用の推進に関する相談等を受ける体制を整備している</a:t>
            </a:r>
            <a:r>
              <a:rPr lang="ja-JP" altLang="en-US">
                <a:latin typeface="+mn-ea"/>
              </a:rPr>
              <a:t>こと</a:t>
            </a:r>
            <a:r>
              <a:rPr lang="ja-JP" altLang="ja-JP" u="sng">
                <a:latin typeface="+mn-ea"/>
              </a:rPr>
              <a:t>また、抗菌薬適正使用の推進に関する相談等を受ける体制があることについて、第</a:t>
            </a:r>
            <a:r>
              <a:rPr lang="en-US" altLang="ja-JP" u="sng" dirty="0">
                <a:latin typeface="+mn-ea"/>
              </a:rPr>
              <a:t>21</a:t>
            </a:r>
            <a:r>
              <a:rPr lang="ja-JP" altLang="ja-JP" u="sng">
                <a:latin typeface="+mn-ea"/>
              </a:rPr>
              <a:t>の</a:t>
            </a:r>
            <a:r>
              <a:rPr lang="en-US" altLang="ja-JP" u="sng" dirty="0">
                <a:latin typeface="+mn-ea"/>
              </a:rPr>
              <a:t>1</a:t>
            </a:r>
            <a:r>
              <a:rPr lang="ja-JP" altLang="ja-JP" u="sng">
                <a:latin typeface="+mn-ea"/>
              </a:rPr>
              <a:t>の</a:t>
            </a:r>
            <a:r>
              <a:rPr lang="en-US" altLang="ja-JP" u="sng" dirty="0">
                <a:latin typeface="+mn-ea"/>
              </a:rPr>
              <a:t>(7)</a:t>
            </a:r>
            <a:r>
              <a:rPr lang="ja-JP" altLang="ja-JP" u="sng">
                <a:latin typeface="+mn-ea"/>
              </a:rPr>
              <a:t>に規定する定期的なカンファレンスの場を通じて、他の医療機関に周知する</a:t>
            </a:r>
            <a:r>
              <a:rPr lang="ja-JP" altLang="en-US" u="sng">
                <a:latin typeface="+mn-ea"/>
              </a:rPr>
              <a:t>こと</a:t>
            </a:r>
            <a:endParaRPr lang="ja-JP" altLang="ja-JP" u="sng">
              <a:latin typeface="+mn-ea"/>
            </a:endParaRPr>
          </a:p>
          <a:p>
            <a:endParaRPr lang="ja-JP" altLang="ja-JP">
              <a:latin typeface="+mn-ea"/>
            </a:endParaRPr>
          </a:p>
          <a:p>
            <a:r>
              <a:rPr lang="ja-JP" altLang="ja-JP">
                <a:latin typeface="+mn-ea"/>
              </a:rPr>
              <a:t>抗菌薬適正使用支援加算</a:t>
            </a:r>
            <a:r>
              <a:rPr lang="ja-JP" altLang="en-US">
                <a:latin typeface="+mn-ea"/>
              </a:rPr>
              <a:t>の位置づけの見直し</a:t>
            </a:r>
            <a:endParaRPr lang="en-US" altLang="ja-JP" dirty="0">
              <a:latin typeface="+mn-ea"/>
            </a:endParaRPr>
          </a:p>
          <a:p>
            <a:pPr lvl="1"/>
            <a:r>
              <a:rPr lang="ja-JP" altLang="ja-JP">
                <a:latin typeface="+mn-ea"/>
              </a:rPr>
              <a:t>感染防止対策地域連携加算の加算から、感染防止対策加算</a:t>
            </a:r>
            <a:r>
              <a:rPr lang="en-US" altLang="ja-JP" dirty="0">
                <a:latin typeface="+mn-ea"/>
              </a:rPr>
              <a:t>1</a:t>
            </a:r>
            <a:r>
              <a:rPr lang="ja-JP" altLang="ja-JP">
                <a:latin typeface="+mn-ea"/>
              </a:rPr>
              <a:t>の加算に見直</a:t>
            </a:r>
            <a:r>
              <a:rPr lang="ja-JP" altLang="en-US">
                <a:latin typeface="+mn-ea"/>
              </a:rPr>
              <a:t>し</a:t>
            </a:r>
            <a:endParaRPr lang="ja-JP" altLang="ja-JP">
              <a:latin typeface="+mn-ea"/>
            </a:endParaRPr>
          </a:p>
          <a:p>
            <a:pPr lvl="2"/>
            <a:r>
              <a:rPr lang="ja-JP" altLang="ja-JP">
                <a:latin typeface="+mn-ea"/>
              </a:rPr>
              <a:t>感染防止対策地域連携加算を算定する場合</a:t>
            </a:r>
            <a:endParaRPr lang="en-US" altLang="ja-JP" dirty="0">
              <a:latin typeface="+mn-ea"/>
            </a:endParaRPr>
          </a:p>
          <a:p>
            <a:pPr marL="914400" lvl="2" indent="0">
              <a:buNone/>
            </a:pPr>
            <a:r>
              <a:rPr lang="ja-JP" altLang="en-US">
                <a:latin typeface="+mn-ea"/>
              </a:rPr>
              <a:t>　　　　　　　　</a:t>
            </a:r>
            <a:r>
              <a:rPr lang="ja-JP" altLang="ja-JP">
                <a:latin typeface="+mn-ea"/>
              </a:rPr>
              <a:t>⇒感染防止対策加算</a:t>
            </a:r>
            <a:r>
              <a:rPr lang="en-US" altLang="ja-JP" dirty="0">
                <a:latin typeface="+mn-ea"/>
              </a:rPr>
              <a:t>1</a:t>
            </a:r>
            <a:r>
              <a:rPr lang="ja-JP" altLang="ja-JP">
                <a:latin typeface="+mn-ea"/>
              </a:rPr>
              <a:t>を算定する場合</a:t>
            </a:r>
            <a:r>
              <a:rPr lang="en-US" altLang="ja-JP" dirty="0">
                <a:latin typeface="+mn-ea"/>
              </a:rPr>
              <a:t>	100</a:t>
            </a:r>
            <a:r>
              <a:rPr lang="ja-JP" altLang="ja-JP">
                <a:latin typeface="+mn-ea"/>
              </a:rPr>
              <a:t>点</a:t>
            </a:r>
            <a:r>
              <a:rPr lang="ja-JP" altLang="en-US">
                <a:latin typeface="+mn-ea"/>
              </a:rPr>
              <a:t>　</a:t>
            </a:r>
            <a:r>
              <a:rPr lang="en-US" altLang="ja-JP" dirty="0">
                <a:latin typeface="+mn-ea"/>
              </a:rPr>
              <a:t>⇒</a:t>
            </a:r>
            <a:r>
              <a:rPr lang="ja-JP" altLang="en-US">
                <a:latin typeface="+mn-ea"/>
              </a:rPr>
              <a:t>　</a:t>
            </a:r>
            <a:r>
              <a:rPr lang="en-US" altLang="ja-JP" dirty="0">
                <a:latin typeface="+mn-ea"/>
              </a:rPr>
              <a:t>○</a:t>
            </a:r>
            <a:r>
              <a:rPr lang="ja-JP" altLang="ja-JP">
                <a:latin typeface="+mn-ea"/>
              </a:rPr>
              <a:t>点</a:t>
            </a:r>
          </a:p>
          <a:p>
            <a:pPr marL="0" indent="0">
              <a:buNone/>
            </a:pP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抗菌薬適正使用支援加算の見直し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150</a:t>
            </a:fld>
            <a:endParaRPr lang="en-US" altLang="ja-JP" sz="1800" dirty="0"/>
          </a:p>
        </p:txBody>
      </p:sp>
    </p:spTree>
    <p:extLst>
      <p:ext uri="{BB962C8B-B14F-4D97-AF65-F5344CB8AC3E}">
        <p14:creationId xmlns:p14="http://schemas.microsoft.com/office/powerpoint/2010/main" val="330211152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ja-JP">
                <a:latin typeface="+mn-ea"/>
              </a:rPr>
              <a:t>新</a:t>
            </a:r>
            <a:r>
              <a:rPr lang="en-US" altLang="ja-JP" dirty="0">
                <a:latin typeface="+mn-ea"/>
              </a:rPr>
              <a:t>)</a:t>
            </a:r>
            <a:r>
              <a:rPr lang="ja-JP" altLang="ja-JP">
                <a:latin typeface="+mn-ea"/>
              </a:rPr>
              <a:t>せん妄ハイリスク患者ケア加算</a:t>
            </a:r>
            <a:r>
              <a:rPr lang="en-US" altLang="ja-JP" dirty="0">
                <a:latin typeface="+mn-ea"/>
              </a:rPr>
              <a:t>							</a:t>
            </a:r>
            <a:r>
              <a:rPr lang="ja-JP" altLang="ja-JP">
                <a:latin typeface="+mn-ea"/>
              </a:rPr>
              <a:t>〇点</a:t>
            </a:r>
            <a:r>
              <a:rPr lang="en-US" altLang="ja-JP" dirty="0">
                <a:latin typeface="+mn-ea"/>
              </a:rPr>
              <a:t>(</a:t>
            </a:r>
            <a:r>
              <a:rPr lang="ja-JP" altLang="ja-JP">
                <a:latin typeface="+mn-ea"/>
              </a:rPr>
              <a:t>入院中</a:t>
            </a:r>
            <a:r>
              <a:rPr lang="en-US" altLang="ja-JP" dirty="0">
                <a:latin typeface="+mn-ea"/>
              </a:rPr>
              <a:t>1</a:t>
            </a:r>
            <a:r>
              <a:rPr lang="ja-JP" altLang="ja-JP">
                <a:latin typeface="+mn-ea"/>
              </a:rPr>
              <a:t>回</a:t>
            </a:r>
            <a:r>
              <a:rPr lang="en-US" altLang="ja-JP" dirty="0">
                <a:latin typeface="+mn-ea"/>
              </a:rPr>
              <a:t>)</a:t>
            </a:r>
            <a:r>
              <a:rPr lang="ja-JP" altLang="ja-JP">
                <a:latin typeface="+mn-ea"/>
              </a:rPr>
              <a:t>（要届出）</a:t>
            </a:r>
          </a:p>
          <a:p>
            <a:pPr lvl="1"/>
            <a:r>
              <a:rPr lang="ja-JP" altLang="ja-JP">
                <a:latin typeface="+mn-ea"/>
              </a:rPr>
              <a:t>算定要件</a:t>
            </a:r>
          </a:p>
          <a:p>
            <a:pPr lvl="2"/>
            <a:r>
              <a:rPr lang="ja-JP" altLang="ja-JP">
                <a:latin typeface="+mn-ea"/>
              </a:rPr>
              <a:t>別に厚生労働大臣が定める施設基準に適合しているものとして地方厚生局長等に届け出た保険医療機関に入院している患者</a:t>
            </a:r>
            <a:r>
              <a:rPr lang="en-US" altLang="ja-JP" dirty="0">
                <a:latin typeface="+mn-ea"/>
              </a:rPr>
              <a:t>(</a:t>
            </a:r>
            <a:r>
              <a:rPr lang="ja-JP" altLang="ja-JP">
                <a:latin typeface="+mn-ea"/>
              </a:rPr>
              <a:t>第</a:t>
            </a:r>
            <a:r>
              <a:rPr lang="en-US" altLang="ja-JP" dirty="0">
                <a:latin typeface="+mn-ea"/>
              </a:rPr>
              <a:t>1</a:t>
            </a:r>
            <a:r>
              <a:rPr lang="ja-JP" altLang="ja-JP">
                <a:latin typeface="+mn-ea"/>
              </a:rPr>
              <a:t>節の入院基本料</a:t>
            </a:r>
            <a:r>
              <a:rPr lang="en-US" altLang="ja-JP" dirty="0">
                <a:latin typeface="+mn-ea"/>
              </a:rPr>
              <a:t>(</a:t>
            </a:r>
            <a:r>
              <a:rPr lang="ja-JP" altLang="ja-JP">
                <a:latin typeface="+mn-ea"/>
              </a:rPr>
              <a:t>特別入院基本料等を除く</a:t>
            </a:r>
            <a:r>
              <a:rPr lang="en-US" altLang="ja-JP" dirty="0">
                <a:latin typeface="+mn-ea"/>
              </a:rPr>
              <a:t>)</a:t>
            </a:r>
            <a:r>
              <a:rPr lang="ja-JP" altLang="ja-JP">
                <a:latin typeface="+mn-ea"/>
              </a:rPr>
              <a:t>又は第</a:t>
            </a:r>
            <a:r>
              <a:rPr lang="en-US" altLang="ja-JP" dirty="0">
                <a:latin typeface="+mn-ea"/>
              </a:rPr>
              <a:t>3</a:t>
            </a:r>
            <a:r>
              <a:rPr lang="ja-JP" altLang="ja-JP">
                <a:latin typeface="+mn-ea"/>
              </a:rPr>
              <a:t>節の特定入院料のうち、せん妄ハイリスク患者ケア加算を算定できるものを現に算定している患者に限る</a:t>
            </a:r>
            <a:r>
              <a:rPr lang="en-US" altLang="ja-JP" dirty="0">
                <a:latin typeface="+mn-ea"/>
              </a:rPr>
              <a:t>)</a:t>
            </a:r>
            <a:r>
              <a:rPr lang="ja-JP" altLang="ja-JP">
                <a:latin typeface="+mn-ea"/>
              </a:rPr>
              <a:t>について、せん妄のリスク因子の確認及びハイリスク患者に対するせん妄対策を行った場合に、入院中</a:t>
            </a:r>
            <a:r>
              <a:rPr lang="en-US" altLang="ja-JP" dirty="0">
                <a:latin typeface="+mn-ea"/>
              </a:rPr>
              <a:t>1</a:t>
            </a:r>
            <a:r>
              <a:rPr lang="ja-JP" altLang="ja-JP">
                <a:latin typeface="+mn-ea"/>
              </a:rPr>
              <a:t>回に限り、所定点数に加算する。</a:t>
            </a:r>
          </a:p>
          <a:p>
            <a:pPr lvl="1"/>
            <a:r>
              <a:rPr lang="ja-JP" altLang="ja-JP">
                <a:latin typeface="+mn-ea"/>
              </a:rPr>
              <a:t>対象入院料</a:t>
            </a:r>
          </a:p>
          <a:p>
            <a:pPr lvl="2"/>
            <a:r>
              <a:rPr lang="ja-JP" altLang="ja-JP">
                <a:latin typeface="+mn-ea"/>
              </a:rPr>
              <a:t>一般病棟入院基本料</a:t>
            </a:r>
            <a:r>
              <a:rPr lang="en-US" altLang="ja-JP" dirty="0">
                <a:latin typeface="+mn-ea"/>
              </a:rPr>
              <a:t>(</a:t>
            </a:r>
            <a:r>
              <a:rPr lang="ja-JP" altLang="ja-JP">
                <a:latin typeface="+mn-ea"/>
              </a:rPr>
              <a:t>急性期一般入院基本料に限る</a:t>
            </a:r>
            <a:r>
              <a:rPr lang="en-US" altLang="ja-JP" dirty="0">
                <a:latin typeface="+mn-ea"/>
              </a:rPr>
              <a:t>)</a:t>
            </a:r>
            <a:endParaRPr lang="ja-JP" altLang="ja-JP">
              <a:latin typeface="+mn-ea"/>
            </a:endParaRPr>
          </a:p>
          <a:p>
            <a:pPr lvl="2"/>
            <a:r>
              <a:rPr lang="ja-JP" altLang="ja-JP">
                <a:latin typeface="+mn-ea"/>
              </a:rPr>
              <a:t>特定機能病院入院基本料</a:t>
            </a:r>
            <a:r>
              <a:rPr lang="en-US" altLang="ja-JP" dirty="0">
                <a:latin typeface="+mn-ea"/>
              </a:rPr>
              <a:t>(</a:t>
            </a:r>
            <a:r>
              <a:rPr lang="ja-JP" altLang="ja-JP">
                <a:latin typeface="+mn-ea"/>
              </a:rPr>
              <a:t>一般病棟に限る</a:t>
            </a:r>
            <a:r>
              <a:rPr lang="en-US" altLang="ja-JP" dirty="0">
                <a:latin typeface="+mn-ea"/>
              </a:rPr>
              <a:t>)</a:t>
            </a:r>
            <a:endParaRPr lang="ja-JP" altLang="ja-JP">
              <a:latin typeface="+mn-ea"/>
            </a:endParaRPr>
          </a:p>
          <a:p>
            <a:pPr lvl="2"/>
            <a:r>
              <a:rPr lang="ja-JP" altLang="ja-JP">
                <a:latin typeface="+mn-ea"/>
              </a:rPr>
              <a:t>救命救急入院料</a:t>
            </a:r>
          </a:p>
          <a:p>
            <a:pPr lvl="2"/>
            <a:r>
              <a:rPr lang="ja-JP" altLang="ja-JP">
                <a:latin typeface="+mn-ea"/>
              </a:rPr>
              <a:t>特定集中治療室管理料</a:t>
            </a:r>
          </a:p>
          <a:p>
            <a:pPr lvl="2"/>
            <a:r>
              <a:rPr lang="ja-JP" altLang="ja-JP">
                <a:latin typeface="+mn-ea"/>
              </a:rPr>
              <a:t>ハイケアユニット入院医療管理料</a:t>
            </a:r>
          </a:p>
          <a:p>
            <a:pPr lvl="2"/>
            <a:r>
              <a:rPr lang="ja-JP" altLang="ja-JP">
                <a:latin typeface="+mn-ea"/>
              </a:rPr>
              <a:t>脳卒中ケアユニット入院医療管理料</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せん妄ハイリスク患者ケア加算の新設</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151</a:t>
            </a:fld>
            <a:endParaRPr lang="en-US" altLang="ja-JP" sz="1800" dirty="0"/>
          </a:p>
        </p:txBody>
      </p:sp>
    </p:spTree>
    <p:extLst>
      <p:ext uri="{BB962C8B-B14F-4D97-AF65-F5344CB8AC3E}">
        <p14:creationId xmlns:p14="http://schemas.microsoft.com/office/powerpoint/2010/main" val="333118887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ja-JP">
                <a:latin typeface="+mn-ea"/>
              </a:rPr>
              <a:t>新</a:t>
            </a:r>
            <a:r>
              <a:rPr lang="en-US" altLang="ja-JP" dirty="0">
                <a:latin typeface="+mn-ea"/>
              </a:rPr>
              <a:t>)</a:t>
            </a:r>
            <a:r>
              <a:rPr lang="ja-JP" altLang="ja-JP">
                <a:latin typeface="+mn-ea"/>
              </a:rPr>
              <a:t>せん妄ハイリスク患者ケア加算</a:t>
            </a:r>
            <a:r>
              <a:rPr lang="en-US" altLang="ja-JP" dirty="0">
                <a:latin typeface="+mn-ea"/>
              </a:rPr>
              <a:t>							</a:t>
            </a:r>
            <a:r>
              <a:rPr lang="ja-JP" altLang="ja-JP">
                <a:latin typeface="+mn-ea"/>
              </a:rPr>
              <a:t>〇点</a:t>
            </a:r>
            <a:r>
              <a:rPr lang="en-US" altLang="ja-JP" dirty="0">
                <a:latin typeface="+mn-ea"/>
              </a:rPr>
              <a:t>(</a:t>
            </a:r>
            <a:r>
              <a:rPr lang="ja-JP" altLang="ja-JP">
                <a:latin typeface="+mn-ea"/>
              </a:rPr>
              <a:t>入院中</a:t>
            </a:r>
            <a:r>
              <a:rPr lang="en-US" altLang="ja-JP" dirty="0">
                <a:latin typeface="+mn-ea"/>
              </a:rPr>
              <a:t>1</a:t>
            </a:r>
            <a:r>
              <a:rPr lang="ja-JP" altLang="ja-JP">
                <a:latin typeface="+mn-ea"/>
              </a:rPr>
              <a:t>回</a:t>
            </a:r>
            <a:r>
              <a:rPr lang="en-US" altLang="ja-JP" dirty="0">
                <a:latin typeface="+mn-ea"/>
              </a:rPr>
              <a:t>)</a:t>
            </a:r>
            <a:r>
              <a:rPr lang="ja-JP" altLang="ja-JP">
                <a:latin typeface="+mn-ea"/>
              </a:rPr>
              <a:t>（要届出）</a:t>
            </a:r>
          </a:p>
          <a:p>
            <a:pPr lvl="1"/>
            <a:r>
              <a:rPr lang="ja-JP" altLang="ja-JP">
                <a:latin typeface="+mn-ea"/>
              </a:rPr>
              <a:t>施設基準</a:t>
            </a:r>
          </a:p>
          <a:p>
            <a:pPr lvl="2"/>
            <a:r>
              <a:rPr lang="ja-JP" altLang="ja-JP">
                <a:latin typeface="+mn-ea"/>
              </a:rPr>
              <a:t>以下を作成していること</a:t>
            </a:r>
          </a:p>
          <a:p>
            <a:pPr lvl="3"/>
            <a:r>
              <a:rPr lang="ja-JP" altLang="ja-JP">
                <a:latin typeface="+mn-ea"/>
              </a:rPr>
              <a:t>せん妄のリスク因子の確認のためのチェックリスト</a:t>
            </a:r>
          </a:p>
          <a:p>
            <a:pPr lvl="3"/>
            <a:r>
              <a:rPr lang="ja-JP" altLang="ja-JP">
                <a:latin typeface="+mn-ea"/>
              </a:rPr>
              <a:t>ハイリスク患者に対するせん妄対策のためのチェックリスト</a:t>
            </a:r>
          </a:p>
          <a:p>
            <a:pPr lvl="1"/>
            <a:endParaRPr lang="ja-JP" altLang="ja-JP">
              <a:latin typeface="+mn-ea"/>
            </a:endParaRPr>
          </a:p>
          <a:p>
            <a:pPr marL="400050" lvl="1" indent="0">
              <a:buNone/>
            </a:pP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せん妄ハイリスク患者ケア加算の新設</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152</a:t>
            </a:fld>
            <a:endParaRPr lang="en-US" altLang="ja-JP" sz="1800" dirty="0"/>
          </a:p>
        </p:txBody>
      </p:sp>
    </p:spTree>
    <p:extLst>
      <p:ext uri="{BB962C8B-B14F-4D97-AF65-F5344CB8AC3E}">
        <p14:creationId xmlns:p14="http://schemas.microsoft.com/office/powerpoint/2010/main" val="408112581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急性期看護補助体制加算</a:t>
            </a:r>
            <a:endParaRPr lang="en-US" altLang="ja-JP" dirty="0">
              <a:latin typeface="+mn-ea"/>
            </a:endParaRPr>
          </a:p>
          <a:p>
            <a:pPr lvl="1"/>
            <a:r>
              <a:rPr lang="en-US" altLang="ja-JP" dirty="0">
                <a:latin typeface="+mn-ea"/>
              </a:rPr>
              <a:t>25</a:t>
            </a:r>
            <a:r>
              <a:rPr lang="ja-JP" altLang="en-US">
                <a:latin typeface="+mn-ea"/>
              </a:rPr>
              <a:t>対</a:t>
            </a:r>
            <a:r>
              <a:rPr lang="en-US" altLang="ja-JP" dirty="0">
                <a:latin typeface="+mn-ea"/>
              </a:rPr>
              <a:t>1</a:t>
            </a:r>
            <a:r>
              <a:rPr lang="ja-JP" altLang="en-US">
                <a:latin typeface="+mn-ea"/>
              </a:rPr>
              <a:t>急性期看護補助体制加算</a:t>
            </a:r>
            <a:r>
              <a:rPr lang="en-US" altLang="ja-JP" dirty="0">
                <a:latin typeface="+mn-ea"/>
              </a:rPr>
              <a:t>(</a:t>
            </a:r>
            <a:r>
              <a:rPr lang="ja-JP" altLang="en-US">
                <a:latin typeface="+mn-ea"/>
              </a:rPr>
              <a:t>看護補助者</a:t>
            </a:r>
            <a:r>
              <a:rPr lang="en-US" altLang="ja-JP" dirty="0">
                <a:latin typeface="+mn-ea"/>
              </a:rPr>
              <a:t>5</a:t>
            </a:r>
            <a:r>
              <a:rPr lang="ja-JP" altLang="en-US">
                <a:latin typeface="+mn-ea"/>
              </a:rPr>
              <a:t>割以上</a:t>
            </a:r>
            <a:r>
              <a:rPr lang="en-US" altLang="ja-JP" dirty="0">
                <a:latin typeface="+mn-ea"/>
              </a:rPr>
              <a:t>)	210</a:t>
            </a:r>
            <a:r>
              <a:rPr lang="ja-JP" altLang="en-US">
                <a:latin typeface="+mn-ea"/>
              </a:rPr>
              <a:t>点　⇒　○点</a:t>
            </a:r>
          </a:p>
          <a:p>
            <a:pPr lvl="1"/>
            <a:r>
              <a:rPr lang="en-US" altLang="ja-JP" dirty="0">
                <a:latin typeface="+mn-ea"/>
              </a:rPr>
              <a:t>25</a:t>
            </a:r>
            <a:r>
              <a:rPr lang="ja-JP" altLang="en-US">
                <a:latin typeface="+mn-ea"/>
              </a:rPr>
              <a:t>対</a:t>
            </a:r>
            <a:r>
              <a:rPr lang="en-US" altLang="ja-JP" dirty="0">
                <a:latin typeface="+mn-ea"/>
              </a:rPr>
              <a:t>1</a:t>
            </a:r>
            <a:r>
              <a:rPr lang="ja-JP" altLang="en-US">
                <a:latin typeface="+mn-ea"/>
              </a:rPr>
              <a:t>急性期看護補助体制加算</a:t>
            </a:r>
            <a:r>
              <a:rPr lang="en-US" altLang="ja-JP" dirty="0">
                <a:latin typeface="+mn-ea"/>
              </a:rPr>
              <a:t>(</a:t>
            </a:r>
            <a:r>
              <a:rPr lang="ja-JP" altLang="en-US">
                <a:latin typeface="+mn-ea"/>
              </a:rPr>
              <a:t>看護補助者</a:t>
            </a:r>
            <a:r>
              <a:rPr lang="en-US" altLang="ja-JP" dirty="0">
                <a:latin typeface="+mn-ea"/>
              </a:rPr>
              <a:t>5</a:t>
            </a:r>
            <a:r>
              <a:rPr lang="ja-JP" altLang="en-US">
                <a:latin typeface="+mn-ea"/>
              </a:rPr>
              <a:t>割未満</a:t>
            </a:r>
            <a:r>
              <a:rPr lang="en-US" altLang="ja-JP" dirty="0">
                <a:latin typeface="+mn-ea"/>
              </a:rPr>
              <a:t>)	190</a:t>
            </a:r>
            <a:r>
              <a:rPr lang="ja-JP" altLang="en-US">
                <a:latin typeface="+mn-ea"/>
              </a:rPr>
              <a:t>点　⇒　○点</a:t>
            </a:r>
          </a:p>
          <a:p>
            <a:pPr lvl="1"/>
            <a:r>
              <a:rPr lang="en-US" altLang="ja-JP" dirty="0">
                <a:latin typeface="+mn-ea"/>
              </a:rPr>
              <a:t>50</a:t>
            </a:r>
            <a:r>
              <a:rPr lang="ja-JP" altLang="en-US">
                <a:latin typeface="+mn-ea"/>
              </a:rPr>
              <a:t>対</a:t>
            </a:r>
            <a:r>
              <a:rPr lang="en-US" altLang="ja-JP" dirty="0">
                <a:latin typeface="+mn-ea"/>
              </a:rPr>
              <a:t>1</a:t>
            </a:r>
            <a:r>
              <a:rPr lang="ja-JP" altLang="en-US">
                <a:latin typeface="+mn-ea"/>
              </a:rPr>
              <a:t>急性期看護補助体制加算	</a:t>
            </a:r>
            <a:r>
              <a:rPr lang="en-US" altLang="ja-JP" dirty="0">
                <a:latin typeface="+mn-ea"/>
              </a:rPr>
              <a:t>170</a:t>
            </a:r>
            <a:r>
              <a:rPr lang="ja-JP" altLang="en-US">
                <a:latin typeface="+mn-ea"/>
              </a:rPr>
              <a:t>点　⇒　○点</a:t>
            </a:r>
          </a:p>
          <a:p>
            <a:pPr lvl="1"/>
            <a:r>
              <a:rPr lang="en-US" altLang="ja-JP" dirty="0">
                <a:latin typeface="+mn-ea"/>
              </a:rPr>
              <a:t>75</a:t>
            </a:r>
            <a:r>
              <a:rPr lang="ja-JP" altLang="en-US">
                <a:latin typeface="+mn-ea"/>
              </a:rPr>
              <a:t>対</a:t>
            </a:r>
            <a:r>
              <a:rPr lang="en-US" altLang="ja-JP" dirty="0">
                <a:latin typeface="+mn-ea"/>
              </a:rPr>
              <a:t>1</a:t>
            </a:r>
            <a:r>
              <a:rPr lang="ja-JP" altLang="en-US">
                <a:latin typeface="+mn-ea"/>
              </a:rPr>
              <a:t>急性期看護補助体制加算	</a:t>
            </a:r>
            <a:r>
              <a:rPr lang="en-US" altLang="ja-JP" dirty="0">
                <a:latin typeface="+mn-ea"/>
              </a:rPr>
              <a:t>130</a:t>
            </a:r>
            <a:r>
              <a:rPr lang="ja-JP" altLang="en-US">
                <a:latin typeface="+mn-ea"/>
              </a:rPr>
              <a:t>点　⇒　○点</a:t>
            </a:r>
          </a:p>
          <a:p>
            <a:pPr lvl="1"/>
            <a:endParaRPr lang="en-US" altLang="ja-JP" dirty="0">
              <a:latin typeface="+mn-ea"/>
            </a:endParaRPr>
          </a:p>
          <a:p>
            <a:pPr lvl="1"/>
            <a:r>
              <a:rPr lang="ja-JP" altLang="en-US">
                <a:latin typeface="+mn-ea"/>
              </a:rPr>
              <a:t>夜間</a:t>
            </a:r>
            <a:r>
              <a:rPr lang="en-US" altLang="ja-JP" dirty="0">
                <a:latin typeface="+mn-ea"/>
              </a:rPr>
              <a:t>30</a:t>
            </a:r>
            <a:r>
              <a:rPr lang="ja-JP" altLang="en-US">
                <a:latin typeface="+mn-ea"/>
              </a:rPr>
              <a:t>対</a:t>
            </a:r>
            <a:r>
              <a:rPr lang="en-US" altLang="ja-JP" dirty="0">
                <a:latin typeface="+mn-ea"/>
              </a:rPr>
              <a:t>1</a:t>
            </a:r>
            <a:r>
              <a:rPr lang="ja-JP" altLang="en-US">
                <a:latin typeface="+mn-ea"/>
              </a:rPr>
              <a:t>急性期看護補助体制加算	　　</a:t>
            </a:r>
            <a:r>
              <a:rPr lang="en-US" altLang="ja-JP" dirty="0">
                <a:latin typeface="+mn-ea"/>
              </a:rPr>
              <a:t>90</a:t>
            </a:r>
            <a:r>
              <a:rPr lang="ja-JP" altLang="en-US">
                <a:latin typeface="+mn-ea"/>
              </a:rPr>
              <a:t>点　⇒　○点</a:t>
            </a:r>
          </a:p>
          <a:p>
            <a:pPr lvl="1"/>
            <a:r>
              <a:rPr lang="ja-JP" altLang="en-US">
                <a:latin typeface="+mn-ea"/>
              </a:rPr>
              <a:t>夜間</a:t>
            </a:r>
            <a:r>
              <a:rPr lang="en-US" altLang="ja-JP" dirty="0">
                <a:latin typeface="+mn-ea"/>
              </a:rPr>
              <a:t>50</a:t>
            </a:r>
            <a:r>
              <a:rPr lang="ja-JP" altLang="en-US">
                <a:latin typeface="+mn-ea"/>
              </a:rPr>
              <a:t>対</a:t>
            </a:r>
            <a:r>
              <a:rPr lang="en-US" altLang="ja-JP" dirty="0">
                <a:latin typeface="+mn-ea"/>
              </a:rPr>
              <a:t>1</a:t>
            </a:r>
            <a:r>
              <a:rPr lang="ja-JP" altLang="en-US">
                <a:latin typeface="+mn-ea"/>
              </a:rPr>
              <a:t>急性期看護補助体制加算　　</a:t>
            </a:r>
            <a:r>
              <a:rPr lang="en-US" altLang="ja-JP" dirty="0">
                <a:latin typeface="+mn-ea"/>
              </a:rPr>
              <a:t>85</a:t>
            </a:r>
            <a:r>
              <a:rPr lang="ja-JP" altLang="en-US">
                <a:latin typeface="+mn-ea"/>
              </a:rPr>
              <a:t>点　⇒　○点</a:t>
            </a:r>
          </a:p>
          <a:p>
            <a:pPr lvl="1"/>
            <a:r>
              <a:rPr lang="ja-JP" altLang="en-US">
                <a:latin typeface="+mn-ea"/>
              </a:rPr>
              <a:t>夜間</a:t>
            </a:r>
            <a:r>
              <a:rPr lang="en-US" altLang="ja-JP" dirty="0">
                <a:latin typeface="+mn-ea"/>
              </a:rPr>
              <a:t>100</a:t>
            </a:r>
            <a:r>
              <a:rPr lang="ja-JP" altLang="en-US">
                <a:latin typeface="+mn-ea"/>
              </a:rPr>
              <a:t>対</a:t>
            </a:r>
            <a:r>
              <a:rPr lang="en-US" altLang="ja-JP" dirty="0">
                <a:latin typeface="+mn-ea"/>
              </a:rPr>
              <a:t>1</a:t>
            </a:r>
            <a:r>
              <a:rPr lang="ja-JP" altLang="en-US">
                <a:latin typeface="+mn-ea"/>
              </a:rPr>
              <a:t>急性期看護補助体制加算　</a:t>
            </a:r>
            <a:r>
              <a:rPr lang="en-US" altLang="ja-JP" dirty="0">
                <a:latin typeface="+mn-ea"/>
              </a:rPr>
              <a:t>70</a:t>
            </a:r>
            <a:r>
              <a:rPr lang="ja-JP" altLang="en-US">
                <a:latin typeface="+mn-ea"/>
              </a:rPr>
              <a:t>点　⇒　○点</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急性期看護補助体制加算等の見直し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153</a:t>
            </a:fld>
            <a:endParaRPr lang="en-US" altLang="ja-JP" sz="1800" dirty="0"/>
          </a:p>
        </p:txBody>
      </p:sp>
    </p:spTree>
    <p:extLst>
      <p:ext uri="{BB962C8B-B14F-4D97-AF65-F5344CB8AC3E}">
        <p14:creationId xmlns:p14="http://schemas.microsoft.com/office/powerpoint/2010/main" val="127581553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看護補助加算</a:t>
            </a:r>
            <a:endParaRPr lang="en-US" altLang="ja-JP" dirty="0">
              <a:latin typeface="+mn-ea"/>
            </a:endParaRPr>
          </a:p>
          <a:p>
            <a:pPr lvl="1"/>
            <a:r>
              <a:rPr lang="ja-JP" altLang="en-US">
                <a:latin typeface="+mn-ea"/>
              </a:rPr>
              <a:t>看護補助加算</a:t>
            </a:r>
            <a:r>
              <a:rPr lang="en-US" altLang="ja-JP" dirty="0">
                <a:latin typeface="+mn-ea"/>
              </a:rPr>
              <a:t>1		129</a:t>
            </a:r>
            <a:r>
              <a:rPr lang="ja-JP" altLang="en-US">
                <a:latin typeface="+mn-ea"/>
              </a:rPr>
              <a:t>点　⇒　○点</a:t>
            </a:r>
          </a:p>
          <a:p>
            <a:pPr lvl="1"/>
            <a:r>
              <a:rPr lang="ja-JP" altLang="en-US">
                <a:latin typeface="+mn-ea"/>
              </a:rPr>
              <a:t>看護補助加算</a:t>
            </a:r>
            <a:r>
              <a:rPr lang="en-US" altLang="ja-JP" dirty="0">
                <a:latin typeface="+mn-ea"/>
              </a:rPr>
              <a:t>2		104</a:t>
            </a:r>
            <a:r>
              <a:rPr lang="ja-JP" altLang="en-US">
                <a:latin typeface="+mn-ea"/>
              </a:rPr>
              <a:t>点　⇒　○点</a:t>
            </a:r>
          </a:p>
          <a:p>
            <a:pPr lvl="1"/>
            <a:r>
              <a:rPr lang="ja-JP" altLang="en-US">
                <a:latin typeface="+mn-ea"/>
              </a:rPr>
              <a:t>看護補助加算</a:t>
            </a:r>
            <a:r>
              <a:rPr lang="en-US" altLang="ja-JP" dirty="0">
                <a:latin typeface="+mn-ea"/>
              </a:rPr>
              <a:t>3		</a:t>
            </a:r>
            <a:r>
              <a:rPr lang="ja-JP" altLang="en-US">
                <a:latin typeface="+mn-ea"/>
              </a:rPr>
              <a:t>　</a:t>
            </a:r>
            <a:r>
              <a:rPr lang="en-US" altLang="ja-JP" dirty="0">
                <a:latin typeface="+mn-ea"/>
              </a:rPr>
              <a:t>76</a:t>
            </a:r>
            <a:r>
              <a:rPr lang="ja-JP" altLang="en-US">
                <a:latin typeface="+mn-ea"/>
              </a:rPr>
              <a:t>点　⇒　○点</a:t>
            </a:r>
            <a:endParaRPr lang="en-US" altLang="ja-JP" dirty="0">
              <a:latin typeface="+mn-ea"/>
            </a:endParaRPr>
          </a:p>
          <a:p>
            <a:pPr lvl="1"/>
            <a:endParaRPr lang="en-US" altLang="ja-JP" sz="800" dirty="0">
              <a:latin typeface="+mn-ea"/>
            </a:endParaRPr>
          </a:p>
          <a:p>
            <a:pPr lvl="1"/>
            <a:r>
              <a:rPr lang="ja-JP" altLang="en-US">
                <a:latin typeface="+mn-ea"/>
              </a:rPr>
              <a:t>夜間</a:t>
            </a:r>
            <a:r>
              <a:rPr lang="en-US" altLang="ja-JP" dirty="0">
                <a:latin typeface="+mn-ea"/>
              </a:rPr>
              <a:t>75</a:t>
            </a:r>
            <a:r>
              <a:rPr lang="ja-JP" altLang="en-US">
                <a:latin typeface="+mn-ea"/>
              </a:rPr>
              <a:t>対</a:t>
            </a:r>
            <a:r>
              <a:rPr lang="en-US" altLang="ja-JP" dirty="0">
                <a:latin typeface="+mn-ea"/>
              </a:rPr>
              <a:t>1</a:t>
            </a:r>
            <a:r>
              <a:rPr lang="ja-JP" altLang="en-US">
                <a:latin typeface="+mn-ea"/>
              </a:rPr>
              <a:t>看護補助加算	</a:t>
            </a:r>
            <a:r>
              <a:rPr lang="en-US" altLang="ja-JP" dirty="0">
                <a:latin typeface="+mn-ea"/>
              </a:rPr>
              <a:t>40</a:t>
            </a:r>
            <a:r>
              <a:rPr lang="ja-JP" altLang="en-US">
                <a:latin typeface="+mn-ea"/>
              </a:rPr>
              <a:t>点　⇒　○点</a:t>
            </a:r>
          </a:p>
          <a:p>
            <a:r>
              <a:rPr lang="ja-JP" altLang="en-US">
                <a:latin typeface="+mn-ea"/>
              </a:rPr>
              <a:t>夜間看護加算</a:t>
            </a:r>
            <a:r>
              <a:rPr lang="en-US" altLang="ja-JP" dirty="0">
                <a:latin typeface="+mn-ea"/>
              </a:rPr>
              <a:t>(</a:t>
            </a:r>
            <a:r>
              <a:rPr lang="ja-JP" altLang="en-US">
                <a:latin typeface="+mn-ea"/>
              </a:rPr>
              <a:t>療養病棟入院基本料の注加算</a:t>
            </a:r>
            <a:r>
              <a:rPr lang="en-US" altLang="ja-JP" dirty="0">
                <a:latin typeface="+mn-ea"/>
              </a:rPr>
              <a:t>)</a:t>
            </a:r>
          </a:p>
          <a:p>
            <a:pPr lvl="1"/>
            <a:r>
              <a:rPr lang="ja-JP" altLang="en-US">
                <a:latin typeface="+mn-ea"/>
              </a:rPr>
              <a:t>夜間看護加算</a:t>
            </a:r>
            <a:r>
              <a:rPr lang="en-US" altLang="ja-JP" dirty="0">
                <a:latin typeface="+mn-ea"/>
              </a:rPr>
              <a:t>		35</a:t>
            </a:r>
            <a:r>
              <a:rPr lang="ja-JP" altLang="en-US">
                <a:latin typeface="+mn-ea"/>
              </a:rPr>
              <a:t>点　⇒　○点</a:t>
            </a:r>
          </a:p>
          <a:p>
            <a:r>
              <a:rPr lang="ja-JP" altLang="en-US">
                <a:latin typeface="+mn-ea"/>
              </a:rPr>
              <a:t>看護補助加算</a:t>
            </a:r>
            <a:r>
              <a:rPr lang="en-US" altLang="ja-JP" dirty="0">
                <a:latin typeface="+mn-ea"/>
              </a:rPr>
              <a:t>(</a:t>
            </a:r>
            <a:r>
              <a:rPr lang="ja-JP" altLang="en-US">
                <a:latin typeface="+mn-ea"/>
              </a:rPr>
              <a:t>障害者施設等入院基本料の注加算</a:t>
            </a:r>
            <a:r>
              <a:rPr lang="en-US" altLang="ja-JP" dirty="0">
                <a:latin typeface="+mn-ea"/>
              </a:rPr>
              <a:t>)</a:t>
            </a:r>
          </a:p>
          <a:p>
            <a:pPr lvl="1"/>
            <a:r>
              <a:rPr lang="en-US" altLang="ja-JP" dirty="0">
                <a:latin typeface="+mn-ea"/>
              </a:rPr>
              <a:t>14</a:t>
            </a:r>
            <a:r>
              <a:rPr lang="ja-JP" altLang="en-US">
                <a:latin typeface="+mn-ea"/>
              </a:rPr>
              <a:t>日以内の期間</a:t>
            </a:r>
            <a:r>
              <a:rPr lang="en-US" altLang="ja-JP" dirty="0">
                <a:latin typeface="+mn-ea"/>
              </a:rPr>
              <a:t>		129</a:t>
            </a:r>
            <a:r>
              <a:rPr lang="ja-JP" altLang="en-US">
                <a:latin typeface="+mn-ea"/>
              </a:rPr>
              <a:t>点　⇒　○点</a:t>
            </a:r>
          </a:p>
          <a:p>
            <a:pPr lvl="1"/>
            <a:r>
              <a:rPr lang="en-US" altLang="ja-JP" dirty="0">
                <a:latin typeface="+mn-ea"/>
              </a:rPr>
              <a:t>15</a:t>
            </a:r>
            <a:r>
              <a:rPr lang="ja-JP" altLang="en-US">
                <a:latin typeface="+mn-ea"/>
              </a:rPr>
              <a:t>日以上</a:t>
            </a:r>
            <a:r>
              <a:rPr lang="en-US" altLang="ja-JP" dirty="0">
                <a:latin typeface="+mn-ea"/>
              </a:rPr>
              <a:t>30</a:t>
            </a:r>
            <a:r>
              <a:rPr lang="ja-JP" altLang="en-US">
                <a:latin typeface="+mn-ea"/>
              </a:rPr>
              <a:t>日以内の期間	</a:t>
            </a:r>
            <a:r>
              <a:rPr lang="en-US" altLang="ja-JP" dirty="0">
                <a:latin typeface="+mn-ea"/>
              </a:rPr>
              <a:t>104</a:t>
            </a:r>
            <a:r>
              <a:rPr lang="ja-JP" altLang="en-US">
                <a:latin typeface="+mn-ea"/>
              </a:rPr>
              <a:t>点　⇒　○点</a:t>
            </a:r>
          </a:p>
          <a:p>
            <a:r>
              <a:rPr lang="ja-JP" altLang="en-US">
                <a:latin typeface="+mn-ea"/>
              </a:rPr>
              <a:t>看護補助者配置加算</a:t>
            </a:r>
            <a:r>
              <a:rPr lang="en-US" altLang="ja-JP" dirty="0">
                <a:latin typeface="+mn-ea"/>
              </a:rPr>
              <a:t>(</a:t>
            </a:r>
            <a:r>
              <a:rPr lang="ja-JP" altLang="en-US">
                <a:latin typeface="+mn-ea"/>
              </a:rPr>
              <a:t>地域包括ケア病棟入院料の注加算</a:t>
            </a:r>
            <a:r>
              <a:rPr lang="en-US" altLang="ja-JP" dirty="0">
                <a:latin typeface="+mn-ea"/>
              </a:rPr>
              <a:t>)</a:t>
            </a:r>
          </a:p>
          <a:p>
            <a:pPr lvl="1"/>
            <a:r>
              <a:rPr lang="ja-JP" altLang="en-US">
                <a:latin typeface="+mn-ea"/>
              </a:rPr>
              <a:t>看護補助者配置加算	</a:t>
            </a:r>
            <a:r>
              <a:rPr lang="en-US" altLang="ja-JP" dirty="0">
                <a:latin typeface="+mn-ea"/>
              </a:rPr>
              <a:t>150</a:t>
            </a:r>
            <a:r>
              <a:rPr lang="ja-JP" altLang="en-US">
                <a:latin typeface="+mn-ea"/>
              </a:rPr>
              <a:t>点　⇒　○点</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急性期看護補助体制加算等の見直し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154</a:t>
            </a:fld>
            <a:endParaRPr lang="en-US" altLang="ja-JP" sz="1800" dirty="0"/>
          </a:p>
        </p:txBody>
      </p:sp>
    </p:spTree>
    <p:extLst>
      <p:ext uri="{BB962C8B-B14F-4D97-AF65-F5344CB8AC3E}">
        <p14:creationId xmlns:p14="http://schemas.microsoft.com/office/powerpoint/2010/main" val="380720410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ja-JP">
                <a:latin typeface="+mn-ea"/>
              </a:rPr>
              <a:t>新</a:t>
            </a:r>
            <a:r>
              <a:rPr lang="en-US" altLang="ja-JP" dirty="0">
                <a:latin typeface="+mn-ea"/>
              </a:rPr>
              <a:t>)</a:t>
            </a:r>
            <a:r>
              <a:rPr lang="ja-JP" altLang="ja-JP">
                <a:latin typeface="+mn-ea"/>
              </a:rPr>
              <a:t>早期栄養介入管理加算</a:t>
            </a:r>
            <a:r>
              <a:rPr lang="en-US" altLang="ja-JP" dirty="0">
                <a:latin typeface="+mn-ea"/>
              </a:rPr>
              <a:t>	</a:t>
            </a:r>
            <a:r>
              <a:rPr lang="ja-JP" altLang="ja-JP">
                <a:latin typeface="+mn-ea"/>
              </a:rPr>
              <a:t>〇点</a:t>
            </a:r>
            <a:r>
              <a:rPr lang="en-US" altLang="ja-JP" dirty="0">
                <a:latin typeface="+mn-ea"/>
              </a:rPr>
              <a:t>(1</a:t>
            </a:r>
            <a:r>
              <a:rPr lang="ja-JP" altLang="ja-JP">
                <a:latin typeface="+mn-ea"/>
              </a:rPr>
              <a:t>日につき</a:t>
            </a:r>
            <a:r>
              <a:rPr lang="en-US" altLang="ja-JP" dirty="0">
                <a:latin typeface="+mn-ea"/>
              </a:rPr>
              <a:t>)</a:t>
            </a:r>
            <a:endParaRPr lang="ja-JP" altLang="ja-JP">
              <a:latin typeface="+mn-ea"/>
            </a:endParaRPr>
          </a:p>
          <a:p>
            <a:pPr lvl="1"/>
            <a:r>
              <a:rPr lang="ja-JP" altLang="ja-JP">
                <a:latin typeface="+mn-ea"/>
              </a:rPr>
              <a:t>算定要件</a:t>
            </a:r>
          </a:p>
          <a:p>
            <a:pPr lvl="2"/>
            <a:r>
              <a:rPr lang="ja-JP" altLang="ja-JP">
                <a:latin typeface="+mn-ea"/>
              </a:rPr>
              <a:t>特定集中治療室に入室後早期から経腸栄養等の必要な栄養管理が行われた場合</a:t>
            </a:r>
          </a:p>
          <a:p>
            <a:pPr lvl="2"/>
            <a:r>
              <a:rPr lang="en-US" altLang="ja-JP" dirty="0">
                <a:latin typeface="+mn-ea"/>
              </a:rPr>
              <a:t>7</a:t>
            </a:r>
            <a:r>
              <a:rPr lang="ja-JP" altLang="ja-JP">
                <a:latin typeface="+mn-ea"/>
              </a:rPr>
              <a:t>日を限度として加算</a:t>
            </a:r>
          </a:p>
          <a:p>
            <a:pPr lvl="1"/>
            <a:r>
              <a:rPr lang="ja-JP" altLang="ja-JP">
                <a:latin typeface="+mn-ea"/>
              </a:rPr>
              <a:t>施設基準</a:t>
            </a:r>
          </a:p>
          <a:p>
            <a:pPr lvl="2"/>
            <a:r>
              <a:rPr lang="en-US" altLang="ja-JP" dirty="0">
                <a:latin typeface="+mn-ea"/>
              </a:rPr>
              <a:t>(1)</a:t>
            </a:r>
            <a:r>
              <a:rPr lang="ja-JP" altLang="ja-JP">
                <a:latin typeface="+mn-ea"/>
              </a:rPr>
              <a:t>特定集中治療室に次の要件を満たす管理栄養士が専任で配置されている</a:t>
            </a:r>
            <a:r>
              <a:rPr lang="ja-JP" altLang="en-US">
                <a:latin typeface="+mn-ea"/>
              </a:rPr>
              <a:t>こと</a:t>
            </a:r>
            <a:endParaRPr lang="ja-JP" altLang="ja-JP">
              <a:latin typeface="+mn-ea"/>
            </a:endParaRPr>
          </a:p>
          <a:p>
            <a:pPr lvl="3"/>
            <a:r>
              <a:rPr lang="en-US" altLang="ja-JP" dirty="0">
                <a:latin typeface="+mn-ea"/>
              </a:rPr>
              <a:t>1</a:t>
            </a:r>
            <a:r>
              <a:rPr lang="ja-JP" altLang="ja-JP">
                <a:latin typeface="+mn-ea"/>
              </a:rPr>
              <a:t>栄養サポートチーム加算の施設基準にある研修を修了し、栄養サポートチームでの栄養管理の経験を</a:t>
            </a:r>
            <a:r>
              <a:rPr lang="en-US" altLang="ja-JP" dirty="0">
                <a:latin typeface="+mn-ea"/>
              </a:rPr>
              <a:t>3</a:t>
            </a:r>
            <a:r>
              <a:rPr lang="ja-JP" altLang="ja-JP">
                <a:latin typeface="+mn-ea"/>
              </a:rPr>
              <a:t>年以上有すること</a:t>
            </a:r>
          </a:p>
          <a:p>
            <a:pPr lvl="3"/>
            <a:r>
              <a:rPr lang="en-US" altLang="ja-JP" dirty="0">
                <a:latin typeface="+mn-ea"/>
              </a:rPr>
              <a:t>2</a:t>
            </a:r>
            <a:r>
              <a:rPr lang="ja-JP" altLang="ja-JP">
                <a:latin typeface="+mn-ea"/>
              </a:rPr>
              <a:t>特定集中治療室における栄養管理の経験を</a:t>
            </a:r>
            <a:r>
              <a:rPr lang="en-US" altLang="ja-JP" dirty="0">
                <a:latin typeface="+mn-ea"/>
              </a:rPr>
              <a:t>3</a:t>
            </a:r>
            <a:r>
              <a:rPr lang="ja-JP" altLang="ja-JP">
                <a:latin typeface="+mn-ea"/>
              </a:rPr>
              <a:t>年以上有すること</a:t>
            </a:r>
          </a:p>
          <a:p>
            <a:pPr lvl="3"/>
            <a:r>
              <a:rPr lang="en-US" altLang="ja-JP" dirty="0">
                <a:latin typeface="+mn-ea"/>
              </a:rPr>
              <a:t>3</a:t>
            </a:r>
            <a:r>
              <a:rPr lang="ja-JP" altLang="ja-JP">
                <a:latin typeface="+mn-ea"/>
              </a:rPr>
              <a:t>特定集中治療室管理料を算定する一般病床の治療室における管理栄養士の数は、当該治療室の入院患者の数が</a:t>
            </a:r>
            <a:r>
              <a:rPr lang="en-US" altLang="ja-JP" dirty="0">
                <a:latin typeface="+mn-ea"/>
              </a:rPr>
              <a:t>10</a:t>
            </a:r>
            <a:r>
              <a:rPr lang="ja-JP" altLang="ja-JP">
                <a:latin typeface="+mn-ea"/>
              </a:rPr>
              <a:t>又はその端数を増すごとに</a:t>
            </a:r>
            <a:r>
              <a:rPr lang="en-US" altLang="ja-JP" dirty="0">
                <a:latin typeface="+mn-ea"/>
              </a:rPr>
              <a:t>1</a:t>
            </a:r>
            <a:r>
              <a:rPr lang="ja-JP" altLang="ja-JP">
                <a:latin typeface="+mn-ea"/>
              </a:rPr>
              <a:t>以上である</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ja-JP"/>
              <a:t>特定集中治療室管理料の加算新設</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155</a:t>
            </a:fld>
            <a:endParaRPr lang="en-US" altLang="ja-JP" sz="1800" dirty="0"/>
          </a:p>
        </p:txBody>
      </p:sp>
    </p:spTree>
    <p:extLst>
      <p:ext uri="{BB962C8B-B14F-4D97-AF65-F5344CB8AC3E}">
        <p14:creationId xmlns:p14="http://schemas.microsoft.com/office/powerpoint/2010/main" val="83920418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ja-JP">
                <a:latin typeface="+mn-ea"/>
              </a:rPr>
              <a:t>新</a:t>
            </a:r>
            <a:r>
              <a:rPr lang="en-US" altLang="ja-JP" dirty="0">
                <a:latin typeface="+mn-ea"/>
              </a:rPr>
              <a:t>)</a:t>
            </a:r>
            <a:r>
              <a:rPr lang="ja-JP" altLang="ja-JP">
                <a:latin typeface="+mn-ea"/>
              </a:rPr>
              <a:t>早期栄養介入管理加算</a:t>
            </a:r>
            <a:r>
              <a:rPr lang="en-US" altLang="ja-JP" dirty="0">
                <a:latin typeface="+mn-ea"/>
              </a:rPr>
              <a:t>	</a:t>
            </a:r>
            <a:r>
              <a:rPr lang="ja-JP" altLang="ja-JP">
                <a:latin typeface="+mn-ea"/>
              </a:rPr>
              <a:t>〇点</a:t>
            </a:r>
            <a:r>
              <a:rPr lang="en-US" altLang="ja-JP" dirty="0">
                <a:latin typeface="+mn-ea"/>
              </a:rPr>
              <a:t>(1</a:t>
            </a:r>
            <a:r>
              <a:rPr lang="ja-JP" altLang="ja-JP">
                <a:latin typeface="+mn-ea"/>
              </a:rPr>
              <a:t>日につき</a:t>
            </a:r>
            <a:r>
              <a:rPr lang="en-US" altLang="ja-JP" dirty="0">
                <a:latin typeface="+mn-ea"/>
              </a:rPr>
              <a:t>)</a:t>
            </a:r>
            <a:endParaRPr lang="ja-JP" altLang="ja-JP">
              <a:latin typeface="+mn-ea"/>
            </a:endParaRPr>
          </a:p>
          <a:p>
            <a:pPr lvl="1"/>
            <a:r>
              <a:rPr lang="ja-JP" altLang="ja-JP">
                <a:latin typeface="+mn-ea"/>
              </a:rPr>
              <a:t>留意事項</a:t>
            </a:r>
          </a:p>
          <a:p>
            <a:pPr lvl="2"/>
            <a:r>
              <a:rPr lang="en-US" altLang="ja-JP" dirty="0">
                <a:latin typeface="+mn-ea"/>
              </a:rPr>
              <a:t>(1)</a:t>
            </a:r>
            <a:r>
              <a:rPr lang="ja-JP" altLang="ja-JP">
                <a:latin typeface="+mn-ea"/>
              </a:rPr>
              <a:t>日本集中治療学会の「日本版重症患者の栄養療法ガイドライン」に沿った栄養管理を実施する</a:t>
            </a:r>
            <a:r>
              <a:rPr lang="ja-JP" altLang="en-US">
                <a:latin typeface="+mn-ea"/>
              </a:rPr>
              <a:t>こと</a:t>
            </a:r>
            <a:endParaRPr lang="ja-JP" altLang="ja-JP">
              <a:latin typeface="+mn-ea"/>
            </a:endParaRPr>
          </a:p>
          <a:p>
            <a:pPr lvl="2"/>
            <a:r>
              <a:rPr lang="en-US" altLang="ja-JP" dirty="0">
                <a:latin typeface="+mn-ea"/>
              </a:rPr>
              <a:t>(2)</a:t>
            </a:r>
            <a:r>
              <a:rPr lang="ja-JP" altLang="ja-JP">
                <a:latin typeface="+mn-ea"/>
              </a:rPr>
              <a:t>次の項目を実施する</a:t>
            </a:r>
            <a:r>
              <a:rPr lang="ja-JP" altLang="en-US">
                <a:latin typeface="+mn-ea"/>
              </a:rPr>
              <a:t>こと</a:t>
            </a:r>
            <a:endParaRPr lang="ja-JP" altLang="ja-JP">
              <a:latin typeface="+mn-ea"/>
            </a:endParaRPr>
          </a:p>
          <a:p>
            <a:pPr lvl="3"/>
            <a:r>
              <a:rPr lang="ja-JP" altLang="ja-JP">
                <a:latin typeface="+mn-ea"/>
              </a:rPr>
              <a:t>栄養スクリーニングの実施</a:t>
            </a:r>
          </a:p>
          <a:p>
            <a:pPr lvl="3"/>
            <a:r>
              <a:rPr lang="ja-JP" altLang="ja-JP">
                <a:latin typeface="+mn-ea"/>
              </a:rPr>
              <a:t>栄養アセスメントの実施</a:t>
            </a:r>
          </a:p>
          <a:p>
            <a:pPr lvl="3"/>
            <a:r>
              <a:rPr lang="ja-JP" altLang="ja-JP">
                <a:latin typeface="+mn-ea"/>
              </a:rPr>
              <a:t>栄養管理に係る早期介入の計画を作成し、特定集中治療室の医師、看護師、薬剤師等とのカンファレンス及び回診を実施</a:t>
            </a:r>
          </a:p>
          <a:p>
            <a:pPr lvl="3"/>
            <a:r>
              <a:rPr lang="ja-JP" altLang="ja-JP">
                <a:latin typeface="+mn-ea"/>
              </a:rPr>
              <a:t>腸管機能評価を実施し、入室後</a:t>
            </a:r>
            <a:r>
              <a:rPr lang="en-US" altLang="ja-JP" dirty="0">
                <a:latin typeface="+mn-ea"/>
              </a:rPr>
              <a:t>48</a:t>
            </a:r>
            <a:r>
              <a:rPr lang="ja-JP" altLang="ja-JP">
                <a:latin typeface="+mn-ea"/>
              </a:rPr>
              <a:t>時間以内に経腸栄養を開始</a:t>
            </a:r>
          </a:p>
          <a:p>
            <a:pPr lvl="3"/>
            <a:r>
              <a:rPr lang="ja-JP" altLang="ja-JP">
                <a:latin typeface="+mn-ea"/>
              </a:rPr>
              <a:t>経腸栄養開始後は、</a:t>
            </a:r>
            <a:r>
              <a:rPr lang="en-US" altLang="ja-JP" dirty="0">
                <a:latin typeface="+mn-ea"/>
              </a:rPr>
              <a:t>1</a:t>
            </a:r>
            <a:r>
              <a:rPr lang="ja-JP" altLang="ja-JP">
                <a:latin typeface="+mn-ea"/>
              </a:rPr>
              <a:t>日に</a:t>
            </a:r>
            <a:r>
              <a:rPr lang="en-US" altLang="ja-JP" dirty="0">
                <a:latin typeface="+mn-ea"/>
              </a:rPr>
              <a:t>3</a:t>
            </a:r>
            <a:r>
              <a:rPr lang="ja-JP" altLang="ja-JP">
                <a:latin typeface="+mn-ea"/>
              </a:rPr>
              <a:t>回以上のモニタリング後、計画の見直し及び栄養管理を実施</a:t>
            </a:r>
          </a:p>
          <a:p>
            <a:pPr lvl="3"/>
            <a:r>
              <a:rPr lang="ja-JP" altLang="ja-JP">
                <a:latin typeface="+mn-ea"/>
              </a:rPr>
              <a:t>医師の指示に基づく再アセスメントを実施し、胃管からの胃内容物の逆流の有無等の確認</a:t>
            </a:r>
          </a:p>
          <a:p>
            <a:pPr lvl="2"/>
            <a:r>
              <a:rPr lang="en-US" altLang="ja-JP" dirty="0">
                <a:latin typeface="+mn-ea"/>
              </a:rPr>
              <a:t>(3)</a:t>
            </a:r>
            <a:r>
              <a:rPr lang="ja-JP" altLang="ja-JP">
                <a:latin typeface="+mn-ea"/>
              </a:rPr>
              <a:t>早期離床・リハビリテーションチームが設置されている場合、適切に連携して栄養管理を実施する</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ja-JP"/>
              <a:t>特定集中治療室管理料の加算新設</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156</a:t>
            </a:fld>
            <a:endParaRPr lang="en-US" altLang="ja-JP" sz="1800" dirty="0"/>
          </a:p>
        </p:txBody>
      </p:sp>
    </p:spTree>
    <p:extLst>
      <p:ext uri="{BB962C8B-B14F-4D97-AF65-F5344CB8AC3E}">
        <p14:creationId xmlns:p14="http://schemas.microsoft.com/office/powerpoint/2010/main" val="169617222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超急性期脳卒中加算</a:t>
            </a:r>
            <a:r>
              <a:rPr lang="ja-JP" altLang="en-US">
                <a:latin typeface="+mn-ea"/>
              </a:rPr>
              <a:t> </a:t>
            </a:r>
            <a:r>
              <a:rPr lang="en-US" altLang="ja-JP" dirty="0">
                <a:latin typeface="+mn-ea"/>
              </a:rPr>
              <a:t>(</a:t>
            </a:r>
            <a:r>
              <a:rPr lang="ja-JP" altLang="ja-JP">
                <a:latin typeface="+mn-ea"/>
              </a:rPr>
              <a:t>入院初日</a:t>
            </a:r>
            <a:r>
              <a:rPr lang="en-US" altLang="ja-JP" dirty="0">
                <a:latin typeface="+mn-ea"/>
              </a:rPr>
              <a:t>)12,000</a:t>
            </a:r>
            <a:r>
              <a:rPr lang="ja-JP" altLang="ja-JP">
                <a:latin typeface="+mn-ea"/>
              </a:rPr>
              <a:t>点</a:t>
            </a:r>
            <a:endParaRPr lang="en-US" altLang="ja-JP" dirty="0">
              <a:latin typeface="+mn-ea"/>
            </a:endParaRPr>
          </a:p>
          <a:p>
            <a:pPr lvl="1"/>
            <a:r>
              <a:rPr lang="ja-JP" altLang="ja-JP">
                <a:latin typeface="+mn-ea"/>
              </a:rPr>
              <a:t>施設基準</a:t>
            </a:r>
          </a:p>
          <a:p>
            <a:pPr lvl="2"/>
            <a:r>
              <a:rPr lang="ja-JP" altLang="ja-JP">
                <a:latin typeface="+mn-ea"/>
              </a:rPr>
              <a:t>（削除）ロ当該保険医療機関内に、薬剤師が常時配置されている</a:t>
            </a:r>
            <a:r>
              <a:rPr lang="ja-JP" altLang="en-US">
                <a:latin typeface="+mn-ea"/>
              </a:rPr>
              <a:t>こと</a:t>
            </a:r>
            <a:endParaRPr lang="ja-JP" altLang="ja-JP">
              <a:latin typeface="+mn-ea"/>
            </a:endParaRPr>
          </a:p>
          <a:p>
            <a:pPr lvl="2"/>
            <a:r>
              <a:rPr lang="ja-JP" altLang="ja-JP">
                <a:latin typeface="+mn-ea"/>
              </a:rPr>
              <a:t>（削除）</a:t>
            </a:r>
            <a:r>
              <a:rPr lang="en-US" altLang="ja-JP" dirty="0">
                <a:latin typeface="+mn-ea"/>
              </a:rPr>
              <a:t>(2)</a:t>
            </a:r>
            <a:r>
              <a:rPr lang="ja-JP" altLang="ja-JP">
                <a:latin typeface="+mn-ea"/>
              </a:rPr>
              <a:t>薬剤師が常時配置されている</a:t>
            </a:r>
            <a:r>
              <a:rPr lang="ja-JP" altLang="en-US">
                <a:latin typeface="+mn-ea"/>
              </a:rPr>
              <a:t>こと</a:t>
            </a:r>
            <a:endParaRPr lang="ja-JP" altLang="ja-JP">
              <a:latin typeface="+mn-ea"/>
            </a:endParaRPr>
          </a:p>
          <a:p>
            <a:pPr lvl="2"/>
            <a:r>
              <a:rPr lang="ja-JP" altLang="ja-JP">
                <a:latin typeface="+mn-ea"/>
              </a:rPr>
              <a:t>（削除）</a:t>
            </a:r>
            <a:r>
              <a:rPr lang="en-US" altLang="ja-JP" dirty="0">
                <a:latin typeface="+mn-ea"/>
              </a:rPr>
              <a:t>(3)</a:t>
            </a:r>
            <a:r>
              <a:rPr lang="ja-JP" altLang="ja-JP">
                <a:latin typeface="+mn-ea"/>
              </a:rPr>
              <a:t>診療放射線技師及び臨床検査技師が常時配置されている</a:t>
            </a:r>
            <a:r>
              <a:rPr lang="ja-JP" altLang="en-US">
                <a:latin typeface="+mn-ea"/>
              </a:rPr>
              <a:t>こと</a:t>
            </a:r>
            <a:endParaRPr lang="ja-JP" altLang="ja-JP">
              <a:latin typeface="+mn-ea"/>
            </a:endParaRPr>
          </a:p>
          <a:p>
            <a:pPr lvl="2"/>
            <a:r>
              <a:rPr lang="en-US" altLang="ja-JP" dirty="0">
                <a:latin typeface="+mn-ea"/>
              </a:rPr>
              <a:t>(7)</a:t>
            </a:r>
            <a:r>
              <a:rPr lang="ja-JP" altLang="ja-JP">
                <a:latin typeface="+mn-ea"/>
              </a:rPr>
              <a:t>コンピューター断層撮影、磁気共鳴コンピューター断層撮影等の</a:t>
            </a:r>
            <a:r>
              <a:rPr lang="ja-JP" altLang="ja-JP" u="sng">
                <a:latin typeface="+mn-ea"/>
              </a:rPr>
              <a:t>必要な脳画像撮影及び診断、一般血液検査及び凝固学的検査並びに心電図検査が常時行える</a:t>
            </a:r>
            <a:r>
              <a:rPr lang="ja-JP" altLang="ja-JP">
                <a:latin typeface="+mn-ea"/>
              </a:rPr>
              <a:t>体制である</a:t>
            </a:r>
            <a:r>
              <a:rPr lang="ja-JP" altLang="en-US">
                <a:latin typeface="+mn-ea"/>
              </a:rPr>
              <a:t>こと</a:t>
            </a:r>
            <a:endParaRPr lang="ja-JP" altLang="ja-JP">
              <a:latin typeface="+mn-ea"/>
            </a:endParaRPr>
          </a:p>
          <a:p>
            <a:endParaRPr lang="ja-JP" altLang="ja-JP">
              <a:latin typeface="+mn-ea"/>
            </a:endParaRPr>
          </a:p>
          <a:p>
            <a:pPr lvl="1"/>
            <a:r>
              <a:rPr lang="ja-JP" altLang="ja-JP">
                <a:latin typeface="+mn-ea"/>
              </a:rPr>
              <a:t>算定要件</a:t>
            </a:r>
          </a:p>
          <a:p>
            <a:pPr lvl="2"/>
            <a:r>
              <a:rPr lang="ja-JP" altLang="ja-JP">
                <a:latin typeface="+mn-ea"/>
              </a:rPr>
              <a:t>（新）</a:t>
            </a:r>
            <a:r>
              <a:rPr lang="en-US" altLang="ja-JP" dirty="0">
                <a:latin typeface="+mn-ea"/>
              </a:rPr>
              <a:t>(4)</a:t>
            </a:r>
            <a:r>
              <a:rPr lang="ja-JP" altLang="ja-JP">
                <a:latin typeface="+mn-ea"/>
              </a:rPr>
              <a:t>投与に当たっては、必要に応じて、薬剤師、診療放射線技師及び臨床検査技師と連携を図る</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超急性期脳卒中加算の見直し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157</a:t>
            </a:fld>
            <a:endParaRPr lang="en-US" altLang="ja-JP" sz="1800" dirty="0"/>
          </a:p>
        </p:txBody>
      </p:sp>
    </p:spTree>
    <p:extLst>
      <p:ext uri="{BB962C8B-B14F-4D97-AF65-F5344CB8AC3E}">
        <p14:creationId xmlns:p14="http://schemas.microsoft.com/office/powerpoint/2010/main" val="24474640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連携による</a:t>
            </a:r>
            <a:r>
              <a:rPr lang="ja-JP" altLang="ja-JP">
                <a:latin typeface="+mn-ea"/>
              </a:rPr>
              <a:t>超急性期脳卒中加算</a:t>
            </a:r>
            <a:r>
              <a:rPr lang="ja-JP" altLang="en-US">
                <a:latin typeface="+mn-ea"/>
              </a:rPr>
              <a:t>の算定</a:t>
            </a:r>
            <a:endParaRPr lang="en-US" altLang="ja-JP" dirty="0">
              <a:latin typeface="+mn-ea"/>
            </a:endParaRPr>
          </a:p>
          <a:p>
            <a:pPr lvl="1"/>
            <a:r>
              <a:rPr lang="ja-JP" altLang="ja-JP">
                <a:latin typeface="+mn-ea"/>
              </a:rPr>
              <a:t>算定要件</a:t>
            </a:r>
          </a:p>
          <a:p>
            <a:pPr lvl="2"/>
            <a:r>
              <a:rPr lang="ja-JP" altLang="ja-JP">
                <a:latin typeface="+mn-ea"/>
              </a:rPr>
              <a:t>注別に厚生労働大臣が定める施設基準に適合しているものとして地方厚生局長等に届け出た保険医療機関に入院している患者</a:t>
            </a:r>
            <a:r>
              <a:rPr lang="en-US" altLang="ja-JP" dirty="0">
                <a:latin typeface="+mn-ea"/>
              </a:rPr>
              <a:t>(</a:t>
            </a:r>
            <a:r>
              <a:rPr lang="ja-JP" altLang="ja-JP">
                <a:latin typeface="+mn-ea"/>
              </a:rPr>
              <a:t>第</a:t>
            </a:r>
            <a:r>
              <a:rPr lang="en-US" altLang="ja-JP" dirty="0">
                <a:latin typeface="+mn-ea"/>
              </a:rPr>
              <a:t>1</a:t>
            </a:r>
            <a:r>
              <a:rPr lang="ja-JP" altLang="ja-JP">
                <a:latin typeface="+mn-ea"/>
              </a:rPr>
              <a:t>節の入院基本料</a:t>
            </a:r>
            <a:r>
              <a:rPr lang="en-US" altLang="ja-JP" dirty="0">
                <a:latin typeface="+mn-ea"/>
              </a:rPr>
              <a:t>(</a:t>
            </a:r>
            <a:r>
              <a:rPr lang="ja-JP" altLang="ja-JP">
                <a:latin typeface="+mn-ea"/>
              </a:rPr>
              <a:t>特別入院基本料等を除く</a:t>
            </a:r>
            <a:r>
              <a:rPr lang="en-US" altLang="ja-JP" dirty="0">
                <a:latin typeface="+mn-ea"/>
              </a:rPr>
              <a:t>)</a:t>
            </a:r>
            <a:r>
              <a:rPr lang="ja-JP" altLang="ja-JP">
                <a:latin typeface="+mn-ea"/>
              </a:rPr>
              <a:t>又は第</a:t>
            </a:r>
            <a:r>
              <a:rPr lang="en-US" altLang="ja-JP" dirty="0">
                <a:latin typeface="+mn-ea"/>
              </a:rPr>
              <a:t>3</a:t>
            </a:r>
            <a:r>
              <a:rPr lang="ja-JP" altLang="ja-JP">
                <a:latin typeface="+mn-ea"/>
              </a:rPr>
              <a:t>節の特定入院料のうち、超急性期脳卒中加算を算定できるものを現に算定している患者に限る</a:t>
            </a:r>
            <a:r>
              <a:rPr lang="en-US" altLang="ja-JP" dirty="0">
                <a:latin typeface="+mn-ea"/>
              </a:rPr>
              <a:t>)</a:t>
            </a:r>
            <a:r>
              <a:rPr lang="ja-JP" altLang="ja-JP">
                <a:latin typeface="+mn-ea"/>
              </a:rPr>
              <a:t>であって別に厚生労働大臣が定めるものに対して、組織プラスミノーゲン活性化因子を投与した場合</a:t>
            </a:r>
            <a:r>
              <a:rPr lang="ja-JP" altLang="ja-JP" u="sng">
                <a:latin typeface="+mn-ea"/>
              </a:rPr>
              <a:t>又は当該施設基準に適合しているものとして地方厚生局長等に届け出た他の保険医療機関の外来で、組織プラスミノーゲン活性化因子を投与された後に搬送された患者を受け入れて、入院治療を行った場合</a:t>
            </a:r>
            <a:r>
              <a:rPr lang="ja-JP" altLang="ja-JP">
                <a:latin typeface="+mn-ea"/>
              </a:rPr>
              <a:t>に、入院初日に限り所定点数に加算する。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超急性期脳卒中加算の見直し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158</a:t>
            </a:fld>
            <a:endParaRPr lang="en-US" altLang="ja-JP" sz="1800" dirty="0"/>
          </a:p>
        </p:txBody>
      </p:sp>
    </p:spTree>
    <p:extLst>
      <p:ext uri="{BB962C8B-B14F-4D97-AF65-F5344CB8AC3E}">
        <p14:creationId xmlns:p14="http://schemas.microsoft.com/office/powerpoint/2010/main" val="91933596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連携による</a:t>
            </a:r>
            <a:r>
              <a:rPr lang="ja-JP" altLang="ja-JP">
                <a:latin typeface="+mn-ea"/>
              </a:rPr>
              <a:t>超急性期脳卒中加算</a:t>
            </a:r>
            <a:r>
              <a:rPr lang="ja-JP" altLang="en-US">
                <a:latin typeface="+mn-ea"/>
              </a:rPr>
              <a:t>の算定</a:t>
            </a:r>
            <a:endParaRPr lang="en-US" altLang="ja-JP" dirty="0">
              <a:latin typeface="+mn-ea"/>
            </a:endParaRPr>
          </a:p>
          <a:p>
            <a:pPr lvl="1"/>
            <a:r>
              <a:rPr lang="ja-JP" altLang="ja-JP">
                <a:latin typeface="+mn-ea"/>
              </a:rPr>
              <a:t>算定要件</a:t>
            </a:r>
          </a:p>
          <a:p>
            <a:pPr lvl="2"/>
            <a:r>
              <a:rPr lang="en-US" altLang="ja-JP" dirty="0">
                <a:latin typeface="+mn-ea"/>
              </a:rPr>
              <a:t>(1)</a:t>
            </a:r>
            <a:r>
              <a:rPr lang="ja-JP" altLang="ja-JP">
                <a:latin typeface="+mn-ea"/>
              </a:rPr>
              <a:t>当該加算は脳梗塞と診断された患者に対し、発症後</a:t>
            </a:r>
            <a:r>
              <a:rPr lang="en-US" altLang="ja-JP" dirty="0">
                <a:latin typeface="+mn-ea"/>
              </a:rPr>
              <a:t>4.5</a:t>
            </a:r>
            <a:r>
              <a:rPr lang="ja-JP" altLang="ja-JP">
                <a:latin typeface="+mn-ea"/>
              </a:rPr>
              <a:t>時間以内に組織プラスミノーゲン活性化因子を投与し、当該医療機関において入院で治療を行った場合又は当該施設基準に適合しているものとして地方厚生局長等に届け出た他の保険医療機関の外来で、組織プラスミノーゲン活性化因子を投与された後に搬送された患者を受け入れて、入院治療を行った場合に、入院初日に限り所定点数に加算する。なお、ここでいう入院初日とは、第</a:t>
            </a:r>
            <a:r>
              <a:rPr lang="en-US" altLang="ja-JP" dirty="0">
                <a:latin typeface="+mn-ea"/>
              </a:rPr>
              <a:t>2</a:t>
            </a:r>
            <a:r>
              <a:rPr lang="ja-JP" altLang="ja-JP">
                <a:latin typeface="+mn-ea"/>
              </a:rPr>
              <a:t>部通則</a:t>
            </a:r>
            <a:r>
              <a:rPr lang="en-US" altLang="ja-JP" dirty="0">
                <a:latin typeface="+mn-ea"/>
              </a:rPr>
              <a:t>5</a:t>
            </a:r>
            <a:r>
              <a:rPr lang="ja-JP" altLang="ja-JP">
                <a:latin typeface="+mn-ea"/>
              </a:rPr>
              <a:t>に規定する起算日のことをいい、入院期間が通算される再入院の初日は算定できない。</a:t>
            </a:r>
          </a:p>
          <a:p>
            <a:pPr lvl="2"/>
            <a:r>
              <a:rPr lang="ja-JP" altLang="ja-JP">
                <a:latin typeface="+mn-ea"/>
              </a:rPr>
              <a:t>（新）</a:t>
            </a:r>
            <a:r>
              <a:rPr lang="en-US" altLang="ja-JP" dirty="0">
                <a:latin typeface="+mn-ea"/>
              </a:rPr>
              <a:t>(5)</a:t>
            </a:r>
            <a:r>
              <a:rPr lang="ja-JP" altLang="ja-JP">
                <a:latin typeface="+mn-ea"/>
              </a:rPr>
              <a:t>当該診療報酬の請求については、組織プラスミノーゲン活性化因子の投与後に入院で治療を行った保険医療機関で行うものとし、当該診療報酬の分配は相互の合議に委ねる。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超急性期脳卒中加算の見直し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159</a:t>
            </a:fld>
            <a:endParaRPr lang="en-US" altLang="ja-JP" sz="1800" dirty="0"/>
          </a:p>
        </p:txBody>
      </p:sp>
    </p:spTree>
    <p:extLst>
      <p:ext uri="{BB962C8B-B14F-4D97-AF65-F5344CB8AC3E}">
        <p14:creationId xmlns:p14="http://schemas.microsoft.com/office/powerpoint/2010/main" val="1621720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ja-JP">
                <a:latin typeface="+mn-ea"/>
              </a:rPr>
              <a:t>新</a:t>
            </a:r>
            <a:r>
              <a:rPr lang="en-US" altLang="ja-JP" dirty="0">
                <a:latin typeface="+mn-ea"/>
              </a:rPr>
              <a:t>)</a:t>
            </a:r>
            <a:r>
              <a:rPr lang="ja-JP" altLang="ja-JP">
                <a:latin typeface="+mn-ea"/>
              </a:rPr>
              <a:t>遺伝性乳がん卵巣がん症候群に係る手術</a:t>
            </a:r>
            <a:r>
              <a:rPr lang="en-US" altLang="ja-JP" dirty="0">
                <a:latin typeface="+mn-ea"/>
              </a:rPr>
              <a:t>	</a:t>
            </a:r>
            <a:endParaRPr lang="ja-JP" altLang="ja-JP">
              <a:latin typeface="+mn-ea"/>
            </a:endParaRPr>
          </a:p>
          <a:p>
            <a:pPr lvl="1"/>
            <a:r>
              <a:rPr lang="ja-JP" altLang="ja-JP">
                <a:latin typeface="+mn-ea"/>
              </a:rPr>
              <a:t>施設基準</a:t>
            </a:r>
          </a:p>
          <a:p>
            <a:pPr lvl="2"/>
            <a:r>
              <a:rPr lang="ja-JP" altLang="ja-JP">
                <a:latin typeface="+mn-ea"/>
              </a:rPr>
              <a:t>当該手術を行うにつき十分な体制が整備されている</a:t>
            </a:r>
            <a:r>
              <a:rPr lang="ja-JP" altLang="en-US">
                <a:latin typeface="+mn-ea"/>
              </a:rPr>
              <a:t>こと</a:t>
            </a:r>
            <a:endParaRPr lang="ja-JP" altLang="ja-JP">
              <a:latin typeface="+mn-ea"/>
            </a:endParaRPr>
          </a:p>
          <a:p>
            <a:pPr lvl="3"/>
            <a:r>
              <a:rPr lang="en-US" altLang="ja-JP" dirty="0">
                <a:latin typeface="+mn-ea"/>
              </a:rPr>
              <a:t>(1)</a:t>
            </a:r>
            <a:r>
              <a:rPr lang="ja-JP" altLang="ja-JP">
                <a:latin typeface="+mn-ea"/>
              </a:rPr>
              <a:t>乳房切除術を行う場合は、乳腺外科又は外科を標榜しており、乳腺外科の専門的な研修の経験を</a:t>
            </a:r>
            <a:r>
              <a:rPr lang="en-US" altLang="ja-JP" dirty="0">
                <a:latin typeface="+mn-ea"/>
              </a:rPr>
              <a:t>5</a:t>
            </a:r>
            <a:r>
              <a:rPr lang="ja-JP" altLang="ja-JP">
                <a:latin typeface="+mn-ea"/>
              </a:rPr>
              <a:t>年以上有する常勤医師が</a:t>
            </a:r>
            <a:r>
              <a:rPr lang="en-US" altLang="ja-JP" dirty="0">
                <a:latin typeface="+mn-ea"/>
              </a:rPr>
              <a:t>1</a:t>
            </a:r>
            <a:r>
              <a:rPr lang="ja-JP" altLang="ja-JP">
                <a:latin typeface="+mn-ea"/>
              </a:rPr>
              <a:t>名以上配置されている</a:t>
            </a:r>
            <a:r>
              <a:rPr lang="ja-JP" altLang="en-US">
                <a:latin typeface="+mn-ea"/>
              </a:rPr>
              <a:t>こと</a:t>
            </a:r>
            <a:r>
              <a:rPr lang="ja-JP" altLang="ja-JP">
                <a:latin typeface="+mn-ea"/>
              </a:rPr>
              <a:t>なお、当該医師は医療関係団体が主催する遺伝性乳がん卵巣がん症候群に関する研修を修了している</a:t>
            </a:r>
            <a:r>
              <a:rPr lang="ja-JP" altLang="en-US">
                <a:latin typeface="+mn-ea"/>
              </a:rPr>
              <a:t>こと</a:t>
            </a:r>
            <a:endParaRPr lang="ja-JP" altLang="ja-JP">
              <a:latin typeface="+mn-ea"/>
            </a:endParaRPr>
          </a:p>
          <a:p>
            <a:pPr lvl="3"/>
            <a:r>
              <a:rPr lang="en-US" altLang="ja-JP" dirty="0">
                <a:latin typeface="+mn-ea"/>
              </a:rPr>
              <a:t>(2)</a:t>
            </a:r>
            <a:r>
              <a:rPr lang="ja-JP" altLang="ja-JP">
                <a:latin typeface="+mn-ea"/>
              </a:rPr>
              <a:t>子宮附属器腫瘍摘出術を行う場合は、産婦人科又は婦人科を標榜しており、産婦人科及び婦人科腫瘍の専門的な研修の経験を合わせて</a:t>
            </a:r>
            <a:r>
              <a:rPr lang="en-US" altLang="ja-JP" dirty="0">
                <a:latin typeface="+mn-ea"/>
              </a:rPr>
              <a:t>6</a:t>
            </a:r>
            <a:r>
              <a:rPr lang="ja-JP" altLang="ja-JP">
                <a:latin typeface="+mn-ea"/>
              </a:rPr>
              <a:t>年以上有する常勤医師が</a:t>
            </a:r>
            <a:r>
              <a:rPr lang="en-US" altLang="ja-JP" dirty="0">
                <a:latin typeface="+mn-ea"/>
              </a:rPr>
              <a:t>1</a:t>
            </a:r>
            <a:r>
              <a:rPr lang="ja-JP" altLang="ja-JP">
                <a:latin typeface="+mn-ea"/>
              </a:rPr>
              <a:t>名以上配置されている</a:t>
            </a:r>
            <a:r>
              <a:rPr lang="ja-JP" altLang="en-US">
                <a:latin typeface="+mn-ea"/>
              </a:rPr>
              <a:t>こと</a:t>
            </a:r>
            <a:r>
              <a:rPr lang="ja-JP" altLang="ja-JP">
                <a:latin typeface="+mn-ea"/>
              </a:rPr>
              <a:t>なお、当該医師は医療関係団体が主催する遺伝性乳がん卵巣がん症候群に関する研修を修了している</a:t>
            </a:r>
            <a:r>
              <a:rPr lang="ja-JP" altLang="en-US">
                <a:latin typeface="+mn-ea"/>
              </a:rPr>
              <a:t>こと</a:t>
            </a:r>
            <a:endParaRPr lang="ja-JP" altLang="ja-JP">
              <a:latin typeface="+mn-ea"/>
            </a:endParaRPr>
          </a:p>
          <a:p>
            <a:pPr lvl="3"/>
            <a:r>
              <a:rPr lang="en-US" altLang="ja-JP" dirty="0">
                <a:latin typeface="+mn-ea"/>
              </a:rPr>
              <a:t>(3)</a:t>
            </a:r>
            <a:r>
              <a:rPr lang="ja-JP" altLang="ja-JP">
                <a:latin typeface="+mn-ea"/>
              </a:rPr>
              <a:t>臨床遺伝学の診療に係る経験を</a:t>
            </a:r>
            <a:r>
              <a:rPr lang="en-US" altLang="ja-JP" dirty="0">
                <a:latin typeface="+mn-ea"/>
              </a:rPr>
              <a:t>3</a:t>
            </a:r>
            <a:r>
              <a:rPr lang="ja-JP" altLang="ja-JP">
                <a:latin typeface="+mn-ea"/>
              </a:rPr>
              <a:t>年以上有する常勤の医師が</a:t>
            </a:r>
            <a:r>
              <a:rPr lang="en-US" altLang="ja-JP" dirty="0">
                <a:latin typeface="+mn-ea"/>
              </a:rPr>
              <a:t>1</a:t>
            </a:r>
            <a:r>
              <a:rPr lang="ja-JP" altLang="ja-JP">
                <a:latin typeface="+mn-ea"/>
              </a:rPr>
              <a:t>名以上配置されている</a:t>
            </a:r>
            <a:r>
              <a:rPr lang="ja-JP" altLang="en-US">
                <a:latin typeface="+mn-ea"/>
              </a:rPr>
              <a:t>こと</a:t>
            </a:r>
            <a:r>
              <a:rPr lang="ja-JP" altLang="ja-JP">
                <a:latin typeface="+mn-ea"/>
              </a:rPr>
              <a:t>なお、当該医師は医療関係団体が主催する遺伝性乳がん卵巣がん症候群に関する研修を修了している</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手術</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外来（病院）</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16</a:t>
            </a:fld>
            <a:endParaRPr lang="en-US" altLang="ja-JP" sz="1800" dirty="0"/>
          </a:p>
        </p:txBody>
      </p:sp>
    </p:spTree>
    <p:extLst>
      <p:ext uri="{BB962C8B-B14F-4D97-AF65-F5344CB8AC3E}">
        <p14:creationId xmlns:p14="http://schemas.microsoft.com/office/powerpoint/2010/main" val="158464151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ja-JP">
                <a:latin typeface="+mn-ea"/>
              </a:rPr>
              <a:t>新</a:t>
            </a:r>
            <a:r>
              <a:rPr lang="en-US" altLang="ja-JP" dirty="0">
                <a:latin typeface="+mn-ea"/>
              </a:rPr>
              <a:t>)</a:t>
            </a:r>
            <a:r>
              <a:rPr lang="ja-JP" altLang="ja-JP">
                <a:latin typeface="+mn-ea"/>
              </a:rPr>
              <a:t>排尿自立支援加算</a:t>
            </a:r>
            <a:r>
              <a:rPr lang="en-US" altLang="ja-JP" dirty="0">
                <a:latin typeface="+mn-ea"/>
              </a:rPr>
              <a:t>	</a:t>
            </a:r>
            <a:r>
              <a:rPr lang="ja-JP" altLang="ja-JP">
                <a:latin typeface="+mn-ea"/>
              </a:rPr>
              <a:t>〇点</a:t>
            </a:r>
            <a:r>
              <a:rPr lang="en-US" altLang="ja-JP" dirty="0">
                <a:latin typeface="+mn-ea"/>
              </a:rPr>
              <a:t>(</a:t>
            </a:r>
            <a:r>
              <a:rPr lang="ja-JP" altLang="ja-JP">
                <a:latin typeface="+mn-ea"/>
              </a:rPr>
              <a:t>週</a:t>
            </a:r>
            <a:r>
              <a:rPr lang="en-US" altLang="ja-JP" dirty="0">
                <a:latin typeface="+mn-ea"/>
              </a:rPr>
              <a:t>1</a:t>
            </a:r>
            <a:r>
              <a:rPr lang="ja-JP" altLang="ja-JP">
                <a:latin typeface="+mn-ea"/>
              </a:rPr>
              <a:t>回</a:t>
            </a:r>
            <a:r>
              <a:rPr lang="en-US" altLang="ja-JP" dirty="0">
                <a:latin typeface="+mn-ea"/>
              </a:rPr>
              <a:t>)</a:t>
            </a:r>
            <a:r>
              <a:rPr lang="ja-JP" altLang="ja-JP">
                <a:latin typeface="+mn-ea"/>
              </a:rPr>
              <a:t>（要届出）</a:t>
            </a:r>
          </a:p>
          <a:p>
            <a:pPr lvl="1"/>
            <a:r>
              <a:rPr lang="ja-JP" altLang="ja-JP">
                <a:latin typeface="+mn-ea"/>
              </a:rPr>
              <a:t>※以下の算定対象等については、一部を除き、現行の排尿自立指導料と同様</a:t>
            </a:r>
          </a:p>
          <a:p>
            <a:pPr lvl="1"/>
            <a:r>
              <a:rPr lang="ja-JP" altLang="ja-JP">
                <a:latin typeface="+mn-ea"/>
              </a:rPr>
              <a:t>算定対象</a:t>
            </a:r>
          </a:p>
          <a:p>
            <a:pPr lvl="2"/>
            <a:r>
              <a:rPr lang="ja-JP" altLang="ja-JP">
                <a:latin typeface="+mn-ea"/>
              </a:rPr>
              <a:t>尿道カテーテル抜去後に下部尿路機能障害の症状を有する患者又は尿道カテーテル留置中の患者であって、尿道カテーテル抜去後に下部尿路機能障害を生ずると見込まれるもの</a:t>
            </a:r>
          </a:p>
          <a:p>
            <a:pPr lvl="1"/>
            <a:r>
              <a:rPr lang="ja-JP" altLang="ja-JP">
                <a:latin typeface="+mn-ea"/>
              </a:rPr>
              <a:t>算定要件</a:t>
            </a:r>
          </a:p>
          <a:p>
            <a:pPr lvl="2"/>
            <a:r>
              <a:rPr lang="ja-JP" altLang="ja-JP">
                <a:latin typeface="+mn-ea"/>
              </a:rPr>
              <a:t>別に厚生労働大臣が定める施設基準に適合しているものとして地方厚生局長等に届け出た保険医療機関に入院中の患者であって、別に厚生労働大臣が定めるものに対して、包括的な排尿ケアを行った場合に、患者</a:t>
            </a:r>
            <a:r>
              <a:rPr lang="en-US" altLang="ja-JP" dirty="0">
                <a:latin typeface="+mn-ea"/>
              </a:rPr>
              <a:t>1</a:t>
            </a:r>
            <a:r>
              <a:rPr lang="ja-JP" altLang="ja-JP">
                <a:latin typeface="+mn-ea"/>
              </a:rPr>
              <a:t>人につき、週</a:t>
            </a:r>
            <a:r>
              <a:rPr lang="en-US" altLang="ja-JP" dirty="0">
                <a:latin typeface="+mn-ea"/>
              </a:rPr>
              <a:t>1</a:t>
            </a:r>
            <a:r>
              <a:rPr lang="ja-JP" altLang="ja-JP">
                <a:latin typeface="+mn-ea"/>
              </a:rPr>
              <a:t>回に限り</a:t>
            </a:r>
            <a:r>
              <a:rPr lang="en-US" altLang="ja-JP" dirty="0">
                <a:latin typeface="+mn-ea"/>
              </a:rPr>
              <a:t>12</a:t>
            </a:r>
            <a:r>
              <a:rPr lang="ja-JP" altLang="ja-JP">
                <a:latin typeface="+mn-ea"/>
              </a:rPr>
              <a:t>週を限度として算定する。</a:t>
            </a:r>
          </a:p>
          <a:p>
            <a:pPr lvl="1"/>
            <a:r>
              <a:rPr lang="ja-JP" altLang="ja-JP">
                <a:latin typeface="+mn-ea"/>
              </a:rPr>
              <a:t>施設基準</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ja-JP">
                <a:latin typeface="+mn-ea"/>
              </a:rPr>
              <a:t>排尿自立支援加算</a:t>
            </a:r>
            <a:r>
              <a:rPr lang="ja-JP" altLang="en-US">
                <a:latin typeface="+mn-ea"/>
              </a:rPr>
              <a:t>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160</a:t>
            </a:fld>
            <a:endParaRPr lang="en-US" altLang="ja-JP" sz="1800" dirty="0"/>
          </a:p>
        </p:txBody>
      </p:sp>
    </p:spTree>
    <p:extLst>
      <p:ext uri="{BB962C8B-B14F-4D97-AF65-F5344CB8AC3E}">
        <p14:creationId xmlns:p14="http://schemas.microsoft.com/office/powerpoint/2010/main" val="31683949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ja-JP">
                <a:latin typeface="+mn-ea"/>
              </a:rPr>
              <a:t>施設基準</a:t>
            </a:r>
          </a:p>
          <a:p>
            <a:pPr lvl="2"/>
            <a:r>
              <a:rPr lang="en-US" altLang="ja-JP" dirty="0">
                <a:latin typeface="+mn-ea"/>
              </a:rPr>
              <a:t>(1)</a:t>
            </a:r>
            <a:r>
              <a:rPr lang="ja-JP" altLang="ja-JP">
                <a:latin typeface="+mn-ea"/>
              </a:rPr>
              <a:t>保険医療機関内に、以下から構成される排尿ケアに係るチーム</a:t>
            </a:r>
            <a:r>
              <a:rPr lang="en-US" altLang="ja-JP" dirty="0">
                <a:latin typeface="+mn-ea"/>
              </a:rPr>
              <a:t>(</a:t>
            </a:r>
            <a:r>
              <a:rPr lang="ja-JP" altLang="ja-JP">
                <a:latin typeface="+mn-ea"/>
              </a:rPr>
              <a:t>以下「排尿ケアチーム」という</a:t>
            </a:r>
            <a:r>
              <a:rPr lang="en-US" altLang="ja-JP" dirty="0">
                <a:latin typeface="+mn-ea"/>
              </a:rPr>
              <a:t>)</a:t>
            </a:r>
            <a:r>
              <a:rPr lang="ja-JP" altLang="ja-JP">
                <a:latin typeface="+mn-ea"/>
              </a:rPr>
              <a:t>が設置されている</a:t>
            </a:r>
            <a:r>
              <a:rPr lang="ja-JP" altLang="en-US">
                <a:latin typeface="+mn-ea"/>
              </a:rPr>
              <a:t>こと</a:t>
            </a:r>
            <a:endParaRPr lang="ja-JP" altLang="ja-JP">
              <a:latin typeface="+mn-ea"/>
            </a:endParaRPr>
          </a:p>
          <a:p>
            <a:pPr lvl="3"/>
            <a:r>
              <a:rPr lang="ja-JP" altLang="ja-JP">
                <a:latin typeface="+mn-ea"/>
              </a:rPr>
              <a:t>ア下部尿路機能障害を有する患者の診療について経験を有する医師</a:t>
            </a:r>
          </a:p>
          <a:p>
            <a:pPr lvl="3"/>
            <a:r>
              <a:rPr lang="ja-JP" altLang="ja-JP">
                <a:latin typeface="+mn-ea"/>
              </a:rPr>
              <a:t>イ下部尿路機能障害を有する患者の看護に従事した経験を</a:t>
            </a:r>
            <a:r>
              <a:rPr lang="en-US" altLang="ja-JP" dirty="0">
                <a:latin typeface="+mn-ea"/>
              </a:rPr>
              <a:t>3</a:t>
            </a:r>
            <a:r>
              <a:rPr lang="ja-JP" altLang="ja-JP">
                <a:latin typeface="+mn-ea"/>
              </a:rPr>
              <a:t>年以上有し、所定の研修を修了した専任の常勤看護師</a:t>
            </a:r>
          </a:p>
          <a:p>
            <a:pPr lvl="3"/>
            <a:r>
              <a:rPr lang="ja-JP" altLang="ja-JP">
                <a:latin typeface="+mn-ea"/>
              </a:rPr>
              <a:t>ウ下部尿路機能障害を有する患者のリハビリテーション等の経験を有する専任の常勤理学療法士又は専任の常勤作業療法士</a:t>
            </a:r>
          </a:p>
          <a:p>
            <a:pPr lvl="2"/>
            <a:r>
              <a:rPr lang="en-US" altLang="ja-JP" dirty="0">
                <a:latin typeface="+mn-ea"/>
              </a:rPr>
              <a:t>(2)</a:t>
            </a:r>
            <a:r>
              <a:rPr lang="ja-JP" altLang="ja-JP">
                <a:latin typeface="+mn-ea"/>
              </a:rPr>
              <a:t>アに掲げる医師は、</a:t>
            </a:r>
            <a:r>
              <a:rPr lang="en-US" altLang="ja-JP" dirty="0">
                <a:latin typeface="+mn-ea"/>
              </a:rPr>
              <a:t>3</a:t>
            </a:r>
            <a:r>
              <a:rPr lang="ja-JP" altLang="ja-JP">
                <a:latin typeface="+mn-ea"/>
              </a:rPr>
              <a:t>年以上の勤務経験を有する泌尿器科の医師又は排尿ケアに係る適切な研修を修了している</a:t>
            </a:r>
            <a:r>
              <a:rPr lang="ja-JP" altLang="en-US">
                <a:latin typeface="+mn-ea"/>
              </a:rPr>
              <a:t>こと</a:t>
            </a:r>
            <a:r>
              <a:rPr lang="ja-JP" altLang="ja-JP">
                <a:latin typeface="+mn-ea"/>
              </a:rPr>
              <a:t>なお、他の保険医療機関を主たる勤務先とする医師</a:t>
            </a:r>
            <a:r>
              <a:rPr lang="en-US" altLang="ja-JP" dirty="0">
                <a:latin typeface="+mn-ea"/>
              </a:rPr>
              <a:t>(3</a:t>
            </a:r>
            <a:r>
              <a:rPr lang="ja-JP" altLang="ja-JP">
                <a:latin typeface="+mn-ea"/>
              </a:rPr>
              <a:t>年以上の勤務経験を有する泌尿器科の医師又は排尿ケアに係る適切な研修を修了した医師に限る</a:t>
            </a:r>
            <a:r>
              <a:rPr lang="en-US" altLang="ja-JP" dirty="0">
                <a:latin typeface="+mn-ea"/>
              </a:rPr>
              <a:t>)</a:t>
            </a:r>
            <a:r>
              <a:rPr lang="ja-JP" altLang="ja-JP">
                <a:latin typeface="+mn-ea"/>
              </a:rPr>
              <a:t>が対診等により当該チームに参画しても差し支えない。</a:t>
            </a:r>
          </a:p>
          <a:p>
            <a:pPr lvl="2"/>
            <a:r>
              <a:rPr lang="en-US" altLang="ja-JP" dirty="0">
                <a:latin typeface="+mn-ea"/>
              </a:rPr>
              <a:t>(3)</a:t>
            </a:r>
            <a:r>
              <a:rPr lang="ja-JP" altLang="ja-JP">
                <a:latin typeface="+mn-ea"/>
              </a:rPr>
              <a:t>排尿ケアチームの構成員は外来排尿自立指導料に係る排尿ケアチームの構成員と兼任であっても差し支えない。</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ja-JP">
                <a:latin typeface="+mn-ea"/>
              </a:rPr>
              <a:t>排尿自立支援加算</a:t>
            </a:r>
            <a:r>
              <a:rPr lang="ja-JP" altLang="en-US">
                <a:latin typeface="+mn-ea"/>
              </a:rPr>
              <a:t>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161</a:t>
            </a:fld>
            <a:endParaRPr lang="en-US" altLang="ja-JP" sz="1800" dirty="0"/>
          </a:p>
        </p:txBody>
      </p:sp>
    </p:spTree>
    <p:extLst>
      <p:ext uri="{BB962C8B-B14F-4D97-AF65-F5344CB8AC3E}">
        <p14:creationId xmlns:p14="http://schemas.microsoft.com/office/powerpoint/2010/main" val="354141431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ja-JP">
                <a:latin typeface="+mn-ea"/>
              </a:rPr>
              <a:t>施設基準</a:t>
            </a:r>
          </a:p>
          <a:p>
            <a:pPr lvl="2"/>
            <a:r>
              <a:rPr lang="en-US" altLang="ja-JP" dirty="0">
                <a:latin typeface="+mn-ea"/>
              </a:rPr>
              <a:t>(4)</a:t>
            </a:r>
            <a:r>
              <a:rPr lang="ja-JP" altLang="ja-JP">
                <a:latin typeface="+mn-ea"/>
              </a:rPr>
              <a:t>排尿ケアチームは、対象となる患者抽出のためのスクリーニング及び下部尿路機能評価のための情報収集</a:t>
            </a:r>
            <a:r>
              <a:rPr lang="en-US" altLang="ja-JP" dirty="0">
                <a:latin typeface="+mn-ea"/>
              </a:rPr>
              <a:t>(</a:t>
            </a:r>
            <a:r>
              <a:rPr lang="ja-JP" altLang="ja-JP">
                <a:latin typeface="+mn-ea"/>
              </a:rPr>
              <a:t>排尿日誌、残尿測定</a:t>
            </a:r>
            <a:r>
              <a:rPr lang="en-US" altLang="ja-JP" dirty="0">
                <a:latin typeface="+mn-ea"/>
              </a:rPr>
              <a:t>)</a:t>
            </a:r>
            <a:r>
              <a:rPr lang="ja-JP" altLang="ja-JP">
                <a:latin typeface="+mn-ea"/>
              </a:rPr>
              <a:t>等の排尿ケアに関するマニュアルを作成し、当該保険医療機関内に配布するとともに、院内研修を実施する</a:t>
            </a:r>
            <a:r>
              <a:rPr lang="ja-JP" altLang="en-US">
                <a:latin typeface="+mn-ea"/>
              </a:rPr>
              <a:t>こと</a:t>
            </a:r>
            <a:endParaRPr lang="ja-JP" altLang="ja-JP">
              <a:latin typeface="+mn-ea"/>
            </a:endParaRPr>
          </a:p>
          <a:p>
            <a:pPr lvl="2"/>
            <a:r>
              <a:rPr lang="en-US" altLang="ja-JP" dirty="0">
                <a:latin typeface="+mn-ea"/>
              </a:rPr>
              <a:t>(5)</a:t>
            </a:r>
            <a:r>
              <a:rPr lang="ja-JP" altLang="ja-JP">
                <a:latin typeface="+mn-ea"/>
              </a:rPr>
              <a:t>包括的排尿ケアの計画及び実施に当たっては、下部尿路機能の評価、治療及び排尿ケアに関するガイドライン等を遵守する</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ja-JP">
                <a:latin typeface="+mn-ea"/>
              </a:rPr>
              <a:t>排尿自立支援加算</a:t>
            </a:r>
            <a:r>
              <a:rPr lang="ja-JP" altLang="en-US">
                <a:latin typeface="+mn-ea"/>
              </a:rPr>
              <a:t>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162</a:t>
            </a:fld>
            <a:endParaRPr lang="en-US" altLang="ja-JP" sz="1800" dirty="0"/>
          </a:p>
        </p:txBody>
      </p:sp>
    </p:spTree>
    <p:extLst>
      <p:ext uri="{BB962C8B-B14F-4D97-AF65-F5344CB8AC3E}">
        <p14:creationId xmlns:p14="http://schemas.microsoft.com/office/powerpoint/2010/main" val="255302504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入院時支援加算</a:t>
            </a:r>
            <a:r>
              <a:rPr lang="en-US" altLang="ja-JP" dirty="0">
                <a:latin typeface="+mn-ea"/>
              </a:rPr>
              <a:t>	200</a:t>
            </a:r>
            <a:r>
              <a:rPr lang="ja-JP" altLang="ja-JP">
                <a:latin typeface="+mn-ea"/>
              </a:rPr>
              <a:t>点</a:t>
            </a:r>
          </a:p>
          <a:p>
            <a:pPr marL="457200" lvl="1" indent="0">
              <a:buNone/>
            </a:pPr>
            <a:r>
              <a:rPr lang="ja-JP" altLang="ja-JP">
                <a:latin typeface="+mn-ea"/>
              </a:rPr>
              <a:t>　⇒　入院前の支援の状況に応じて、次に掲げる点数を更に所定点数に加算する。</a:t>
            </a:r>
          </a:p>
          <a:p>
            <a:pPr lvl="2"/>
            <a:r>
              <a:rPr lang="ja-JP" altLang="ja-JP">
                <a:latin typeface="+mn-ea"/>
              </a:rPr>
              <a:t>入院時支援加算</a:t>
            </a:r>
            <a:r>
              <a:rPr lang="en-US" altLang="ja-JP" dirty="0">
                <a:latin typeface="+mn-ea"/>
              </a:rPr>
              <a:t>1	</a:t>
            </a:r>
            <a:r>
              <a:rPr lang="ja-JP" altLang="ja-JP">
                <a:latin typeface="+mn-ea"/>
              </a:rPr>
              <a:t>〇点</a:t>
            </a:r>
          </a:p>
          <a:p>
            <a:pPr lvl="2"/>
            <a:r>
              <a:rPr lang="ja-JP" altLang="ja-JP">
                <a:latin typeface="+mn-ea"/>
              </a:rPr>
              <a:t>入院時支援加算</a:t>
            </a:r>
            <a:r>
              <a:rPr lang="en-US" altLang="ja-JP" dirty="0">
                <a:latin typeface="+mn-ea"/>
              </a:rPr>
              <a:t>2	</a:t>
            </a:r>
            <a:r>
              <a:rPr lang="ja-JP" altLang="ja-JP">
                <a:latin typeface="+mn-ea"/>
              </a:rPr>
              <a:t>〇点</a:t>
            </a:r>
            <a:endParaRPr lang="en-US" altLang="ja-JP" dirty="0">
              <a:latin typeface="+mn-ea"/>
            </a:endParaRPr>
          </a:p>
          <a:p>
            <a:pPr lvl="2"/>
            <a:endParaRPr lang="en-US" altLang="ja-JP" dirty="0">
              <a:latin typeface="+mn-ea"/>
            </a:endParaRPr>
          </a:p>
          <a:p>
            <a:pPr lvl="1"/>
            <a:r>
              <a:rPr lang="ja-JP" altLang="ja-JP"/>
              <a:t>関係職種と連携し</a:t>
            </a:r>
            <a:r>
              <a:rPr lang="ja-JP" altLang="en-US"/>
              <a:t>以下</a:t>
            </a:r>
            <a:r>
              <a:rPr lang="ja-JP" altLang="ja-JP"/>
              <a:t>の項目を全て実施し、病棟職員との情報共有や患者</a:t>
            </a:r>
            <a:r>
              <a:rPr lang="ja-JP" altLang="en-US"/>
              <a:t>・</a:t>
            </a:r>
            <a:r>
              <a:rPr lang="ja-JP" altLang="ja-JP"/>
              <a:t>その家族等への説明等</a:t>
            </a:r>
            <a:r>
              <a:rPr lang="ja-JP" altLang="en-US"/>
              <a:t>が求められる</a:t>
            </a:r>
            <a:endParaRPr lang="ja-JP" altLang="ja-JP">
              <a:latin typeface="+mn-ea"/>
            </a:endParaRPr>
          </a:p>
          <a:p>
            <a:pPr lvl="1"/>
            <a:r>
              <a:rPr lang="ja-JP" altLang="ja-JP">
                <a:latin typeface="+mn-ea"/>
              </a:rPr>
              <a:t>算定要件</a:t>
            </a:r>
          </a:p>
          <a:p>
            <a:pPr lvl="2"/>
            <a:r>
              <a:rPr lang="ja-JP" altLang="ja-JP">
                <a:latin typeface="+mn-ea"/>
              </a:rPr>
              <a:t>入院前にアからク</a:t>
            </a:r>
            <a:r>
              <a:rPr lang="en-US" altLang="ja-JP" dirty="0">
                <a:latin typeface="+mn-ea"/>
              </a:rPr>
              <a:t>(</a:t>
            </a:r>
            <a:r>
              <a:rPr lang="ja-JP" altLang="ja-JP">
                <a:latin typeface="+mn-ea"/>
              </a:rPr>
              <a:t>イについては、患者が要介護又は要支援状態の場合のみ</a:t>
            </a:r>
            <a:r>
              <a:rPr lang="en-US" altLang="ja-JP" dirty="0">
                <a:latin typeface="+mn-ea"/>
              </a:rPr>
              <a:t>)</a:t>
            </a:r>
            <a:r>
              <a:rPr lang="ja-JP" altLang="ja-JP">
                <a:latin typeface="+mn-ea"/>
              </a:rPr>
              <a:t>までを全て実施して療養支援計画を立てた場合は入院時支援加算</a:t>
            </a:r>
            <a:r>
              <a:rPr lang="en-US" altLang="ja-JP" dirty="0">
                <a:latin typeface="+mn-ea"/>
              </a:rPr>
              <a:t>1</a:t>
            </a:r>
            <a:r>
              <a:rPr lang="ja-JP" altLang="ja-JP">
                <a:latin typeface="+mn-ea"/>
              </a:rPr>
              <a:t>を、患者の病態等によりアからクまでの全ては実施できず、ア、イ及びク</a:t>
            </a:r>
            <a:r>
              <a:rPr lang="en-US" altLang="ja-JP" dirty="0">
                <a:latin typeface="+mn-ea"/>
              </a:rPr>
              <a:t>(</a:t>
            </a:r>
            <a:r>
              <a:rPr lang="ja-JP" altLang="ja-JP">
                <a:latin typeface="+mn-ea"/>
              </a:rPr>
              <a:t>イについては、患者が要介護又は要支援状態の場合のみ</a:t>
            </a:r>
            <a:r>
              <a:rPr lang="en-US" altLang="ja-JP" dirty="0">
                <a:latin typeface="+mn-ea"/>
              </a:rPr>
              <a:t>)</a:t>
            </a:r>
            <a:r>
              <a:rPr lang="ja-JP" altLang="ja-JP">
                <a:latin typeface="+mn-ea"/>
              </a:rPr>
              <a:t>を含む一部の項目を実施して療養支援計画を立てた場合は、入院時支援加算</a:t>
            </a:r>
            <a:r>
              <a:rPr lang="en-US" altLang="ja-JP" dirty="0">
                <a:latin typeface="+mn-ea"/>
              </a:rPr>
              <a:t>2</a:t>
            </a:r>
            <a:r>
              <a:rPr lang="ja-JP" altLang="ja-JP">
                <a:latin typeface="+mn-ea"/>
              </a:rPr>
              <a:t>を算定する。</a:t>
            </a:r>
          </a:p>
          <a:p>
            <a:pPr lvl="2"/>
            <a:r>
              <a:rPr lang="ja-JP" altLang="ja-JP">
                <a:latin typeface="+mn-ea"/>
              </a:rPr>
              <a:t>※アからクは変更無し</a:t>
            </a:r>
            <a:r>
              <a:rPr lang="ja-JP" altLang="en-US">
                <a:latin typeface="+mn-ea"/>
              </a:rPr>
              <a:t>（次ページ）</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入院時支援加算の再編</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163</a:t>
            </a:fld>
            <a:endParaRPr lang="en-US" altLang="ja-JP" sz="1800" dirty="0"/>
          </a:p>
        </p:txBody>
      </p:sp>
    </p:spTree>
    <p:extLst>
      <p:ext uri="{BB962C8B-B14F-4D97-AF65-F5344CB8AC3E}">
        <p14:creationId xmlns:p14="http://schemas.microsoft.com/office/powerpoint/2010/main" val="319756453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入院時支援加算</a:t>
            </a:r>
          </a:p>
          <a:p>
            <a:pPr lvl="1"/>
            <a:r>
              <a:rPr lang="ja-JP" altLang="ja-JP">
                <a:latin typeface="+mn-ea"/>
              </a:rPr>
              <a:t>算定要件</a:t>
            </a:r>
          </a:p>
          <a:p>
            <a:pPr lvl="3"/>
            <a:r>
              <a:rPr lang="ja-JP" altLang="ja-JP">
                <a:latin typeface="+mn-ea"/>
              </a:rPr>
              <a:t>ア身体的・社会的・精神的背景を含めた患者情報の把握</a:t>
            </a:r>
          </a:p>
          <a:p>
            <a:pPr lvl="3"/>
            <a:r>
              <a:rPr lang="ja-JP" altLang="ja-JP">
                <a:latin typeface="+mn-ea"/>
              </a:rPr>
              <a:t>イ入院前に利用していた介護サービス又は福祉サービスの把握</a:t>
            </a:r>
          </a:p>
          <a:p>
            <a:pPr lvl="3"/>
            <a:r>
              <a:rPr lang="ja-JP" altLang="ja-JP">
                <a:latin typeface="+mn-ea"/>
              </a:rPr>
              <a:t>ウ褥瘡に関する危険因子の評価</a:t>
            </a:r>
          </a:p>
          <a:p>
            <a:pPr lvl="3"/>
            <a:r>
              <a:rPr lang="ja-JP" altLang="ja-JP">
                <a:latin typeface="+mn-ea"/>
              </a:rPr>
              <a:t>エ栄養状態の評価</a:t>
            </a:r>
          </a:p>
          <a:p>
            <a:pPr lvl="3"/>
            <a:r>
              <a:rPr lang="ja-JP" altLang="ja-JP">
                <a:latin typeface="+mn-ea"/>
              </a:rPr>
              <a:t>オ服薬中の薬剤の確認</a:t>
            </a:r>
          </a:p>
          <a:p>
            <a:pPr lvl="3"/>
            <a:r>
              <a:rPr lang="ja-JP" altLang="ja-JP">
                <a:latin typeface="+mn-ea"/>
              </a:rPr>
              <a:t>カ退院困難な要因の有無の評価</a:t>
            </a:r>
          </a:p>
          <a:p>
            <a:pPr lvl="3"/>
            <a:r>
              <a:rPr lang="ja-JP" altLang="ja-JP">
                <a:latin typeface="+mn-ea"/>
              </a:rPr>
              <a:t>キ入院中に行われる治療・検査の説明</a:t>
            </a:r>
          </a:p>
          <a:p>
            <a:pPr lvl="3"/>
            <a:r>
              <a:rPr lang="ja-JP" altLang="ja-JP">
                <a:latin typeface="+mn-ea"/>
              </a:rPr>
              <a:t>ク入院生活の説明</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入院時支援加算の再編</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164</a:t>
            </a:fld>
            <a:endParaRPr lang="en-US" altLang="ja-JP" sz="1800" dirty="0"/>
          </a:p>
        </p:txBody>
      </p:sp>
    </p:spTree>
    <p:extLst>
      <p:ext uri="{BB962C8B-B14F-4D97-AF65-F5344CB8AC3E}">
        <p14:creationId xmlns:p14="http://schemas.microsoft.com/office/powerpoint/2010/main" val="184039147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入院時支援加算</a:t>
            </a:r>
          </a:p>
          <a:p>
            <a:pPr lvl="1"/>
            <a:r>
              <a:rPr lang="ja-JP" altLang="ja-JP">
                <a:latin typeface="+mn-ea"/>
              </a:rPr>
              <a:t>算定要件</a:t>
            </a:r>
          </a:p>
          <a:p>
            <a:pPr lvl="2"/>
            <a:r>
              <a:rPr lang="ja-JP" altLang="ja-JP"/>
              <a:t>（新）</a:t>
            </a:r>
            <a:r>
              <a:rPr lang="en-US" altLang="ja-JP" dirty="0"/>
              <a:t>(22)</a:t>
            </a:r>
            <a:r>
              <a:rPr lang="ja-JP" altLang="ja-JP"/>
              <a:t>「注</a:t>
            </a:r>
            <a:r>
              <a:rPr lang="en-US" altLang="ja-JP" dirty="0"/>
              <a:t>7</a:t>
            </a:r>
            <a:r>
              <a:rPr lang="ja-JP" altLang="ja-JP"/>
              <a:t>」に規定する入院時支援加算を算定するに当たって、作成した療養支援計画書については、患者の入院前に入院予定先の病棟職員に共有する</a:t>
            </a:r>
            <a:r>
              <a:rPr lang="ja-JP" altLang="en-US"/>
              <a:t>こと</a:t>
            </a:r>
            <a:r>
              <a:rPr lang="ja-JP" altLang="ja-JP"/>
              <a:t>また、入院前又は入院日に患者又はその家族等に交付して説明し、その内容を診療録等に記載又は添付する</a:t>
            </a:r>
            <a:r>
              <a:rPr lang="ja-JP" altLang="en-US"/>
              <a:t>こと</a:t>
            </a:r>
            <a:r>
              <a:rPr lang="ja-JP" altLang="ja-JP"/>
              <a:t>なお、第</a:t>
            </a:r>
            <a:r>
              <a:rPr lang="en-US" altLang="ja-JP" dirty="0"/>
              <a:t>1</a:t>
            </a:r>
            <a:r>
              <a:rPr lang="ja-JP" altLang="ja-JP"/>
              <a:t>章第</a:t>
            </a:r>
            <a:r>
              <a:rPr lang="en-US" altLang="ja-JP" dirty="0"/>
              <a:t>2</a:t>
            </a:r>
            <a:r>
              <a:rPr lang="ja-JP" altLang="ja-JP"/>
              <a:t>部の通則</a:t>
            </a:r>
            <a:r>
              <a:rPr lang="en-US" altLang="ja-JP" dirty="0"/>
              <a:t>7</a:t>
            </a:r>
            <a:r>
              <a:rPr lang="ja-JP" altLang="ja-JP"/>
              <a:t>の規定に基づき作成する入院診療計画書等をもって、当該療養支援計画書としてもよい。</a:t>
            </a:r>
          </a:p>
          <a:p>
            <a:pPr lvl="2"/>
            <a:r>
              <a:rPr lang="ja-JP" altLang="ja-JP"/>
              <a:t>（新）</a:t>
            </a:r>
            <a:r>
              <a:rPr lang="en-US" altLang="ja-JP" dirty="0"/>
              <a:t>(23)</a:t>
            </a:r>
            <a:r>
              <a:rPr lang="ja-JP" altLang="ja-JP"/>
              <a:t>患者の栄養状態の評価や服薬中の薬剤の確認に当たっては、必要に応じて、管理栄養士や薬剤師等の関係職種と十分に連携を図る</a:t>
            </a:r>
            <a:r>
              <a:rPr lang="ja-JP" altLang="en-US"/>
              <a:t>こと</a:t>
            </a:r>
            <a:endParaRPr lang="ja-JP" altLang="ja-JP"/>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入院時支援加算の再編</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165</a:t>
            </a:fld>
            <a:endParaRPr lang="en-US" altLang="ja-JP" sz="1800" dirty="0"/>
          </a:p>
        </p:txBody>
      </p:sp>
    </p:spTree>
    <p:extLst>
      <p:ext uri="{BB962C8B-B14F-4D97-AF65-F5344CB8AC3E}">
        <p14:creationId xmlns:p14="http://schemas.microsoft.com/office/powerpoint/2010/main" val="308068443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入退院支援部門の看護師配置要件見直し（専門化）</a:t>
            </a:r>
            <a:endParaRPr lang="en-US" altLang="ja-JP" dirty="0">
              <a:latin typeface="+mn-ea"/>
            </a:endParaRPr>
          </a:p>
          <a:p>
            <a:pPr lvl="1"/>
            <a:r>
              <a:rPr lang="ja-JP" altLang="en-US">
                <a:latin typeface="+mn-ea"/>
              </a:rPr>
              <a:t>入退院支援加算</a:t>
            </a:r>
            <a:r>
              <a:rPr lang="en-US" altLang="ja-JP" dirty="0">
                <a:latin typeface="+mn-ea"/>
              </a:rPr>
              <a:t>3</a:t>
            </a:r>
          </a:p>
          <a:p>
            <a:pPr lvl="2"/>
            <a:r>
              <a:rPr lang="ja-JP" altLang="en-US">
                <a:latin typeface="+mn-ea"/>
              </a:rPr>
              <a:t>施設基準</a:t>
            </a:r>
            <a:endParaRPr lang="en-US" altLang="ja-JP" dirty="0">
              <a:latin typeface="+mn-ea"/>
            </a:endParaRPr>
          </a:p>
          <a:p>
            <a:pPr lvl="3"/>
            <a:r>
              <a:rPr lang="ja-JP" altLang="en-US">
                <a:latin typeface="+mn-ea"/>
              </a:rPr>
              <a:t>ロ、当該部門に新生児の集中治療、入退院支援及び地域連携に係る業務に関する十分な経験を有し、</a:t>
            </a:r>
            <a:r>
              <a:rPr lang="ja-JP" altLang="en-US" u="sng">
                <a:latin typeface="+mn-ea"/>
              </a:rPr>
              <a:t>小児患者の在宅移行に関する研修を受けた専任の</a:t>
            </a:r>
            <a:r>
              <a:rPr lang="ja-JP" altLang="en-US">
                <a:latin typeface="+mn-ea"/>
              </a:rPr>
              <a:t>看護師が１名以上又は新生児の集中治療、入退院支援及び地域連携に係る業務に関する十分な経験を有する専任の看護師並びに専従の社会福祉士が１名以上配置されていること</a:t>
            </a:r>
          </a:p>
          <a:p>
            <a:pPr lvl="3"/>
            <a:r>
              <a:rPr lang="en-US" altLang="ja-JP" dirty="0">
                <a:latin typeface="+mn-ea"/>
              </a:rPr>
              <a:t>(2)</a:t>
            </a:r>
            <a:r>
              <a:rPr lang="ja-JP" altLang="en-US">
                <a:latin typeface="+mn-ea"/>
              </a:rPr>
              <a:t>当該入退院支援部門に入退院支援及び</a:t>
            </a:r>
            <a:r>
              <a:rPr lang="en-US" altLang="ja-JP" dirty="0">
                <a:latin typeface="+mn-ea"/>
              </a:rPr>
              <a:t>5</a:t>
            </a:r>
            <a:r>
              <a:rPr lang="ja-JP" altLang="en-US">
                <a:latin typeface="+mn-ea"/>
              </a:rPr>
              <a:t>年以上の新生児集中治療に係る業務の経験を有し</a:t>
            </a:r>
            <a:r>
              <a:rPr lang="ja-JP" altLang="en-US" u="sng">
                <a:latin typeface="+mn-ea"/>
              </a:rPr>
              <a:t>、小児患者の在宅移行に係る適切な研修を修了した専任</a:t>
            </a:r>
            <a:r>
              <a:rPr lang="ja-JP" altLang="en-US">
                <a:latin typeface="+mn-ea"/>
              </a:rPr>
              <a:t>の看護師又は入退院支援及び</a:t>
            </a:r>
            <a:r>
              <a:rPr lang="en-US" altLang="ja-JP" dirty="0">
                <a:latin typeface="+mn-ea"/>
              </a:rPr>
              <a:t>5</a:t>
            </a:r>
            <a:r>
              <a:rPr lang="ja-JP" altLang="en-US">
                <a:latin typeface="+mn-ea"/>
              </a:rPr>
              <a:t>年以上の新生児集中治療に係る業務の経験を有する専任の看護師並びに専従の社会福祉士が配置されていることなお、当該専従の社会福祉士は、週</a:t>
            </a:r>
            <a:r>
              <a:rPr lang="en-US" altLang="ja-JP" dirty="0">
                <a:latin typeface="+mn-ea"/>
              </a:rPr>
              <a:t>30</a:t>
            </a:r>
            <a:r>
              <a:rPr lang="ja-JP" altLang="en-US">
                <a:latin typeface="+mn-ea"/>
              </a:rPr>
              <a:t>時間以上入退院支援に係る業務に従事していること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入退院支援加算の見直し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166</a:t>
            </a:fld>
            <a:endParaRPr lang="en-US" altLang="ja-JP" sz="1800" dirty="0"/>
          </a:p>
        </p:txBody>
      </p:sp>
    </p:spTree>
    <p:extLst>
      <p:ext uri="{BB962C8B-B14F-4D97-AF65-F5344CB8AC3E}">
        <p14:creationId xmlns:p14="http://schemas.microsoft.com/office/powerpoint/2010/main" val="122828599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（新）</a:t>
            </a:r>
            <a:r>
              <a:rPr lang="ja-JP" altLang="ja-JP">
                <a:latin typeface="+mn-ea"/>
              </a:rPr>
              <a:t>総合機能評価加算　　○点</a:t>
            </a:r>
            <a:r>
              <a:rPr lang="ja-JP" altLang="en-US">
                <a:latin typeface="+mn-ea"/>
              </a:rPr>
              <a:t>（要届出）</a:t>
            </a:r>
            <a:endParaRPr lang="ja-JP" altLang="ja-JP">
              <a:latin typeface="+mn-ea"/>
            </a:endParaRPr>
          </a:p>
          <a:p>
            <a:pPr lvl="1"/>
            <a:r>
              <a:rPr lang="ja-JP" altLang="en-US">
                <a:latin typeface="+mn-ea"/>
              </a:rPr>
              <a:t>算定要件</a:t>
            </a:r>
            <a:endParaRPr lang="en-US" altLang="ja-JP" dirty="0">
              <a:latin typeface="+mn-ea"/>
            </a:endParaRPr>
          </a:p>
          <a:p>
            <a:pPr lvl="2"/>
            <a:r>
              <a:rPr lang="ja-JP" altLang="ja-JP">
                <a:latin typeface="+mn-ea"/>
              </a:rPr>
              <a:t>注</a:t>
            </a:r>
            <a:r>
              <a:rPr lang="en-US" altLang="ja-JP" dirty="0">
                <a:latin typeface="+mn-ea"/>
              </a:rPr>
              <a:t>8</a:t>
            </a:r>
            <a:r>
              <a:rPr lang="ja-JP" altLang="ja-JP">
                <a:latin typeface="+mn-ea"/>
              </a:rPr>
              <a:t>別に厚生労働大臣が定める施設基準に適合しているものとして地方厚生局長等に届け出た保険医療機関に入院している患者であって別に厚生労働大臣が定めるものに対して、当該患者の基本的な日常生活能力、認知機能、意欲等について総合的な評価を行った上で、結果を踏まえて入退院支援を行った場合</a:t>
            </a:r>
          </a:p>
          <a:p>
            <a:pPr lvl="1"/>
            <a:r>
              <a:rPr lang="ja-JP" altLang="ja-JP">
                <a:latin typeface="+mn-ea"/>
              </a:rPr>
              <a:t>別に厚生労働大臣が定めるもの</a:t>
            </a:r>
          </a:p>
          <a:p>
            <a:pPr lvl="2"/>
            <a:r>
              <a:rPr lang="en-US" altLang="ja-JP" dirty="0">
                <a:latin typeface="+mn-ea"/>
              </a:rPr>
              <a:t>1</a:t>
            </a:r>
            <a:r>
              <a:rPr lang="ja-JP" altLang="en-US">
                <a:latin typeface="+mn-ea"/>
              </a:rPr>
              <a:t>、</a:t>
            </a:r>
            <a:r>
              <a:rPr lang="ja-JP" altLang="ja-JP">
                <a:latin typeface="+mn-ea"/>
              </a:rPr>
              <a:t>入退院支援加算</a:t>
            </a:r>
            <a:r>
              <a:rPr lang="en-US" altLang="ja-JP" dirty="0">
                <a:latin typeface="+mn-ea"/>
              </a:rPr>
              <a:t>1</a:t>
            </a:r>
            <a:r>
              <a:rPr lang="ja-JP" altLang="ja-JP">
                <a:latin typeface="+mn-ea"/>
              </a:rPr>
              <a:t>又は</a:t>
            </a:r>
            <a:r>
              <a:rPr lang="en-US" altLang="ja-JP" dirty="0">
                <a:latin typeface="+mn-ea"/>
              </a:rPr>
              <a:t>2</a:t>
            </a:r>
            <a:r>
              <a:rPr lang="ja-JP" altLang="ja-JP">
                <a:latin typeface="+mn-ea"/>
              </a:rPr>
              <a:t>を算定する患者</a:t>
            </a:r>
          </a:p>
          <a:p>
            <a:pPr lvl="2"/>
            <a:r>
              <a:rPr lang="en-US" altLang="ja-JP" dirty="0">
                <a:latin typeface="+mn-ea"/>
              </a:rPr>
              <a:t>2</a:t>
            </a:r>
            <a:r>
              <a:rPr lang="ja-JP" altLang="en-US">
                <a:latin typeface="+mn-ea"/>
              </a:rPr>
              <a:t>、</a:t>
            </a:r>
            <a:r>
              <a:rPr lang="ja-JP" altLang="ja-JP">
                <a:latin typeface="+mn-ea"/>
              </a:rPr>
              <a:t>介護保険法施行令第</a:t>
            </a:r>
            <a:r>
              <a:rPr lang="en-US" altLang="ja-JP" dirty="0">
                <a:latin typeface="+mn-ea"/>
              </a:rPr>
              <a:t>2</a:t>
            </a:r>
            <a:r>
              <a:rPr lang="ja-JP" altLang="ja-JP">
                <a:latin typeface="+mn-ea"/>
              </a:rPr>
              <a:t>条各号に規定する特定疾病を有する</a:t>
            </a:r>
            <a:r>
              <a:rPr lang="en-US" altLang="ja-JP" dirty="0">
                <a:latin typeface="+mn-ea"/>
              </a:rPr>
              <a:t>40</a:t>
            </a:r>
            <a:r>
              <a:rPr lang="ja-JP" altLang="ja-JP">
                <a:latin typeface="+mn-ea"/>
              </a:rPr>
              <a:t>歳以上</a:t>
            </a:r>
            <a:r>
              <a:rPr lang="en-US" altLang="ja-JP" dirty="0">
                <a:latin typeface="+mn-ea"/>
              </a:rPr>
              <a:t>65</a:t>
            </a:r>
            <a:r>
              <a:rPr lang="ja-JP" altLang="ja-JP">
                <a:latin typeface="+mn-ea"/>
              </a:rPr>
              <a:t>歳未満のもの又は</a:t>
            </a:r>
            <a:r>
              <a:rPr lang="en-US" altLang="ja-JP" dirty="0">
                <a:latin typeface="+mn-ea"/>
              </a:rPr>
              <a:t>65</a:t>
            </a:r>
            <a:r>
              <a:rPr lang="ja-JP" altLang="ja-JP">
                <a:latin typeface="+mn-ea"/>
              </a:rPr>
              <a:t>歳以上の患者</a:t>
            </a:r>
            <a:endParaRPr lang="en-US" altLang="ja-JP" dirty="0">
              <a:latin typeface="+mn-ea"/>
            </a:endParaRPr>
          </a:p>
          <a:p>
            <a:pPr lvl="2"/>
            <a:endParaRPr lang="en-US" altLang="ja-JP" dirty="0">
              <a:latin typeface="+mn-ea"/>
            </a:endParaRPr>
          </a:p>
          <a:p>
            <a:pPr marL="457200" lvl="1" indent="0">
              <a:buNone/>
            </a:pPr>
            <a:endParaRPr lang="ja-JP" altLang="ja-JP">
              <a:latin typeface="+mn-ea"/>
            </a:endParaRPr>
          </a:p>
          <a:p>
            <a:pPr lvl="1"/>
            <a:r>
              <a:rPr lang="ja-JP" altLang="ja-JP">
                <a:latin typeface="+mn-ea"/>
              </a:rPr>
              <a:t>入退院支援加算の見直しに伴い、総合評価加算</a:t>
            </a:r>
            <a:r>
              <a:rPr lang="ja-JP" altLang="en-US">
                <a:latin typeface="+mn-ea"/>
              </a:rPr>
              <a:t>は</a:t>
            </a:r>
            <a:r>
              <a:rPr lang="ja-JP" altLang="ja-JP">
                <a:latin typeface="+mn-ea"/>
              </a:rPr>
              <a:t>廃止</a:t>
            </a:r>
          </a:p>
          <a:p>
            <a:pPr lvl="2"/>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入退院支援加算の見直し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167</a:t>
            </a:fld>
            <a:endParaRPr lang="en-US" altLang="ja-JP" sz="1800" dirty="0"/>
          </a:p>
        </p:txBody>
      </p:sp>
    </p:spTree>
    <p:extLst>
      <p:ext uri="{BB962C8B-B14F-4D97-AF65-F5344CB8AC3E}">
        <p14:creationId xmlns:p14="http://schemas.microsoft.com/office/powerpoint/2010/main" val="426341075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（新）</a:t>
            </a:r>
            <a:r>
              <a:rPr lang="ja-JP" altLang="ja-JP">
                <a:latin typeface="+mn-ea"/>
              </a:rPr>
              <a:t>総合機能評価加算</a:t>
            </a:r>
          </a:p>
          <a:p>
            <a:pPr lvl="1"/>
            <a:r>
              <a:rPr lang="ja-JP" altLang="en-US">
                <a:latin typeface="+mn-ea"/>
              </a:rPr>
              <a:t>算定要件</a:t>
            </a:r>
            <a:endParaRPr lang="en-US" altLang="ja-JP" dirty="0">
              <a:latin typeface="+mn-ea"/>
            </a:endParaRPr>
          </a:p>
          <a:p>
            <a:pPr lvl="2"/>
            <a:r>
              <a:rPr lang="en-US" altLang="ja-JP" dirty="0">
                <a:latin typeface="+mn-ea"/>
              </a:rPr>
              <a:t>(22)</a:t>
            </a:r>
            <a:r>
              <a:rPr lang="ja-JP" altLang="ja-JP">
                <a:latin typeface="+mn-ea"/>
              </a:rPr>
              <a:t>「注</a:t>
            </a:r>
            <a:r>
              <a:rPr lang="en-US" altLang="ja-JP" dirty="0">
                <a:latin typeface="+mn-ea"/>
              </a:rPr>
              <a:t>8</a:t>
            </a:r>
            <a:r>
              <a:rPr lang="ja-JP" altLang="ja-JP">
                <a:latin typeface="+mn-ea"/>
              </a:rPr>
              <a:t>」に規定する総合機能評価加算については、介護保険法施行令第</a:t>
            </a:r>
            <a:r>
              <a:rPr lang="en-US" altLang="ja-JP" dirty="0">
                <a:latin typeface="+mn-ea"/>
              </a:rPr>
              <a:t>2</a:t>
            </a:r>
            <a:r>
              <a:rPr lang="ja-JP" altLang="ja-JP">
                <a:latin typeface="+mn-ea"/>
              </a:rPr>
              <a:t>条各号に規定する特定疾病を有する</a:t>
            </a:r>
            <a:r>
              <a:rPr lang="en-US" altLang="ja-JP" dirty="0">
                <a:latin typeface="+mn-ea"/>
              </a:rPr>
              <a:t>40</a:t>
            </a:r>
            <a:r>
              <a:rPr lang="ja-JP" altLang="ja-JP">
                <a:latin typeface="+mn-ea"/>
              </a:rPr>
              <a:t>歳以上</a:t>
            </a:r>
            <a:r>
              <a:rPr lang="en-US" altLang="ja-JP" dirty="0">
                <a:latin typeface="+mn-ea"/>
              </a:rPr>
              <a:t>65</a:t>
            </a:r>
            <a:r>
              <a:rPr lang="ja-JP" altLang="ja-JP">
                <a:latin typeface="+mn-ea"/>
              </a:rPr>
              <a:t>歳未満である者及び</a:t>
            </a:r>
            <a:r>
              <a:rPr lang="en-US" altLang="ja-JP" dirty="0">
                <a:latin typeface="+mn-ea"/>
              </a:rPr>
              <a:t>65</a:t>
            </a:r>
            <a:r>
              <a:rPr lang="ja-JP" altLang="ja-JP">
                <a:latin typeface="+mn-ea"/>
              </a:rPr>
              <a:t>歳以上である者について、身体機能や退院後に必要となりうる介護サービス等について総合的に評価を行い、入院中の診療や適切な退院支援に活用する取組を評価するものである。患者の病状の安定が見込まれた後できるだけ早期に、患者の基本的な日常生活能力、認知機能、意欲等について総合的な評価</a:t>
            </a:r>
            <a:r>
              <a:rPr lang="en-US" altLang="ja-JP" dirty="0">
                <a:latin typeface="+mn-ea"/>
              </a:rPr>
              <a:t>(</a:t>
            </a:r>
            <a:r>
              <a:rPr lang="ja-JP" altLang="ja-JP">
                <a:latin typeface="+mn-ea"/>
              </a:rPr>
              <a:t>以下「総合的な機能評価」という</a:t>
            </a:r>
            <a:r>
              <a:rPr lang="en-US" altLang="ja-JP" dirty="0">
                <a:latin typeface="+mn-ea"/>
              </a:rPr>
              <a:t>)</a:t>
            </a:r>
            <a:r>
              <a:rPr lang="ja-JP" altLang="ja-JP">
                <a:latin typeface="+mn-ea"/>
              </a:rPr>
              <a:t>を行った上で、結果を踏まえて入退院支援を行った場合に算定する。</a:t>
            </a:r>
          </a:p>
          <a:p>
            <a:pPr lvl="2"/>
            <a:r>
              <a:rPr lang="en-US" altLang="ja-JP" dirty="0">
                <a:latin typeface="+mn-ea"/>
              </a:rPr>
              <a:t>(23)</a:t>
            </a:r>
            <a:r>
              <a:rPr lang="ja-JP" altLang="ja-JP">
                <a:latin typeface="+mn-ea"/>
              </a:rPr>
              <a:t>総合的な機能評価に係る測定は、医師又は歯科医師以外の医療職種が行うことも可能であるが、当該測定結果に基づく評価は、研修を修了した医師若しくは歯科医師、総合的な機能評価の経験を</a:t>
            </a:r>
            <a:r>
              <a:rPr lang="en-US" altLang="ja-JP" dirty="0">
                <a:latin typeface="+mn-ea"/>
              </a:rPr>
              <a:t>1</a:t>
            </a:r>
            <a:r>
              <a:rPr lang="ja-JP" altLang="ja-JP">
                <a:latin typeface="+mn-ea"/>
              </a:rPr>
              <a:t>年以上有する医師若しくは歯科医師又は当該患者に対する診療を担う医師若しくは歯科医師が行わなければならない。なお、総合的な機能評価の実施に当たっては、関係学会等より示されているガイドラインに沿った適切な評価が実施されるよう十分留意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入退院支援加算の見直し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168</a:t>
            </a:fld>
            <a:endParaRPr lang="en-US" altLang="ja-JP" sz="1800" dirty="0"/>
          </a:p>
        </p:txBody>
      </p:sp>
    </p:spTree>
    <p:extLst>
      <p:ext uri="{BB962C8B-B14F-4D97-AF65-F5344CB8AC3E}">
        <p14:creationId xmlns:p14="http://schemas.microsoft.com/office/powerpoint/2010/main" val="157225650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（新）</a:t>
            </a:r>
            <a:r>
              <a:rPr lang="ja-JP" altLang="ja-JP">
                <a:latin typeface="+mn-ea"/>
              </a:rPr>
              <a:t>総合機能評価加算</a:t>
            </a:r>
          </a:p>
          <a:p>
            <a:pPr lvl="1"/>
            <a:r>
              <a:rPr lang="ja-JP" altLang="en-US">
                <a:latin typeface="+mn-ea"/>
              </a:rPr>
              <a:t>算定要件</a:t>
            </a:r>
            <a:endParaRPr lang="en-US" altLang="ja-JP" dirty="0">
              <a:latin typeface="+mn-ea"/>
            </a:endParaRPr>
          </a:p>
          <a:p>
            <a:pPr lvl="2"/>
            <a:r>
              <a:rPr lang="en-US" altLang="ja-JP" dirty="0">
                <a:latin typeface="+mn-ea"/>
              </a:rPr>
              <a:t>(24)</a:t>
            </a:r>
            <a:r>
              <a:rPr lang="ja-JP" altLang="ja-JP">
                <a:latin typeface="+mn-ea"/>
              </a:rPr>
              <a:t>総合的な機能評価の結果については、患者及びその家族等に説明するとともに、説明内容を診療録に記載する。</a:t>
            </a:r>
          </a:p>
          <a:p>
            <a:pPr lvl="1"/>
            <a:r>
              <a:rPr lang="ja-JP" altLang="en-US">
                <a:latin typeface="+mn-ea"/>
              </a:rPr>
              <a:t>算定</a:t>
            </a:r>
            <a:r>
              <a:rPr lang="ja-JP" altLang="ja-JP">
                <a:latin typeface="+mn-ea"/>
              </a:rPr>
              <a:t>基準</a:t>
            </a:r>
          </a:p>
          <a:p>
            <a:pPr lvl="2"/>
            <a:r>
              <a:rPr lang="en-US" altLang="ja-JP" dirty="0">
                <a:latin typeface="+mn-ea"/>
              </a:rPr>
              <a:t>(9)</a:t>
            </a:r>
            <a:r>
              <a:rPr lang="ja-JP" altLang="ja-JP">
                <a:latin typeface="+mn-ea"/>
              </a:rPr>
              <a:t>総合機能評価加算の施設基準当該保険医療機関内に、総合的な機能評価に係る研修を受けた常勤の医師若しくは歯科医師又は総合的な機能評の経験を</a:t>
            </a:r>
            <a:r>
              <a:rPr lang="en-US" altLang="ja-JP" dirty="0">
                <a:latin typeface="+mn-ea"/>
              </a:rPr>
              <a:t>1</a:t>
            </a:r>
            <a:r>
              <a:rPr lang="ja-JP" altLang="ja-JP">
                <a:latin typeface="+mn-ea"/>
              </a:rPr>
              <a:t>年以上有する常勤の医師若しくは歯科医師が</a:t>
            </a:r>
            <a:r>
              <a:rPr lang="en-US" altLang="ja-JP" dirty="0">
                <a:latin typeface="+mn-ea"/>
              </a:rPr>
              <a:t>1</a:t>
            </a:r>
            <a:r>
              <a:rPr lang="ja-JP" altLang="ja-JP">
                <a:latin typeface="+mn-ea"/>
              </a:rPr>
              <a:t>名以上配置されている</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入退院支援加算の見直し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169</a:t>
            </a:fld>
            <a:endParaRPr lang="en-US" altLang="ja-JP" sz="1800" dirty="0"/>
          </a:p>
        </p:txBody>
      </p:sp>
    </p:spTree>
    <p:extLst>
      <p:ext uri="{BB962C8B-B14F-4D97-AF65-F5344CB8AC3E}">
        <p14:creationId xmlns:p14="http://schemas.microsoft.com/office/powerpoint/2010/main" val="4179628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ja-JP">
                <a:latin typeface="+mn-ea"/>
              </a:rPr>
              <a:t>新</a:t>
            </a:r>
            <a:r>
              <a:rPr lang="en-US" altLang="ja-JP" dirty="0">
                <a:latin typeface="+mn-ea"/>
              </a:rPr>
              <a:t>)</a:t>
            </a:r>
            <a:r>
              <a:rPr lang="ja-JP" altLang="ja-JP">
                <a:latin typeface="+mn-ea"/>
              </a:rPr>
              <a:t>遺伝性乳がん卵巣がん症候群に係る手術</a:t>
            </a:r>
            <a:r>
              <a:rPr lang="en-US" altLang="ja-JP" dirty="0">
                <a:latin typeface="+mn-ea"/>
              </a:rPr>
              <a:t>	</a:t>
            </a:r>
            <a:endParaRPr lang="ja-JP" altLang="ja-JP">
              <a:latin typeface="+mn-ea"/>
            </a:endParaRPr>
          </a:p>
          <a:p>
            <a:pPr lvl="1"/>
            <a:r>
              <a:rPr lang="ja-JP" altLang="ja-JP">
                <a:latin typeface="+mn-ea"/>
              </a:rPr>
              <a:t>施設基準</a:t>
            </a:r>
          </a:p>
          <a:p>
            <a:pPr lvl="2"/>
            <a:r>
              <a:rPr lang="ja-JP" altLang="ja-JP">
                <a:latin typeface="+mn-ea"/>
              </a:rPr>
              <a:t>当該手術を行うにつき十分な体制が整備されている</a:t>
            </a:r>
            <a:r>
              <a:rPr lang="ja-JP" altLang="en-US">
                <a:latin typeface="+mn-ea"/>
              </a:rPr>
              <a:t>こと</a:t>
            </a:r>
            <a:endParaRPr lang="ja-JP" altLang="ja-JP">
              <a:latin typeface="+mn-ea"/>
            </a:endParaRPr>
          </a:p>
          <a:p>
            <a:pPr lvl="3"/>
            <a:r>
              <a:rPr lang="en-US" altLang="ja-JP" dirty="0">
                <a:latin typeface="+mn-ea"/>
              </a:rPr>
              <a:t>(4)</a:t>
            </a:r>
            <a:r>
              <a:rPr lang="ja-JP" altLang="ja-JP">
                <a:latin typeface="+mn-ea"/>
              </a:rPr>
              <a:t>乳房切除術を行う施設においては乳房</a:t>
            </a:r>
            <a:r>
              <a:rPr lang="en-US" altLang="ja-JP" dirty="0">
                <a:latin typeface="+mn-ea"/>
              </a:rPr>
              <a:t>MRI</a:t>
            </a:r>
            <a:r>
              <a:rPr lang="ja-JP" altLang="ja-JP">
                <a:latin typeface="+mn-ea"/>
              </a:rPr>
              <a:t>加算の施設基準に係る届出を行っている</a:t>
            </a:r>
            <a:r>
              <a:rPr lang="ja-JP" altLang="en-US">
                <a:latin typeface="+mn-ea"/>
              </a:rPr>
              <a:t>こと</a:t>
            </a:r>
            <a:endParaRPr lang="ja-JP" altLang="ja-JP">
              <a:latin typeface="+mn-ea"/>
            </a:endParaRPr>
          </a:p>
          <a:p>
            <a:pPr lvl="3"/>
            <a:r>
              <a:rPr lang="en-US" altLang="ja-JP" dirty="0">
                <a:latin typeface="+mn-ea"/>
              </a:rPr>
              <a:t>(5)</a:t>
            </a:r>
            <a:r>
              <a:rPr lang="ja-JP" altLang="ja-JP">
                <a:latin typeface="+mn-ea"/>
              </a:rPr>
              <a:t>病理部門が設置され、病理医が配置されている</a:t>
            </a:r>
            <a:r>
              <a:rPr lang="ja-JP" altLang="en-US">
                <a:latin typeface="+mn-ea"/>
              </a:rPr>
              <a:t>こと</a:t>
            </a:r>
            <a:r>
              <a:rPr lang="en-US" altLang="ja-JP" dirty="0">
                <a:latin typeface="+mn-ea"/>
              </a:rPr>
              <a:t>(6)</a:t>
            </a:r>
            <a:r>
              <a:rPr lang="ja-JP" altLang="ja-JP">
                <a:latin typeface="+mn-ea"/>
              </a:rPr>
              <a:t>麻酔科標榜医が配置されている</a:t>
            </a:r>
            <a:r>
              <a:rPr lang="ja-JP" altLang="en-US">
                <a:latin typeface="+mn-ea"/>
              </a:rPr>
              <a:t>こと</a:t>
            </a:r>
            <a:r>
              <a:rPr lang="en-US" altLang="ja-JP" dirty="0">
                <a:latin typeface="+mn-ea"/>
              </a:rPr>
              <a:t>(7)</a:t>
            </a:r>
            <a:r>
              <a:rPr lang="ja-JP" altLang="ja-JP">
                <a:latin typeface="+mn-ea"/>
              </a:rPr>
              <a:t>遺伝カウンセリング加算の施設基準に係る届出を行っている</a:t>
            </a:r>
            <a:r>
              <a:rPr lang="ja-JP" altLang="en-US">
                <a:latin typeface="+mn-ea"/>
              </a:rPr>
              <a:t>こと</a:t>
            </a:r>
            <a:endParaRPr lang="ja-JP" altLang="ja-JP">
              <a:latin typeface="+mn-ea"/>
            </a:endParaRPr>
          </a:p>
          <a:p>
            <a:endParaRPr lang="en-US" altLang="ja-JP" sz="800" dirty="0">
              <a:latin typeface="+mn-ea"/>
            </a:endParaRPr>
          </a:p>
          <a:p>
            <a:r>
              <a:rPr lang="ja-JP" altLang="ja-JP">
                <a:latin typeface="+mn-ea"/>
              </a:rPr>
              <a:t>組織拡張器による再建手術</a:t>
            </a:r>
            <a:r>
              <a:rPr lang="en-US" altLang="ja-JP" dirty="0">
                <a:latin typeface="+mn-ea"/>
              </a:rPr>
              <a:t>(</a:t>
            </a:r>
            <a:r>
              <a:rPr lang="ja-JP" altLang="ja-JP">
                <a:latin typeface="+mn-ea"/>
              </a:rPr>
              <a:t>一連につき</a:t>
            </a:r>
            <a:r>
              <a:rPr lang="en-US" altLang="ja-JP" dirty="0">
                <a:latin typeface="+mn-ea"/>
              </a:rPr>
              <a:t>)</a:t>
            </a:r>
            <a:endParaRPr lang="ja-JP" altLang="ja-JP">
              <a:latin typeface="+mn-ea"/>
            </a:endParaRPr>
          </a:p>
          <a:p>
            <a:pPr lvl="1"/>
            <a:r>
              <a:rPr lang="ja-JP" altLang="ja-JP">
                <a:latin typeface="+mn-ea"/>
              </a:rPr>
              <a:t>乳房</a:t>
            </a:r>
            <a:r>
              <a:rPr lang="en-US" altLang="ja-JP" dirty="0">
                <a:latin typeface="+mn-ea"/>
              </a:rPr>
              <a:t>(</a:t>
            </a:r>
            <a:r>
              <a:rPr lang="ja-JP" altLang="ja-JP">
                <a:latin typeface="+mn-ea"/>
              </a:rPr>
              <a:t>再建手術</a:t>
            </a:r>
            <a:r>
              <a:rPr lang="en-US" altLang="ja-JP" dirty="0">
                <a:latin typeface="+mn-ea"/>
              </a:rPr>
              <a:t>)</a:t>
            </a:r>
            <a:r>
              <a:rPr lang="ja-JP" altLang="ja-JP">
                <a:latin typeface="+mn-ea"/>
              </a:rPr>
              <a:t>の場合</a:t>
            </a:r>
            <a:r>
              <a:rPr lang="en-US" altLang="ja-JP" dirty="0">
                <a:latin typeface="+mn-ea"/>
              </a:rPr>
              <a:t>	18,460</a:t>
            </a:r>
            <a:r>
              <a:rPr lang="ja-JP" altLang="ja-JP">
                <a:latin typeface="+mn-ea"/>
              </a:rPr>
              <a:t>点</a:t>
            </a:r>
            <a:r>
              <a:rPr lang="ja-JP" altLang="en-US">
                <a:latin typeface="+mn-ea"/>
              </a:rPr>
              <a:t>　</a:t>
            </a:r>
            <a:r>
              <a:rPr lang="en-US" altLang="ja-JP" dirty="0">
                <a:latin typeface="+mn-ea"/>
              </a:rPr>
              <a:t>⇒</a:t>
            </a:r>
            <a:r>
              <a:rPr lang="ja-JP" altLang="en-US">
                <a:latin typeface="+mn-ea"/>
              </a:rPr>
              <a:t>　</a:t>
            </a:r>
            <a:r>
              <a:rPr lang="en-US" altLang="ja-JP" dirty="0">
                <a:latin typeface="+mn-ea"/>
              </a:rPr>
              <a:t>○</a:t>
            </a:r>
            <a:r>
              <a:rPr lang="ja-JP" altLang="ja-JP">
                <a:latin typeface="+mn-ea"/>
              </a:rPr>
              <a:t>点</a:t>
            </a:r>
          </a:p>
          <a:p>
            <a:pPr lvl="1"/>
            <a:r>
              <a:rPr lang="ja-JP" altLang="ja-JP">
                <a:latin typeface="+mn-ea"/>
              </a:rPr>
              <a:t>その他の場合</a:t>
            </a:r>
            <a:r>
              <a:rPr lang="en-US" altLang="ja-JP" dirty="0">
                <a:latin typeface="+mn-ea"/>
              </a:rPr>
              <a:t>	19,400</a:t>
            </a:r>
            <a:r>
              <a:rPr lang="ja-JP" altLang="ja-JP">
                <a:latin typeface="+mn-ea"/>
              </a:rPr>
              <a:t>点</a:t>
            </a:r>
            <a:r>
              <a:rPr lang="ja-JP" altLang="en-US">
                <a:latin typeface="+mn-ea"/>
              </a:rPr>
              <a:t>　</a:t>
            </a:r>
            <a:r>
              <a:rPr lang="en-US" altLang="ja-JP" dirty="0">
                <a:latin typeface="+mn-ea"/>
              </a:rPr>
              <a:t>⇒</a:t>
            </a:r>
            <a:r>
              <a:rPr lang="ja-JP" altLang="en-US">
                <a:latin typeface="+mn-ea"/>
              </a:rPr>
              <a:t>　</a:t>
            </a:r>
            <a:r>
              <a:rPr lang="en-US" altLang="ja-JP" dirty="0">
                <a:latin typeface="+mn-ea"/>
              </a:rPr>
              <a:t>○</a:t>
            </a:r>
            <a:r>
              <a:rPr lang="ja-JP" altLang="ja-JP">
                <a:latin typeface="+mn-ea"/>
              </a:rPr>
              <a:t>点</a:t>
            </a:r>
          </a:p>
          <a:p>
            <a:pPr lvl="2"/>
            <a:r>
              <a:rPr lang="ja-JP" altLang="ja-JP">
                <a:latin typeface="+mn-ea"/>
              </a:rPr>
              <a:t>算定要件</a:t>
            </a:r>
          </a:p>
          <a:p>
            <a:pPr lvl="3"/>
            <a:r>
              <a:rPr lang="ja-JP" altLang="ja-JP">
                <a:latin typeface="+mn-ea"/>
              </a:rPr>
              <a:t>「乳腺腫瘍患者若しくは遺伝性乳がん卵巣がん症候群患者に対する乳房切除術又は乳腺悪性腫瘍手術後の乳房再建術を行う症例」と修正</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手術</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外来（病院）</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17</a:t>
            </a:fld>
            <a:endParaRPr lang="en-US" altLang="ja-JP" sz="1800" dirty="0"/>
          </a:p>
        </p:txBody>
      </p:sp>
    </p:spTree>
    <p:extLst>
      <p:ext uri="{BB962C8B-B14F-4D97-AF65-F5344CB8AC3E}">
        <p14:creationId xmlns:p14="http://schemas.microsoft.com/office/powerpoint/2010/main" val="195790690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（新）</a:t>
            </a:r>
            <a:r>
              <a:rPr lang="ja-JP" altLang="ja-JP">
                <a:latin typeface="+mn-ea"/>
              </a:rPr>
              <a:t>総合機能評価加算</a:t>
            </a:r>
          </a:p>
          <a:p>
            <a:pPr lvl="1"/>
            <a:r>
              <a:rPr lang="ja-JP" altLang="ja-JP">
                <a:latin typeface="+mn-ea"/>
              </a:rPr>
              <a:t>総合機能評価加算に関する施設基準</a:t>
            </a:r>
          </a:p>
          <a:p>
            <a:pPr lvl="2"/>
            <a:r>
              <a:rPr lang="en-US" altLang="ja-JP" dirty="0">
                <a:latin typeface="+mn-ea"/>
              </a:rPr>
              <a:t>(1)</a:t>
            </a:r>
            <a:r>
              <a:rPr lang="ja-JP" altLang="ja-JP">
                <a:latin typeface="+mn-ea"/>
              </a:rPr>
              <a:t>当該保険医療機関内に総合的な機能評価に係る適切な研修を修了した常勤の医師若しくは歯科医師又は総合的な機能評価の経験を</a:t>
            </a:r>
            <a:r>
              <a:rPr lang="en-US" altLang="ja-JP" dirty="0">
                <a:latin typeface="+mn-ea"/>
              </a:rPr>
              <a:t>1</a:t>
            </a:r>
            <a:r>
              <a:rPr lang="ja-JP" altLang="ja-JP">
                <a:latin typeface="+mn-ea"/>
              </a:rPr>
              <a:t>年以上有する常勤の医師若しくは歯科医師が</a:t>
            </a:r>
            <a:r>
              <a:rPr lang="en-US" altLang="ja-JP" dirty="0">
                <a:latin typeface="+mn-ea"/>
              </a:rPr>
              <a:t>1</a:t>
            </a:r>
            <a:r>
              <a:rPr lang="ja-JP" altLang="ja-JP">
                <a:latin typeface="+mn-ea"/>
              </a:rPr>
              <a:t>名以上いる</a:t>
            </a:r>
            <a:r>
              <a:rPr lang="ja-JP" altLang="en-US">
                <a:latin typeface="+mn-ea"/>
              </a:rPr>
              <a:t>こと</a:t>
            </a:r>
            <a:endParaRPr lang="ja-JP" altLang="ja-JP">
              <a:latin typeface="+mn-ea"/>
            </a:endParaRPr>
          </a:p>
          <a:p>
            <a:pPr lvl="2"/>
            <a:r>
              <a:rPr lang="en-US" altLang="ja-JP" dirty="0">
                <a:latin typeface="+mn-ea"/>
              </a:rPr>
              <a:t>(2)</a:t>
            </a:r>
            <a:r>
              <a:rPr lang="ja-JP" altLang="ja-JP">
                <a:latin typeface="+mn-ea"/>
              </a:rPr>
              <a:t>総合的な機能評価に係る適切な研修とは、次のものをいう。</a:t>
            </a:r>
          </a:p>
          <a:p>
            <a:pPr lvl="3"/>
            <a:r>
              <a:rPr lang="ja-JP" altLang="ja-JP">
                <a:latin typeface="+mn-ea"/>
              </a:rPr>
              <a:t>ア医療関係団体等が実施するものである</a:t>
            </a:r>
            <a:r>
              <a:rPr lang="ja-JP" altLang="en-US">
                <a:latin typeface="+mn-ea"/>
              </a:rPr>
              <a:t>こと</a:t>
            </a:r>
            <a:endParaRPr lang="ja-JP" altLang="ja-JP">
              <a:latin typeface="+mn-ea"/>
            </a:endParaRPr>
          </a:p>
          <a:p>
            <a:pPr lvl="3"/>
            <a:r>
              <a:rPr lang="ja-JP" altLang="ja-JP">
                <a:latin typeface="+mn-ea"/>
              </a:rPr>
              <a:t>イ研修内容に高齢者に対する基本的な診察方法、高齢者の病態の一般的な特徴、薬物療法、人生の最終段階における医療・ケアの決定プロセス等の内容が含まれているものである</a:t>
            </a:r>
            <a:r>
              <a:rPr lang="ja-JP" altLang="en-US">
                <a:latin typeface="+mn-ea"/>
              </a:rPr>
              <a:t>こと</a:t>
            </a:r>
            <a:endParaRPr lang="ja-JP" altLang="ja-JP">
              <a:latin typeface="+mn-ea"/>
            </a:endParaRPr>
          </a:p>
          <a:p>
            <a:pPr lvl="3"/>
            <a:r>
              <a:rPr lang="ja-JP" altLang="ja-JP">
                <a:latin typeface="+mn-ea"/>
              </a:rPr>
              <a:t>ウ研修内容に総合的な機能評価、薬物療法等のワークショップが含まれたものである</a:t>
            </a:r>
            <a:r>
              <a:rPr lang="ja-JP" altLang="en-US">
                <a:latin typeface="+mn-ea"/>
              </a:rPr>
              <a:t>こと</a:t>
            </a:r>
            <a:endParaRPr lang="ja-JP" altLang="ja-JP">
              <a:latin typeface="+mn-ea"/>
            </a:endParaRPr>
          </a:p>
          <a:p>
            <a:pPr lvl="3"/>
            <a:r>
              <a:rPr lang="ja-JP" altLang="ja-JP">
                <a:latin typeface="+mn-ea"/>
              </a:rPr>
              <a:t>エ研修期間は通算して</a:t>
            </a:r>
            <a:r>
              <a:rPr lang="en-US" altLang="ja-JP" dirty="0">
                <a:latin typeface="+mn-ea"/>
              </a:rPr>
              <a:t>16</a:t>
            </a:r>
            <a:r>
              <a:rPr lang="ja-JP" altLang="ja-JP">
                <a:latin typeface="+mn-ea"/>
              </a:rPr>
              <a:t>時間以上程度のものである</a:t>
            </a:r>
            <a:r>
              <a:rPr lang="ja-JP" altLang="en-US">
                <a:latin typeface="+mn-ea"/>
              </a:rPr>
              <a:t>こと</a:t>
            </a:r>
            <a:endParaRPr lang="ja-JP" altLang="ja-JP">
              <a:latin typeface="+mn-ea"/>
            </a:endParaRPr>
          </a:p>
          <a:p>
            <a:pPr lvl="2"/>
            <a:r>
              <a:rPr lang="en-US" altLang="ja-JP" dirty="0">
                <a:latin typeface="+mn-ea"/>
              </a:rPr>
              <a:t>(3)</a:t>
            </a:r>
            <a:r>
              <a:rPr lang="ja-JP" altLang="ja-JP">
                <a:latin typeface="+mn-ea"/>
              </a:rPr>
              <a:t>当該保険医療機関内で高齢者の総合的な機能評価のための職員研修を計画的に実施することが望ましい。</a:t>
            </a:r>
          </a:p>
          <a:p>
            <a:pPr lvl="2"/>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入退院支援加算の見直し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170</a:t>
            </a:fld>
            <a:endParaRPr lang="en-US" altLang="ja-JP" sz="1800" dirty="0"/>
          </a:p>
        </p:txBody>
      </p:sp>
    </p:spTree>
    <p:extLst>
      <p:ext uri="{BB962C8B-B14F-4D97-AF65-F5344CB8AC3E}">
        <p14:creationId xmlns:p14="http://schemas.microsoft.com/office/powerpoint/2010/main" val="244137560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ja-JP">
                <a:latin typeface="+mn-ea"/>
              </a:rPr>
              <a:t>新</a:t>
            </a:r>
            <a:r>
              <a:rPr lang="en-US" altLang="ja-JP" dirty="0">
                <a:latin typeface="+mn-ea"/>
              </a:rPr>
              <a:t>)</a:t>
            </a:r>
            <a:r>
              <a:rPr lang="ja-JP" altLang="ja-JP">
                <a:latin typeface="+mn-ea"/>
              </a:rPr>
              <a:t>栄養情報提供加算</a:t>
            </a:r>
            <a:r>
              <a:rPr lang="ja-JP" altLang="en-US">
                <a:latin typeface="+mn-ea"/>
              </a:rPr>
              <a:t>（入院中１回）</a:t>
            </a:r>
            <a:r>
              <a:rPr lang="en-US" altLang="ja-JP" dirty="0">
                <a:latin typeface="+mn-ea"/>
              </a:rPr>
              <a:t>	</a:t>
            </a:r>
            <a:r>
              <a:rPr lang="ja-JP" altLang="ja-JP">
                <a:latin typeface="+mn-ea"/>
              </a:rPr>
              <a:t>〇点</a:t>
            </a:r>
          </a:p>
          <a:p>
            <a:pPr lvl="1"/>
            <a:r>
              <a:rPr lang="ja-JP" altLang="ja-JP">
                <a:latin typeface="+mn-ea"/>
              </a:rPr>
              <a:t>算定要件</a:t>
            </a:r>
          </a:p>
          <a:p>
            <a:pPr lvl="2"/>
            <a:r>
              <a:rPr lang="ja-JP" altLang="ja-JP">
                <a:latin typeface="+mn-ea"/>
              </a:rPr>
              <a:t>別に厚生労働大臣が定めるものに対して、栄養指導に加え退院後の栄養・食事管理について指導し、入院中の栄養管理に関する情報を示す文書を用いて患者に説明するとともに、これを他の保険医療機関又は介護老人福祉施設、介護老人保健施設、介護療養型医療施設若しくは介護医療院等の医師又は管理栄養士に対して提供した場合</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退院支援の見直し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171</a:t>
            </a:fld>
            <a:endParaRPr lang="en-US" altLang="ja-JP" sz="1800" dirty="0"/>
          </a:p>
        </p:txBody>
      </p:sp>
    </p:spTree>
    <p:extLst>
      <p:ext uri="{BB962C8B-B14F-4D97-AF65-F5344CB8AC3E}">
        <p14:creationId xmlns:p14="http://schemas.microsoft.com/office/powerpoint/2010/main" val="21547103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緩和ケア診療加算の見直し</a:t>
            </a:r>
          </a:p>
          <a:p>
            <a:pPr lvl="1"/>
            <a:r>
              <a:rPr lang="ja-JP" altLang="ja-JP">
                <a:latin typeface="+mn-ea"/>
              </a:rPr>
              <a:t>緩和ケア診療加算</a:t>
            </a:r>
            <a:r>
              <a:rPr lang="en-US" altLang="ja-JP" dirty="0">
                <a:latin typeface="+mn-ea"/>
              </a:rPr>
              <a:t>(1</a:t>
            </a:r>
            <a:r>
              <a:rPr lang="ja-JP" altLang="ja-JP">
                <a:latin typeface="+mn-ea"/>
              </a:rPr>
              <a:t>日につき</a:t>
            </a:r>
            <a:r>
              <a:rPr lang="en-US" altLang="ja-JP" dirty="0">
                <a:latin typeface="+mn-ea"/>
              </a:rPr>
              <a:t>)	390</a:t>
            </a:r>
            <a:r>
              <a:rPr lang="ja-JP" altLang="ja-JP">
                <a:latin typeface="+mn-ea"/>
              </a:rPr>
              <a:t>点</a:t>
            </a:r>
            <a:r>
              <a:rPr lang="ja-JP" altLang="en-US">
                <a:latin typeface="+mn-ea"/>
              </a:rPr>
              <a:t>　</a:t>
            </a:r>
            <a:r>
              <a:rPr lang="en-US" altLang="ja-JP" dirty="0">
                <a:latin typeface="+mn-ea"/>
              </a:rPr>
              <a:t>⇒</a:t>
            </a:r>
            <a:r>
              <a:rPr lang="ja-JP" altLang="en-US">
                <a:latin typeface="+mn-ea"/>
              </a:rPr>
              <a:t>　</a:t>
            </a:r>
            <a:r>
              <a:rPr lang="en-US" altLang="ja-JP" dirty="0">
                <a:latin typeface="+mn-ea"/>
              </a:rPr>
              <a:t>○</a:t>
            </a:r>
            <a:r>
              <a:rPr lang="ja-JP" altLang="ja-JP">
                <a:latin typeface="+mn-ea"/>
              </a:rPr>
              <a:t>点</a:t>
            </a:r>
          </a:p>
          <a:p>
            <a:pPr lvl="2"/>
            <a:r>
              <a:rPr lang="ja-JP" altLang="ja-JP">
                <a:latin typeface="+mn-ea"/>
              </a:rPr>
              <a:t>施設基準</a:t>
            </a:r>
          </a:p>
          <a:p>
            <a:pPr lvl="3"/>
            <a:r>
              <a:rPr lang="en-US" altLang="ja-JP" dirty="0">
                <a:latin typeface="+mn-ea"/>
              </a:rPr>
              <a:t>(3)(1)</a:t>
            </a:r>
            <a:r>
              <a:rPr lang="ja-JP" altLang="ja-JP">
                <a:latin typeface="+mn-ea"/>
              </a:rPr>
              <a:t>のア及びオに掲げる医師は、悪性腫瘍患者又は後天性免疫不全症候群の患者を対象とした症状緩和治療を主たる業務とした</a:t>
            </a:r>
            <a:r>
              <a:rPr lang="en-US" altLang="ja-JP" dirty="0">
                <a:latin typeface="+mn-ea"/>
              </a:rPr>
              <a:t>3</a:t>
            </a:r>
            <a:r>
              <a:rPr lang="ja-JP" altLang="ja-JP">
                <a:latin typeface="+mn-ea"/>
              </a:rPr>
              <a:t>年以上の経験を有する者である</a:t>
            </a:r>
            <a:r>
              <a:rPr lang="ja-JP" altLang="en-US">
                <a:latin typeface="+mn-ea"/>
              </a:rPr>
              <a:t>こと</a:t>
            </a:r>
            <a:r>
              <a:rPr lang="ja-JP" altLang="ja-JP" u="sng">
                <a:latin typeface="+mn-ea"/>
              </a:rPr>
              <a:t>なお、末期心不全の患者を対象とする場合には、末期心不全の患者を対象とした症状緩和治療を主たる業務とした</a:t>
            </a:r>
            <a:r>
              <a:rPr lang="en-US" altLang="ja-JP" u="sng" dirty="0">
                <a:latin typeface="+mn-ea"/>
              </a:rPr>
              <a:t>3</a:t>
            </a:r>
            <a:r>
              <a:rPr lang="ja-JP" altLang="ja-JP" u="sng">
                <a:latin typeface="+mn-ea"/>
              </a:rPr>
              <a:t>年以上の経験を有する者であっても差し支えない。</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緩和ケア診療加算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172</a:t>
            </a:fld>
            <a:endParaRPr lang="en-US" altLang="ja-JP" sz="1800" dirty="0"/>
          </a:p>
        </p:txBody>
      </p:sp>
    </p:spTree>
    <p:extLst>
      <p:ext uri="{BB962C8B-B14F-4D97-AF65-F5344CB8AC3E}">
        <p14:creationId xmlns:p14="http://schemas.microsoft.com/office/powerpoint/2010/main" val="59953598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緩和ケア診療加算の見直し</a:t>
            </a:r>
          </a:p>
          <a:p>
            <a:pPr lvl="2"/>
            <a:r>
              <a:rPr lang="ja-JP" altLang="ja-JP">
                <a:latin typeface="+mn-ea"/>
              </a:rPr>
              <a:t>施設基準</a:t>
            </a:r>
          </a:p>
          <a:p>
            <a:pPr lvl="3"/>
            <a:r>
              <a:rPr lang="en-US" altLang="ja-JP" dirty="0">
                <a:latin typeface="+mn-ea"/>
              </a:rPr>
              <a:t>(5)(1)</a:t>
            </a:r>
            <a:r>
              <a:rPr lang="ja-JP" altLang="ja-JP">
                <a:latin typeface="+mn-ea"/>
              </a:rPr>
              <a:t>のア及びイに掲げる医師のうち、悪性腫瘍の患者に対して緩和ケアに係る診療を行う場合には、以下のア又はイのいずれかの研修を修了している者である</a:t>
            </a:r>
            <a:r>
              <a:rPr lang="ja-JP" altLang="en-US">
                <a:latin typeface="+mn-ea"/>
              </a:rPr>
              <a:t>こと</a:t>
            </a:r>
            <a:r>
              <a:rPr lang="ja-JP" altLang="ja-JP">
                <a:latin typeface="+mn-ea"/>
              </a:rPr>
              <a:t>また、</a:t>
            </a:r>
            <a:r>
              <a:rPr lang="ja-JP" altLang="ja-JP" u="sng">
                <a:latin typeface="+mn-ea"/>
              </a:rPr>
              <a:t>末期心不全の患者に対して緩和ケアに係る診療を行う場合には、ア、イ又はウのいずれかの研修を修了している者である</a:t>
            </a:r>
            <a:r>
              <a:rPr lang="ja-JP" altLang="en-US" u="sng">
                <a:latin typeface="+mn-ea"/>
              </a:rPr>
              <a:t>こと</a:t>
            </a:r>
            <a:r>
              <a:rPr lang="ja-JP" altLang="ja-JP">
                <a:latin typeface="+mn-ea"/>
              </a:rPr>
              <a:t>なお、後天性免疫不全症候群の患者に対して緩和ケアに係る診療を行う場合には下記研修を修了していなくてもよい。</a:t>
            </a:r>
          </a:p>
          <a:p>
            <a:pPr lvl="4"/>
            <a:r>
              <a:rPr lang="ja-JP" altLang="ja-JP">
                <a:latin typeface="+mn-ea"/>
              </a:rPr>
              <a:t>ア</a:t>
            </a:r>
            <a:r>
              <a:rPr lang="ja-JP" altLang="en-US">
                <a:latin typeface="+mn-ea"/>
              </a:rPr>
              <a:t>、</a:t>
            </a:r>
            <a:r>
              <a:rPr lang="ja-JP" altLang="ja-JP">
                <a:latin typeface="+mn-ea"/>
              </a:rPr>
              <a:t>がん等の診療に携わる医師等に対する緩和ケア研修会の開催指針に準拠した緩和ケア研修会</a:t>
            </a:r>
          </a:p>
          <a:p>
            <a:pPr lvl="4"/>
            <a:r>
              <a:rPr lang="ja-JP" altLang="ja-JP">
                <a:latin typeface="+mn-ea"/>
              </a:rPr>
              <a:t>イ</a:t>
            </a:r>
            <a:r>
              <a:rPr lang="ja-JP" altLang="en-US">
                <a:latin typeface="+mn-ea"/>
              </a:rPr>
              <a:t>、</a:t>
            </a:r>
            <a:r>
              <a:rPr lang="ja-JP" altLang="ja-JP">
                <a:latin typeface="+mn-ea"/>
              </a:rPr>
              <a:t>緩和ケアの基本教育のための都道府県指導者研修会</a:t>
            </a:r>
            <a:r>
              <a:rPr lang="en-US" altLang="ja-JP" dirty="0">
                <a:latin typeface="+mn-ea"/>
              </a:rPr>
              <a:t>(</a:t>
            </a:r>
            <a:r>
              <a:rPr lang="ja-JP" altLang="ja-JP">
                <a:latin typeface="+mn-ea"/>
              </a:rPr>
              <a:t>国立研究開発法人国立がん研究センター主催</a:t>
            </a:r>
            <a:r>
              <a:rPr lang="en-US" altLang="ja-JP" dirty="0">
                <a:latin typeface="+mn-ea"/>
              </a:rPr>
              <a:t>)</a:t>
            </a:r>
            <a:r>
              <a:rPr lang="ja-JP" altLang="ja-JP">
                <a:latin typeface="+mn-ea"/>
              </a:rPr>
              <a:t>等</a:t>
            </a:r>
          </a:p>
          <a:p>
            <a:pPr lvl="4"/>
            <a:r>
              <a:rPr lang="ja-JP" altLang="ja-JP" u="sng">
                <a:latin typeface="+mn-ea"/>
              </a:rPr>
              <a:t>ウ</a:t>
            </a:r>
            <a:r>
              <a:rPr lang="ja-JP" altLang="en-US" u="sng">
                <a:latin typeface="+mn-ea"/>
              </a:rPr>
              <a:t>、</a:t>
            </a:r>
            <a:r>
              <a:rPr lang="ja-JP" altLang="ja-JP" u="sng">
                <a:latin typeface="+mn-ea"/>
              </a:rPr>
              <a:t>日本心不全学会により開催される基本的心不全緩和ケアトレーニングコース</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緩和ケア診療加算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173</a:t>
            </a:fld>
            <a:endParaRPr lang="en-US" altLang="ja-JP" sz="1800" dirty="0"/>
          </a:p>
        </p:txBody>
      </p:sp>
    </p:spTree>
    <p:extLst>
      <p:ext uri="{BB962C8B-B14F-4D97-AF65-F5344CB8AC3E}">
        <p14:creationId xmlns:p14="http://schemas.microsoft.com/office/powerpoint/2010/main" val="249423545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医師要件の一部を見直</a:t>
            </a:r>
            <a:r>
              <a:rPr lang="ja-JP" altLang="en-US">
                <a:latin typeface="+mn-ea"/>
              </a:rPr>
              <a:t>し</a:t>
            </a:r>
            <a:endParaRPr lang="ja-JP" altLang="ja-JP">
              <a:latin typeface="+mn-ea"/>
            </a:endParaRPr>
          </a:p>
          <a:p>
            <a:pPr lvl="1"/>
            <a:r>
              <a:rPr lang="ja-JP" altLang="ja-JP">
                <a:latin typeface="+mn-ea"/>
              </a:rPr>
              <a:t>求める経験について、「悪性腫瘍患者又は後天性免疫不全症候群の患者を対象とした症状緩和治療」に代えて「末期心不全の患者を対象とした症状緩和治療」の経験でもよいこととする。</a:t>
            </a:r>
          </a:p>
          <a:p>
            <a:pPr lvl="1"/>
            <a:r>
              <a:rPr lang="ja-JP" altLang="ja-JP">
                <a:latin typeface="+mn-ea"/>
              </a:rPr>
              <a:t>受講を求める研修について、「緩和ケア研修会」「緩和ケアの基本教育のための都道府県指導者研修会」に代えて「日本心不全学会により開催される基本的心不全緩和ケアトレーニングコース」の受講でもよいことと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緩和ケア診療加算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174</a:t>
            </a:fld>
            <a:endParaRPr lang="en-US" altLang="ja-JP" sz="1800" dirty="0"/>
          </a:p>
        </p:txBody>
      </p:sp>
    </p:spTree>
    <p:extLst>
      <p:ext uri="{BB962C8B-B14F-4D97-AF65-F5344CB8AC3E}">
        <p14:creationId xmlns:p14="http://schemas.microsoft.com/office/powerpoint/2010/main" val="191957784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個別栄養食事管理加算</a:t>
            </a:r>
            <a:r>
              <a:rPr lang="en-US" altLang="ja-JP" dirty="0">
                <a:latin typeface="+mn-ea"/>
              </a:rPr>
              <a:t>(</a:t>
            </a:r>
            <a:r>
              <a:rPr lang="ja-JP" altLang="ja-JP">
                <a:latin typeface="+mn-ea"/>
              </a:rPr>
              <a:t>緩和ケア診療加算</a:t>
            </a:r>
            <a:r>
              <a:rPr lang="en-US" altLang="ja-JP" dirty="0">
                <a:latin typeface="+mn-ea"/>
              </a:rPr>
              <a:t>)</a:t>
            </a:r>
            <a:r>
              <a:rPr lang="ja-JP" altLang="en-US">
                <a:latin typeface="+mn-ea"/>
              </a:rPr>
              <a:t>の見直し</a:t>
            </a:r>
            <a:endParaRPr lang="en-US" altLang="ja-JP" dirty="0">
              <a:latin typeface="+mn-ea"/>
            </a:endParaRPr>
          </a:p>
          <a:p>
            <a:pPr lvl="1"/>
            <a:r>
              <a:rPr lang="ja-JP" altLang="en-US">
                <a:latin typeface="+mn-ea"/>
              </a:rPr>
              <a:t>個別栄養管理加算</a:t>
            </a:r>
            <a:r>
              <a:rPr lang="en-US" altLang="ja-JP" dirty="0">
                <a:latin typeface="+mn-ea"/>
              </a:rPr>
              <a:t>	</a:t>
            </a:r>
            <a:r>
              <a:rPr lang="ja-JP" altLang="en-US">
                <a:latin typeface="+mn-ea"/>
              </a:rPr>
              <a:t>７０点　⇒　○点</a:t>
            </a:r>
            <a:endParaRPr lang="ja-JP" altLang="ja-JP">
              <a:latin typeface="+mn-ea"/>
            </a:endParaRPr>
          </a:p>
          <a:p>
            <a:pPr lvl="2"/>
            <a:r>
              <a:rPr lang="ja-JP" altLang="ja-JP">
                <a:latin typeface="+mn-ea"/>
              </a:rPr>
              <a:t>算定要件</a:t>
            </a:r>
            <a:endParaRPr lang="en-US" altLang="ja-JP" dirty="0">
              <a:latin typeface="+mn-ea"/>
            </a:endParaRPr>
          </a:p>
          <a:p>
            <a:pPr lvl="3"/>
            <a:r>
              <a:rPr lang="ja-JP" altLang="ja-JP">
                <a:latin typeface="+mn-ea"/>
              </a:rPr>
              <a:t>別に厚生労働大臣が定める施設基準を満たす保険医療機関において、</a:t>
            </a:r>
            <a:r>
              <a:rPr lang="ja-JP" altLang="ja-JP" u="sng">
                <a:latin typeface="+mn-ea"/>
              </a:rPr>
              <a:t>緩和ケア</a:t>
            </a:r>
            <a:r>
              <a:rPr lang="ja-JP" altLang="ja-JP">
                <a:latin typeface="+mn-ea"/>
              </a:rPr>
              <a:t>を要する患者に対して、</a:t>
            </a:r>
            <a:r>
              <a:rPr lang="ja-JP" altLang="ja-JP" u="sng">
                <a:latin typeface="+mn-ea"/>
              </a:rPr>
              <a:t>緩和ケア</a:t>
            </a:r>
            <a:r>
              <a:rPr lang="ja-JP" altLang="ja-JP">
                <a:latin typeface="+mn-ea"/>
              </a:rPr>
              <a:t>に係る必要な栄養食事管理を行った場合</a:t>
            </a:r>
          </a:p>
          <a:p>
            <a:pPr lvl="3"/>
            <a:r>
              <a:rPr lang="ja-JP" altLang="ja-JP">
                <a:latin typeface="+mn-ea"/>
              </a:rPr>
              <a:t>悪性腫瘍⇒緩和ケアに修正</a:t>
            </a:r>
          </a:p>
          <a:p>
            <a:pPr lvl="2"/>
            <a:r>
              <a:rPr lang="ja-JP" altLang="ja-JP">
                <a:latin typeface="+mn-ea"/>
              </a:rPr>
              <a:t>施設基準</a:t>
            </a:r>
          </a:p>
          <a:p>
            <a:pPr lvl="3"/>
            <a:r>
              <a:rPr lang="ja-JP" altLang="ja-JP">
                <a:latin typeface="+mn-ea"/>
              </a:rPr>
              <a:t>緩和ケアを要する患者の個別栄養食事管理を行うにつき十分な体制が整備されている</a:t>
            </a:r>
            <a:r>
              <a:rPr lang="ja-JP" altLang="en-US">
                <a:latin typeface="+mn-ea"/>
              </a:rPr>
              <a:t>こと</a:t>
            </a:r>
            <a:endParaRPr lang="ja-JP" altLang="ja-JP">
              <a:latin typeface="+mn-ea"/>
            </a:endParaRPr>
          </a:p>
          <a:p>
            <a:pPr lvl="3"/>
            <a:r>
              <a:rPr lang="ja-JP" altLang="ja-JP">
                <a:latin typeface="+mn-ea"/>
              </a:rPr>
              <a:t>当該体制において、緩和ケアを要する患者に対する個別栄養食事管理に係る必要な経験を有する管理栄養士が配置されている</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緩和ケア診療加算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175</a:t>
            </a:fld>
            <a:endParaRPr lang="en-US" altLang="ja-JP" sz="1800" dirty="0"/>
          </a:p>
        </p:txBody>
      </p:sp>
    </p:spTree>
    <p:extLst>
      <p:ext uri="{BB962C8B-B14F-4D97-AF65-F5344CB8AC3E}">
        <p14:creationId xmlns:p14="http://schemas.microsoft.com/office/powerpoint/2010/main" val="5451828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認知症ケア加算の体系見直し</a:t>
            </a:r>
          </a:p>
          <a:p>
            <a:pPr lvl="1"/>
            <a:r>
              <a:rPr lang="ja-JP" altLang="ja-JP">
                <a:latin typeface="+mn-ea"/>
              </a:rPr>
              <a:t>認知症ケア加算</a:t>
            </a:r>
            <a:r>
              <a:rPr lang="en-US" altLang="ja-JP" dirty="0">
                <a:latin typeface="+mn-ea"/>
              </a:rPr>
              <a:t>1</a:t>
            </a:r>
            <a:endParaRPr lang="ja-JP" altLang="ja-JP">
              <a:latin typeface="+mn-ea"/>
            </a:endParaRPr>
          </a:p>
          <a:p>
            <a:pPr lvl="2"/>
            <a:r>
              <a:rPr lang="en-US" altLang="ja-JP" dirty="0">
                <a:latin typeface="+mn-ea"/>
              </a:rPr>
              <a:t>14</a:t>
            </a:r>
            <a:r>
              <a:rPr lang="ja-JP" altLang="ja-JP">
                <a:latin typeface="+mn-ea"/>
              </a:rPr>
              <a:t>日以内の期間</a:t>
            </a:r>
            <a:r>
              <a:rPr lang="en-US" altLang="ja-JP" dirty="0">
                <a:latin typeface="+mn-ea"/>
              </a:rPr>
              <a:t>	150</a:t>
            </a:r>
            <a:r>
              <a:rPr lang="ja-JP" altLang="ja-JP">
                <a:latin typeface="+mn-ea"/>
              </a:rPr>
              <a:t>点</a:t>
            </a:r>
            <a:r>
              <a:rPr lang="ja-JP" altLang="en-US">
                <a:latin typeface="+mn-ea"/>
              </a:rPr>
              <a:t>　</a:t>
            </a:r>
            <a:r>
              <a:rPr lang="en-US" altLang="ja-JP" dirty="0">
                <a:latin typeface="+mn-ea"/>
              </a:rPr>
              <a:t>⇒</a:t>
            </a:r>
            <a:r>
              <a:rPr lang="ja-JP" altLang="en-US">
                <a:latin typeface="+mn-ea"/>
              </a:rPr>
              <a:t>　</a:t>
            </a:r>
            <a:r>
              <a:rPr lang="en-US" altLang="ja-JP" dirty="0">
                <a:latin typeface="+mn-ea"/>
              </a:rPr>
              <a:t>○</a:t>
            </a:r>
            <a:r>
              <a:rPr lang="ja-JP" altLang="ja-JP">
                <a:latin typeface="+mn-ea"/>
              </a:rPr>
              <a:t>点</a:t>
            </a:r>
          </a:p>
          <a:p>
            <a:pPr lvl="2"/>
            <a:r>
              <a:rPr lang="en-US" altLang="ja-JP" dirty="0">
                <a:latin typeface="+mn-ea"/>
              </a:rPr>
              <a:t>15</a:t>
            </a:r>
            <a:r>
              <a:rPr lang="ja-JP" altLang="ja-JP">
                <a:latin typeface="+mn-ea"/>
              </a:rPr>
              <a:t>日以上の期間</a:t>
            </a:r>
            <a:r>
              <a:rPr lang="en-US" altLang="ja-JP" dirty="0">
                <a:latin typeface="+mn-ea"/>
              </a:rPr>
              <a:t>	</a:t>
            </a:r>
            <a:r>
              <a:rPr lang="ja-JP" altLang="en-US">
                <a:latin typeface="+mn-ea"/>
              </a:rPr>
              <a:t>　</a:t>
            </a:r>
            <a:r>
              <a:rPr lang="en-US" altLang="ja-JP" dirty="0">
                <a:latin typeface="+mn-ea"/>
              </a:rPr>
              <a:t>30</a:t>
            </a:r>
            <a:r>
              <a:rPr lang="ja-JP" altLang="ja-JP">
                <a:latin typeface="+mn-ea"/>
              </a:rPr>
              <a:t>点</a:t>
            </a:r>
            <a:r>
              <a:rPr lang="ja-JP" altLang="en-US">
                <a:latin typeface="+mn-ea"/>
              </a:rPr>
              <a:t>　</a:t>
            </a:r>
            <a:r>
              <a:rPr lang="en-US" altLang="ja-JP" dirty="0">
                <a:latin typeface="+mn-ea"/>
              </a:rPr>
              <a:t>⇒</a:t>
            </a:r>
            <a:r>
              <a:rPr lang="ja-JP" altLang="en-US">
                <a:latin typeface="+mn-ea"/>
              </a:rPr>
              <a:t>　</a:t>
            </a:r>
            <a:r>
              <a:rPr lang="en-US" altLang="ja-JP" dirty="0">
                <a:latin typeface="+mn-ea"/>
              </a:rPr>
              <a:t>○</a:t>
            </a:r>
            <a:r>
              <a:rPr lang="ja-JP" altLang="ja-JP">
                <a:latin typeface="+mn-ea"/>
              </a:rPr>
              <a:t>点</a:t>
            </a:r>
          </a:p>
          <a:p>
            <a:pPr lvl="1"/>
            <a:r>
              <a:rPr lang="ja-JP" altLang="ja-JP">
                <a:latin typeface="+mn-ea"/>
              </a:rPr>
              <a:t>（新）認知症ケア加算</a:t>
            </a:r>
            <a:r>
              <a:rPr lang="en-US" altLang="ja-JP" dirty="0">
                <a:latin typeface="+mn-ea"/>
              </a:rPr>
              <a:t>2</a:t>
            </a:r>
            <a:endParaRPr lang="ja-JP" altLang="ja-JP">
              <a:latin typeface="+mn-ea"/>
            </a:endParaRPr>
          </a:p>
          <a:p>
            <a:pPr lvl="2"/>
            <a:r>
              <a:rPr lang="en-US" altLang="ja-JP" dirty="0">
                <a:latin typeface="+mn-ea"/>
              </a:rPr>
              <a:t>14</a:t>
            </a:r>
            <a:r>
              <a:rPr lang="ja-JP" altLang="ja-JP">
                <a:latin typeface="+mn-ea"/>
              </a:rPr>
              <a:t>日以内の期間</a:t>
            </a:r>
            <a:r>
              <a:rPr lang="en-US" altLang="ja-JP" dirty="0">
                <a:latin typeface="+mn-ea"/>
              </a:rPr>
              <a:t>	</a:t>
            </a:r>
            <a:r>
              <a:rPr lang="ja-JP" altLang="ja-JP">
                <a:latin typeface="+mn-ea"/>
              </a:rPr>
              <a:t>〇点</a:t>
            </a:r>
          </a:p>
          <a:p>
            <a:pPr lvl="2"/>
            <a:r>
              <a:rPr lang="en-US" altLang="ja-JP" dirty="0">
                <a:latin typeface="+mn-ea"/>
              </a:rPr>
              <a:t>15</a:t>
            </a:r>
            <a:r>
              <a:rPr lang="ja-JP" altLang="ja-JP">
                <a:latin typeface="+mn-ea"/>
              </a:rPr>
              <a:t>日以上の期間</a:t>
            </a:r>
            <a:r>
              <a:rPr lang="en-US" altLang="ja-JP" dirty="0">
                <a:latin typeface="+mn-ea"/>
              </a:rPr>
              <a:t>	</a:t>
            </a:r>
            <a:r>
              <a:rPr lang="ja-JP" altLang="ja-JP">
                <a:latin typeface="+mn-ea"/>
              </a:rPr>
              <a:t>〇点</a:t>
            </a:r>
          </a:p>
          <a:p>
            <a:pPr lvl="1"/>
            <a:r>
              <a:rPr lang="ja-JP" altLang="ja-JP">
                <a:latin typeface="+mn-ea"/>
              </a:rPr>
              <a:t>認知症ケア加算</a:t>
            </a:r>
            <a:r>
              <a:rPr lang="en-US" altLang="ja-JP" dirty="0">
                <a:latin typeface="+mn-ea"/>
              </a:rPr>
              <a:t>2</a:t>
            </a:r>
            <a:r>
              <a:rPr lang="ja-JP" altLang="en-US">
                <a:latin typeface="+mn-ea"/>
              </a:rPr>
              <a:t>　</a:t>
            </a:r>
            <a:r>
              <a:rPr lang="en-US" altLang="ja-JP" dirty="0">
                <a:latin typeface="+mn-ea"/>
              </a:rPr>
              <a:t>⇒</a:t>
            </a:r>
            <a:r>
              <a:rPr lang="ja-JP" altLang="en-US">
                <a:latin typeface="+mn-ea"/>
              </a:rPr>
              <a:t>　</a:t>
            </a:r>
            <a:r>
              <a:rPr lang="ja-JP" altLang="ja-JP">
                <a:latin typeface="+mn-ea"/>
              </a:rPr>
              <a:t>認知症ケア加算</a:t>
            </a:r>
            <a:r>
              <a:rPr lang="en-US" altLang="ja-JP" dirty="0">
                <a:latin typeface="+mn-ea"/>
              </a:rPr>
              <a:t>3</a:t>
            </a:r>
            <a:endParaRPr lang="ja-JP" altLang="ja-JP">
              <a:latin typeface="+mn-ea"/>
            </a:endParaRPr>
          </a:p>
          <a:p>
            <a:pPr lvl="2"/>
            <a:r>
              <a:rPr lang="en-US" altLang="ja-JP" dirty="0">
                <a:latin typeface="+mn-ea"/>
              </a:rPr>
              <a:t>14</a:t>
            </a:r>
            <a:r>
              <a:rPr lang="ja-JP" altLang="ja-JP">
                <a:latin typeface="+mn-ea"/>
              </a:rPr>
              <a:t>日以内の期間</a:t>
            </a:r>
            <a:r>
              <a:rPr lang="en-US" altLang="ja-JP" dirty="0">
                <a:latin typeface="+mn-ea"/>
              </a:rPr>
              <a:t>	30</a:t>
            </a:r>
            <a:r>
              <a:rPr lang="ja-JP" altLang="ja-JP">
                <a:latin typeface="+mn-ea"/>
              </a:rPr>
              <a:t>点</a:t>
            </a:r>
            <a:r>
              <a:rPr lang="ja-JP" altLang="en-US">
                <a:latin typeface="+mn-ea"/>
              </a:rPr>
              <a:t>　</a:t>
            </a:r>
            <a:r>
              <a:rPr lang="en-US" altLang="ja-JP" dirty="0">
                <a:latin typeface="+mn-ea"/>
              </a:rPr>
              <a:t>⇒</a:t>
            </a:r>
            <a:r>
              <a:rPr lang="ja-JP" altLang="en-US">
                <a:latin typeface="+mn-ea"/>
              </a:rPr>
              <a:t>　</a:t>
            </a:r>
            <a:r>
              <a:rPr lang="en-US" altLang="ja-JP" dirty="0">
                <a:latin typeface="+mn-ea"/>
              </a:rPr>
              <a:t>○</a:t>
            </a:r>
            <a:r>
              <a:rPr lang="ja-JP" altLang="ja-JP">
                <a:latin typeface="+mn-ea"/>
              </a:rPr>
              <a:t>点</a:t>
            </a:r>
          </a:p>
          <a:p>
            <a:pPr lvl="2"/>
            <a:r>
              <a:rPr lang="en-US" altLang="ja-JP" dirty="0">
                <a:latin typeface="+mn-ea"/>
              </a:rPr>
              <a:t>15</a:t>
            </a:r>
            <a:r>
              <a:rPr lang="ja-JP" altLang="ja-JP">
                <a:latin typeface="+mn-ea"/>
              </a:rPr>
              <a:t>日以上の期間</a:t>
            </a:r>
            <a:r>
              <a:rPr lang="en-US" altLang="ja-JP" dirty="0">
                <a:latin typeface="+mn-ea"/>
              </a:rPr>
              <a:t>	10</a:t>
            </a:r>
            <a:r>
              <a:rPr lang="ja-JP" altLang="ja-JP">
                <a:latin typeface="+mn-ea"/>
              </a:rPr>
              <a:t>点</a:t>
            </a:r>
            <a:r>
              <a:rPr lang="ja-JP" altLang="en-US">
                <a:latin typeface="+mn-ea"/>
              </a:rPr>
              <a:t>　</a:t>
            </a:r>
            <a:r>
              <a:rPr lang="en-US" altLang="ja-JP" dirty="0">
                <a:latin typeface="+mn-ea"/>
              </a:rPr>
              <a:t>⇒</a:t>
            </a:r>
            <a:r>
              <a:rPr lang="ja-JP" altLang="en-US">
                <a:latin typeface="+mn-ea"/>
              </a:rPr>
              <a:t>　</a:t>
            </a:r>
            <a:r>
              <a:rPr lang="en-US" altLang="ja-JP" dirty="0">
                <a:latin typeface="+mn-ea"/>
              </a:rPr>
              <a:t>○</a:t>
            </a:r>
            <a:r>
              <a:rPr lang="ja-JP" altLang="ja-JP">
                <a:latin typeface="+mn-ea"/>
              </a:rPr>
              <a:t>点</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認知症ケア加算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176</a:t>
            </a:fld>
            <a:endParaRPr lang="en-US" altLang="ja-JP" sz="1800" dirty="0"/>
          </a:p>
        </p:txBody>
      </p:sp>
    </p:spTree>
    <p:extLst>
      <p:ext uri="{BB962C8B-B14F-4D97-AF65-F5344CB8AC3E}">
        <p14:creationId xmlns:p14="http://schemas.microsoft.com/office/powerpoint/2010/main" val="196591391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認知症ケア加算の体系見直し</a:t>
            </a:r>
          </a:p>
          <a:p>
            <a:pPr lvl="1"/>
            <a:r>
              <a:rPr lang="ja-JP" altLang="ja-JP">
                <a:latin typeface="+mn-ea"/>
              </a:rPr>
              <a:t>認知症ケア加算</a:t>
            </a:r>
            <a:r>
              <a:rPr lang="en-US" altLang="ja-JP" dirty="0">
                <a:latin typeface="+mn-ea"/>
              </a:rPr>
              <a:t>2</a:t>
            </a:r>
            <a:r>
              <a:rPr lang="ja-JP" altLang="en-US">
                <a:latin typeface="+mn-ea"/>
              </a:rPr>
              <a:t>の算定要件</a:t>
            </a:r>
            <a:endParaRPr lang="ja-JP" altLang="ja-JP">
              <a:latin typeface="+mn-ea"/>
            </a:endParaRPr>
          </a:p>
          <a:p>
            <a:pPr lvl="2"/>
            <a:r>
              <a:rPr lang="ja-JP" altLang="ja-JP">
                <a:latin typeface="+mn-ea"/>
              </a:rPr>
              <a:t>ア病棟において、看護師等が、当該患者の行動・心理症状等を把握し、対応について看護計画を作成した日から算定できることとし、当該患者の入院期間に応じ所定点数を算定する。</a:t>
            </a:r>
          </a:p>
          <a:p>
            <a:pPr lvl="2"/>
            <a:r>
              <a:rPr lang="ja-JP" altLang="ja-JP">
                <a:latin typeface="+mn-ea"/>
              </a:rPr>
              <a:t>イ当該患者が入院する病棟の看護師等は、当該患者の行動・心理症状等が出現し、あるいは出現すると見込まれ、身体疾患の治療への影響が見込まれる場合に、症状の軽減を図るための適切な環境調整や患者とのコミュニケーションの方法等を踏まえた看護計画を作成し、当該計画に基づき認知症症状を考慮したケアを実施し、その評価を行う</a:t>
            </a:r>
            <a:r>
              <a:rPr lang="ja-JP" altLang="en-US">
                <a:latin typeface="+mn-ea"/>
              </a:rPr>
              <a:t>こと</a:t>
            </a:r>
            <a:endParaRPr lang="ja-JP" altLang="ja-JP">
              <a:latin typeface="+mn-ea"/>
            </a:endParaRPr>
          </a:p>
          <a:p>
            <a:pPr lvl="2"/>
            <a:r>
              <a:rPr lang="ja-JP" altLang="ja-JP">
                <a:latin typeface="+mn-ea"/>
              </a:rPr>
              <a:t>ウ認知症患者の診療について十分な経験を有する専任の常勤医師又は認知症患者の看護に従事した経験を</a:t>
            </a:r>
            <a:r>
              <a:rPr lang="en-US" altLang="ja-JP" dirty="0">
                <a:latin typeface="+mn-ea"/>
              </a:rPr>
              <a:t>5</a:t>
            </a:r>
            <a:r>
              <a:rPr lang="ja-JP" altLang="ja-JP">
                <a:latin typeface="+mn-ea"/>
              </a:rPr>
              <a:t>年以上有する看護師であって、認知症看護に係る適切な研修を修了した専任の常勤看護師は、病棟における認知症患者に対するケアの実施状況を把握し、病棟職員に対し必要な助言等を行う</a:t>
            </a:r>
            <a:r>
              <a:rPr lang="ja-JP" altLang="en-US">
                <a:latin typeface="+mn-ea"/>
              </a:rPr>
              <a:t>こと</a:t>
            </a:r>
            <a:endParaRPr lang="ja-JP" altLang="ja-JP">
              <a:latin typeface="+mn-ea"/>
            </a:endParaRPr>
          </a:p>
          <a:p>
            <a:pPr lvl="2"/>
            <a:r>
              <a:rPr lang="ja-JP" altLang="ja-JP">
                <a:latin typeface="+mn-ea"/>
              </a:rPr>
              <a:t>エ身体的拘束を実施した場合は、解除に向けた検討を少なくとも</a:t>
            </a:r>
            <a:r>
              <a:rPr lang="en-US" altLang="ja-JP" dirty="0">
                <a:latin typeface="+mn-ea"/>
              </a:rPr>
              <a:t>1</a:t>
            </a:r>
            <a:r>
              <a:rPr lang="ja-JP" altLang="ja-JP">
                <a:latin typeface="+mn-ea"/>
              </a:rPr>
              <a:t>日に</a:t>
            </a:r>
            <a:r>
              <a:rPr lang="en-US" altLang="ja-JP" dirty="0">
                <a:latin typeface="+mn-ea"/>
              </a:rPr>
              <a:t>1</a:t>
            </a:r>
            <a:r>
              <a:rPr lang="ja-JP" altLang="ja-JP">
                <a:latin typeface="+mn-ea"/>
              </a:rPr>
              <a:t>度は行う</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認知症ケア加算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177</a:t>
            </a:fld>
            <a:endParaRPr lang="en-US" altLang="ja-JP" sz="1800" dirty="0"/>
          </a:p>
        </p:txBody>
      </p:sp>
    </p:spTree>
    <p:extLst>
      <p:ext uri="{BB962C8B-B14F-4D97-AF65-F5344CB8AC3E}">
        <p14:creationId xmlns:p14="http://schemas.microsoft.com/office/powerpoint/2010/main" val="347562079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認知症ケア加算の体系見直し</a:t>
            </a:r>
          </a:p>
          <a:p>
            <a:pPr lvl="1"/>
            <a:r>
              <a:rPr lang="ja-JP" altLang="ja-JP">
                <a:latin typeface="+mn-ea"/>
              </a:rPr>
              <a:t>認知症ケア加算</a:t>
            </a:r>
            <a:r>
              <a:rPr lang="en-US" altLang="ja-JP" dirty="0">
                <a:latin typeface="+mn-ea"/>
              </a:rPr>
              <a:t>2</a:t>
            </a:r>
            <a:r>
              <a:rPr lang="ja-JP" altLang="ja-JP">
                <a:latin typeface="+mn-ea"/>
              </a:rPr>
              <a:t>の施設基準</a:t>
            </a:r>
          </a:p>
          <a:p>
            <a:pPr lvl="2"/>
            <a:r>
              <a:rPr lang="ja-JP" altLang="ja-JP">
                <a:latin typeface="+mn-ea"/>
              </a:rPr>
              <a:t>当該保険医療機関において、認知症を有する患者のケアを行うにつき適切な体制が整備されている</a:t>
            </a:r>
            <a:r>
              <a:rPr lang="ja-JP" altLang="en-US">
                <a:latin typeface="+mn-ea"/>
              </a:rPr>
              <a:t>こと</a:t>
            </a:r>
            <a:endParaRPr lang="ja-JP" altLang="ja-JP">
              <a:latin typeface="+mn-ea"/>
            </a:endParaRPr>
          </a:p>
          <a:p>
            <a:pPr lvl="3"/>
            <a:r>
              <a:rPr lang="en-US" altLang="ja-JP" dirty="0">
                <a:latin typeface="+mn-ea"/>
              </a:rPr>
              <a:t>(1)</a:t>
            </a:r>
            <a:r>
              <a:rPr lang="ja-JP" altLang="ja-JP">
                <a:latin typeface="+mn-ea"/>
              </a:rPr>
              <a:t>認知症患者の診療について十分な経験を有する専任の常勤医師又は認知症患者の看護に従事した経験を</a:t>
            </a:r>
            <a:r>
              <a:rPr lang="en-US" altLang="ja-JP" dirty="0">
                <a:latin typeface="+mn-ea"/>
              </a:rPr>
              <a:t>5</a:t>
            </a:r>
            <a:r>
              <a:rPr lang="ja-JP" altLang="ja-JP">
                <a:latin typeface="+mn-ea"/>
              </a:rPr>
              <a:t>年以上有する看護師であって、認知症看護に係る適切な研修を修了した専任の常勤看護師を配置する</a:t>
            </a:r>
            <a:r>
              <a:rPr lang="ja-JP" altLang="en-US">
                <a:latin typeface="+mn-ea"/>
              </a:rPr>
              <a:t>こと</a:t>
            </a:r>
            <a:endParaRPr lang="ja-JP" altLang="ja-JP">
              <a:latin typeface="+mn-ea"/>
            </a:endParaRPr>
          </a:p>
          <a:p>
            <a:pPr lvl="4"/>
            <a:r>
              <a:rPr lang="ja-JP" altLang="ja-JP">
                <a:latin typeface="+mn-ea"/>
              </a:rPr>
              <a:t>医師及び看護師の要件は、認知症ケア加算</a:t>
            </a:r>
            <a:r>
              <a:rPr lang="en-US" altLang="ja-JP" dirty="0">
                <a:latin typeface="+mn-ea"/>
              </a:rPr>
              <a:t>1</a:t>
            </a:r>
            <a:r>
              <a:rPr lang="ja-JP" altLang="ja-JP">
                <a:latin typeface="+mn-ea"/>
              </a:rPr>
              <a:t>における認知症ケアチームの要件と同様</a:t>
            </a:r>
          </a:p>
          <a:p>
            <a:pPr lvl="3"/>
            <a:r>
              <a:rPr lang="en-US" altLang="ja-JP" dirty="0">
                <a:latin typeface="+mn-ea"/>
              </a:rPr>
              <a:t>(2)</a:t>
            </a:r>
            <a:r>
              <a:rPr lang="ja-JP" altLang="ja-JP">
                <a:latin typeface="+mn-ea"/>
              </a:rPr>
              <a:t>原則として、全ての病棟</a:t>
            </a:r>
            <a:r>
              <a:rPr lang="en-US" altLang="ja-JP" dirty="0">
                <a:latin typeface="+mn-ea"/>
              </a:rPr>
              <a:t>(</a:t>
            </a:r>
            <a:r>
              <a:rPr lang="ja-JP" altLang="ja-JP">
                <a:latin typeface="+mn-ea"/>
              </a:rPr>
              <a:t>小児科など身体疾患を有する認知症患者が入院しない病棟及び精神病床は除く</a:t>
            </a:r>
            <a:r>
              <a:rPr lang="en-US" altLang="ja-JP" dirty="0">
                <a:latin typeface="+mn-ea"/>
              </a:rPr>
              <a:t>)</a:t>
            </a:r>
            <a:r>
              <a:rPr lang="ja-JP" altLang="ja-JP">
                <a:latin typeface="+mn-ea"/>
              </a:rPr>
              <a:t>に、認知症患者のアセスメントや看護方法等に係る適切な研修を受けた看護師を</a:t>
            </a:r>
            <a:r>
              <a:rPr lang="en-US" altLang="ja-JP" dirty="0">
                <a:latin typeface="+mn-ea"/>
              </a:rPr>
              <a:t>3</a:t>
            </a:r>
            <a:r>
              <a:rPr lang="ja-JP" altLang="ja-JP">
                <a:latin typeface="+mn-ea"/>
              </a:rPr>
              <a:t>名以上配置する</a:t>
            </a:r>
            <a:r>
              <a:rPr lang="ja-JP" altLang="en-US">
                <a:latin typeface="+mn-ea"/>
              </a:rPr>
              <a:t>こと</a:t>
            </a:r>
            <a:endParaRPr lang="ja-JP" altLang="ja-JP">
              <a:latin typeface="+mn-ea"/>
            </a:endParaRPr>
          </a:p>
          <a:p>
            <a:pPr lvl="4"/>
            <a:r>
              <a:rPr lang="ja-JP" altLang="ja-JP">
                <a:latin typeface="+mn-ea"/>
              </a:rPr>
              <a:t>看護師の研修要件は認知症ケア加算</a:t>
            </a:r>
            <a:r>
              <a:rPr lang="en-US" altLang="ja-JP" dirty="0">
                <a:latin typeface="+mn-ea"/>
              </a:rPr>
              <a:t>3</a:t>
            </a:r>
            <a:r>
              <a:rPr lang="ja-JP" altLang="ja-JP">
                <a:latin typeface="+mn-ea"/>
              </a:rPr>
              <a:t>の要件と同様</a:t>
            </a:r>
          </a:p>
          <a:p>
            <a:pPr lvl="3"/>
            <a:r>
              <a:rPr lang="en-US" altLang="ja-JP" dirty="0">
                <a:latin typeface="+mn-ea"/>
              </a:rPr>
              <a:t>(3)(1)</a:t>
            </a:r>
            <a:r>
              <a:rPr lang="ja-JP" altLang="ja-JP">
                <a:latin typeface="+mn-ea"/>
              </a:rPr>
              <a:t>の医師又は看護師は、病棟における認知症患者に対するケアの実施状況を把握し、病棟職員に対し必要な助言等を行う</a:t>
            </a:r>
            <a:r>
              <a:rPr lang="ja-JP" altLang="en-US">
                <a:latin typeface="+mn-ea"/>
              </a:rPr>
              <a:t>こと</a:t>
            </a:r>
            <a:endParaRPr lang="ja-JP" altLang="ja-JP">
              <a:latin typeface="+mn-ea"/>
            </a:endParaRPr>
          </a:p>
          <a:p>
            <a:pPr lvl="3"/>
            <a:r>
              <a:rPr lang="en-US" altLang="ja-JP" dirty="0">
                <a:latin typeface="+mn-ea"/>
              </a:rPr>
              <a:t>(4)(1)</a:t>
            </a:r>
            <a:r>
              <a:rPr lang="ja-JP" altLang="ja-JP">
                <a:latin typeface="+mn-ea"/>
              </a:rPr>
              <a:t>の医師又は看護師を中心として、身体的拘束の実施基準や鎮静を目的とした薬物の適正使用等の内容を盛り込んだ認知症ケアに関する手順書</a:t>
            </a:r>
            <a:r>
              <a:rPr lang="en-US" altLang="ja-JP" dirty="0">
                <a:latin typeface="+mn-ea"/>
              </a:rPr>
              <a:t>(</a:t>
            </a:r>
            <a:r>
              <a:rPr lang="ja-JP" altLang="ja-JP">
                <a:latin typeface="+mn-ea"/>
              </a:rPr>
              <a:t>マニュアル</a:t>
            </a:r>
            <a:r>
              <a:rPr lang="en-US" altLang="ja-JP" dirty="0">
                <a:latin typeface="+mn-ea"/>
              </a:rPr>
              <a:t>)</a:t>
            </a:r>
            <a:r>
              <a:rPr lang="ja-JP" altLang="ja-JP">
                <a:latin typeface="+mn-ea"/>
              </a:rPr>
              <a:t>を作成し、保険医療機関内に周知し活用する</a:t>
            </a:r>
            <a:r>
              <a:rPr lang="ja-JP" altLang="en-US">
                <a:latin typeface="+mn-ea"/>
              </a:rPr>
              <a:t>こと</a:t>
            </a:r>
            <a:endParaRPr lang="ja-JP" altLang="ja-JP">
              <a:latin typeface="+mn-ea"/>
            </a:endParaRPr>
          </a:p>
          <a:p>
            <a:pPr lvl="3"/>
            <a:r>
              <a:rPr lang="en-US" altLang="ja-JP" dirty="0">
                <a:latin typeface="+mn-ea"/>
              </a:rPr>
              <a:t>(5)(1)</a:t>
            </a:r>
            <a:r>
              <a:rPr lang="ja-JP" altLang="ja-JP">
                <a:latin typeface="+mn-ea"/>
              </a:rPr>
              <a:t>の医師又は看護師を中心として、認知症患者に関わる職員に対して、少なくとも年に</a:t>
            </a:r>
            <a:r>
              <a:rPr lang="en-US" altLang="ja-JP" dirty="0">
                <a:latin typeface="+mn-ea"/>
              </a:rPr>
              <a:t>1</a:t>
            </a:r>
            <a:r>
              <a:rPr lang="ja-JP" altLang="ja-JP">
                <a:latin typeface="+mn-ea"/>
              </a:rPr>
              <a:t>回は研修や事例検討会等を実施する</a:t>
            </a:r>
            <a:r>
              <a:rPr lang="ja-JP" altLang="en-US">
                <a:latin typeface="+mn-ea"/>
              </a:rPr>
              <a:t>こと</a:t>
            </a:r>
            <a:endParaRPr lang="ja-JP" altLang="ja-JP">
              <a:latin typeface="+mn-ea"/>
            </a:endParaRPr>
          </a:p>
          <a:p>
            <a:pPr lvl="1"/>
            <a:r>
              <a:rPr lang="en-US" altLang="ja-JP" dirty="0">
                <a:latin typeface="+mn-ea"/>
              </a:rPr>
              <a:t> </a:t>
            </a:r>
            <a:endParaRPr lang="ja-JP" altLang="ja-JP">
              <a:latin typeface="+mn-ea"/>
            </a:endParaRPr>
          </a:p>
          <a:p>
            <a:r>
              <a:rPr lang="ja-JP" altLang="ja-JP">
                <a:latin typeface="+mn-ea"/>
              </a:rPr>
              <a:t>【認知症ケア加算</a:t>
            </a:r>
            <a:r>
              <a:rPr lang="en-US" altLang="ja-JP" dirty="0">
                <a:latin typeface="+mn-ea"/>
              </a:rPr>
              <a:t>3</a:t>
            </a:r>
            <a:r>
              <a:rPr lang="ja-JP" altLang="ja-JP">
                <a:latin typeface="+mn-ea"/>
              </a:rPr>
              <a:t>】</a:t>
            </a:r>
          </a:p>
          <a:p>
            <a:r>
              <a:rPr lang="ja-JP" altLang="ja-JP">
                <a:latin typeface="+mn-ea"/>
              </a:rPr>
              <a:t>施設基準</a:t>
            </a:r>
            <a:r>
              <a:rPr lang="en-US" altLang="ja-JP" dirty="0">
                <a:latin typeface="+mn-ea"/>
              </a:rPr>
              <a:t>※</a:t>
            </a:r>
            <a:r>
              <a:rPr lang="ja-JP" altLang="ja-JP">
                <a:latin typeface="+mn-ea"/>
              </a:rPr>
              <a:t>但し書き部分追加</a:t>
            </a:r>
          </a:p>
          <a:p>
            <a:r>
              <a:rPr lang="en-US" altLang="ja-JP" dirty="0">
                <a:latin typeface="+mn-ea"/>
              </a:rPr>
              <a:t>(1)</a:t>
            </a:r>
            <a:r>
              <a:rPr lang="ja-JP" altLang="ja-JP">
                <a:latin typeface="+mn-ea"/>
              </a:rPr>
              <a:t>原則として、全ての病棟</a:t>
            </a:r>
            <a:r>
              <a:rPr lang="en-US" altLang="ja-JP" dirty="0">
                <a:latin typeface="+mn-ea"/>
              </a:rPr>
              <a:t>(</a:t>
            </a:r>
            <a:r>
              <a:rPr lang="ja-JP" altLang="ja-JP">
                <a:latin typeface="+mn-ea"/>
              </a:rPr>
              <a:t>小児科など身体疾患を有する認知症患者が入院しない病棟及び精神病床は除く</a:t>
            </a:r>
            <a:r>
              <a:rPr lang="en-US" altLang="ja-JP" dirty="0">
                <a:latin typeface="+mn-ea"/>
              </a:rPr>
              <a:t>)</a:t>
            </a:r>
            <a:r>
              <a:rPr lang="ja-JP" altLang="ja-JP">
                <a:latin typeface="+mn-ea"/>
              </a:rPr>
              <a:t>に、認知症患者のアセスメントや看護方法等に係る適切な研修を受けた看護師を</a:t>
            </a:r>
            <a:r>
              <a:rPr lang="en-US" altLang="ja-JP" dirty="0">
                <a:latin typeface="+mn-ea"/>
              </a:rPr>
              <a:t>3</a:t>
            </a:r>
            <a:r>
              <a:rPr lang="ja-JP" altLang="ja-JP">
                <a:latin typeface="+mn-ea"/>
              </a:rPr>
              <a:t>名以上配置する</a:t>
            </a:r>
            <a:r>
              <a:rPr lang="ja-JP" altLang="en-US">
                <a:latin typeface="+mn-ea"/>
              </a:rPr>
              <a:t>こと</a:t>
            </a:r>
            <a:endParaRPr lang="ja-JP" altLang="ja-JP">
              <a:latin typeface="+mn-ea"/>
            </a:endParaRPr>
          </a:p>
          <a:p>
            <a:r>
              <a:rPr lang="en-US" altLang="ja-JP" dirty="0">
                <a:latin typeface="+mn-ea"/>
              </a:rPr>
              <a:t>(2)(1)</a:t>
            </a:r>
            <a:r>
              <a:rPr lang="ja-JP" altLang="ja-JP">
                <a:latin typeface="+mn-ea"/>
              </a:rPr>
              <a:t>に掲げる適切な研修とは、次の事項に該当する研修のことをいう。ただし、</a:t>
            </a:r>
            <a:r>
              <a:rPr lang="en-US" altLang="ja-JP" dirty="0">
                <a:latin typeface="+mn-ea"/>
              </a:rPr>
              <a:t>(1)</a:t>
            </a:r>
            <a:r>
              <a:rPr lang="ja-JP" altLang="ja-JP">
                <a:latin typeface="+mn-ea"/>
              </a:rPr>
              <a:t>に掲げる</a:t>
            </a:r>
            <a:r>
              <a:rPr lang="en-US" altLang="ja-JP" dirty="0">
                <a:latin typeface="+mn-ea"/>
              </a:rPr>
              <a:t>3</a:t>
            </a:r>
            <a:r>
              <a:rPr lang="ja-JP" altLang="ja-JP">
                <a:latin typeface="+mn-ea"/>
              </a:rPr>
              <a:t>名の看護師のうち</a:t>
            </a:r>
            <a:r>
              <a:rPr lang="en-US" altLang="ja-JP" dirty="0">
                <a:latin typeface="+mn-ea"/>
              </a:rPr>
              <a:t>1</a:t>
            </a:r>
            <a:r>
              <a:rPr lang="ja-JP" altLang="ja-JP">
                <a:latin typeface="+mn-ea"/>
              </a:rPr>
              <a:t>名については、次の事項に該当する研修を受講した看護師が行う認知症看護に係る院内研修の受講をもって満たすものとして差し支えない。</a:t>
            </a:r>
          </a:p>
          <a:p>
            <a:r>
              <a:rPr lang="ja-JP" altLang="ja-JP">
                <a:latin typeface="+mn-ea"/>
              </a:rPr>
              <a:t>ア国、都道府県又は医療関係団体等が主催する研修である</a:t>
            </a:r>
            <a:r>
              <a:rPr lang="ja-JP" altLang="en-US">
                <a:latin typeface="+mn-ea"/>
              </a:rPr>
              <a:t>こと</a:t>
            </a:r>
            <a:r>
              <a:rPr lang="en-US" altLang="ja-JP" dirty="0">
                <a:latin typeface="+mn-ea"/>
              </a:rPr>
              <a:t>(</a:t>
            </a:r>
            <a:r>
              <a:rPr lang="ja-JP" altLang="ja-JP">
                <a:latin typeface="+mn-ea"/>
              </a:rPr>
              <a:t>修了証が交付されるもの</a:t>
            </a:r>
            <a:r>
              <a:rPr lang="en-US" altLang="ja-JP" dirty="0">
                <a:latin typeface="+mn-ea"/>
              </a:rPr>
              <a:t>)</a:t>
            </a:r>
            <a:endParaRPr lang="ja-JP" altLang="ja-JP">
              <a:latin typeface="+mn-ea"/>
            </a:endParaRPr>
          </a:p>
          <a:p>
            <a:r>
              <a:rPr lang="ja-JP" altLang="ja-JP">
                <a:latin typeface="+mn-ea"/>
              </a:rPr>
              <a:t>イ認知症看護に必要な専門的知識・技術を有する看護師の養成を目的とした研修である</a:t>
            </a:r>
            <a:r>
              <a:rPr lang="ja-JP" altLang="en-US">
                <a:latin typeface="+mn-ea"/>
              </a:rPr>
              <a:t>こと</a:t>
            </a:r>
            <a:endParaRPr lang="ja-JP" altLang="ja-JP">
              <a:latin typeface="+mn-ea"/>
            </a:endParaRPr>
          </a:p>
          <a:p>
            <a:r>
              <a:rPr lang="ja-JP" altLang="ja-JP">
                <a:latin typeface="+mn-ea"/>
              </a:rPr>
              <a:t>ウ講義及び演習は、次の内容について</a:t>
            </a:r>
            <a:r>
              <a:rPr lang="en-US" altLang="ja-JP" dirty="0">
                <a:latin typeface="+mn-ea"/>
              </a:rPr>
              <a:t>9</a:t>
            </a:r>
            <a:r>
              <a:rPr lang="ja-JP" altLang="ja-JP">
                <a:latin typeface="+mn-ea"/>
              </a:rPr>
              <a:t>時間以上含むものである</a:t>
            </a:r>
            <a:r>
              <a:rPr lang="ja-JP" altLang="en-US">
                <a:latin typeface="+mn-ea"/>
              </a:rPr>
              <a:t>こと</a:t>
            </a:r>
            <a:endParaRPr lang="ja-JP" altLang="ja-JP">
              <a:latin typeface="+mn-ea"/>
            </a:endParaRPr>
          </a:p>
          <a:p>
            <a:r>
              <a:rPr lang="en-US" altLang="ja-JP" dirty="0">
                <a:latin typeface="+mn-ea"/>
              </a:rPr>
              <a:t>(</a:t>
            </a:r>
            <a:r>
              <a:rPr lang="ja-JP" altLang="ja-JP">
                <a:latin typeface="+mn-ea"/>
              </a:rPr>
              <a:t>略</a:t>
            </a:r>
            <a:r>
              <a:rPr lang="en-US" altLang="ja-JP" dirty="0">
                <a:latin typeface="+mn-ea"/>
              </a:rPr>
              <a:t>)</a:t>
            </a:r>
            <a:endParaRPr lang="ja-JP" altLang="ja-JP">
              <a:latin typeface="+mn-ea"/>
            </a:endParaRPr>
          </a:p>
          <a:p>
            <a:r>
              <a:rPr lang="en-US" altLang="ja-JP" dirty="0">
                <a:latin typeface="+mn-ea"/>
              </a:rPr>
              <a:t> </a:t>
            </a:r>
            <a:endParaRPr lang="ja-JP" altLang="ja-JP">
              <a:latin typeface="+mn-ea"/>
            </a:endParaRPr>
          </a:p>
          <a:p>
            <a:r>
              <a:rPr lang="en-US" altLang="ja-JP" dirty="0">
                <a:latin typeface="+mn-ea"/>
              </a:rPr>
              <a:t> </a:t>
            </a:r>
            <a:endParaRPr lang="ja-JP" altLang="ja-JP">
              <a:latin typeface="+mn-ea"/>
            </a:endParaRPr>
          </a:p>
          <a:p>
            <a:r>
              <a:rPr lang="en-US" altLang="ja-JP" dirty="0">
                <a:latin typeface="+mn-ea"/>
              </a:rPr>
              <a:t>2.</a:t>
            </a:r>
            <a:r>
              <a:rPr lang="ja-JP" altLang="ja-JP">
                <a:latin typeface="+mn-ea"/>
              </a:rPr>
              <a:t>認知症ケア加算</a:t>
            </a:r>
            <a:r>
              <a:rPr lang="en-US" altLang="ja-JP" dirty="0">
                <a:latin typeface="+mn-ea"/>
              </a:rPr>
              <a:t>1</a:t>
            </a:r>
            <a:r>
              <a:rPr lang="ja-JP" altLang="ja-JP">
                <a:latin typeface="+mn-ea"/>
              </a:rPr>
              <a:t>の医師及び看護師に係る要件緩和</a:t>
            </a:r>
          </a:p>
          <a:p>
            <a:r>
              <a:rPr lang="ja-JP" altLang="ja-JP">
                <a:latin typeface="+mn-ea"/>
              </a:rPr>
              <a:t>【認知症ケア加算</a:t>
            </a:r>
            <a:r>
              <a:rPr lang="en-US" altLang="ja-JP" dirty="0">
                <a:latin typeface="+mn-ea"/>
              </a:rPr>
              <a:t>1</a:t>
            </a:r>
            <a:r>
              <a:rPr lang="ja-JP" altLang="ja-JP">
                <a:latin typeface="+mn-ea"/>
              </a:rPr>
              <a:t>】</a:t>
            </a:r>
          </a:p>
          <a:p>
            <a:r>
              <a:rPr lang="ja-JP" altLang="ja-JP">
                <a:latin typeface="+mn-ea"/>
              </a:rPr>
              <a:t>施設基準</a:t>
            </a:r>
            <a:r>
              <a:rPr lang="en-US" altLang="ja-JP" dirty="0">
                <a:latin typeface="+mn-ea"/>
              </a:rPr>
              <a:t>※</a:t>
            </a:r>
            <a:r>
              <a:rPr lang="ja-JP" altLang="ja-JP">
                <a:latin typeface="+mn-ea"/>
              </a:rPr>
              <a:t>原則を追加</a:t>
            </a:r>
          </a:p>
          <a:p>
            <a:r>
              <a:rPr lang="en-US" altLang="ja-JP" dirty="0">
                <a:latin typeface="+mn-ea"/>
              </a:rPr>
              <a:t>(1)</a:t>
            </a:r>
            <a:r>
              <a:rPr lang="ja-JP" altLang="ja-JP">
                <a:latin typeface="+mn-ea"/>
              </a:rPr>
              <a:t>当該保険医療機関内に、以下から構成される認知症ケアに係るチム</a:t>
            </a:r>
            <a:r>
              <a:rPr lang="en-US" altLang="ja-JP" dirty="0">
                <a:latin typeface="+mn-ea"/>
              </a:rPr>
              <a:t>(</a:t>
            </a:r>
            <a:r>
              <a:rPr lang="ja-JP" altLang="ja-JP">
                <a:latin typeface="+mn-ea"/>
              </a:rPr>
              <a:t>以下「認知症ケアチーム」という</a:t>
            </a:r>
            <a:r>
              <a:rPr lang="en-US" altLang="ja-JP" dirty="0">
                <a:latin typeface="+mn-ea"/>
              </a:rPr>
              <a:t>)</a:t>
            </a:r>
            <a:r>
              <a:rPr lang="ja-JP" altLang="ja-JP">
                <a:latin typeface="+mn-ea"/>
              </a:rPr>
              <a:t>が設置されている</a:t>
            </a:r>
            <a:r>
              <a:rPr lang="ja-JP" altLang="en-US">
                <a:latin typeface="+mn-ea"/>
              </a:rPr>
              <a:t>こと</a:t>
            </a:r>
            <a:r>
              <a:rPr lang="ja-JP" altLang="ja-JP">
                <a:latin typeface="+mn-ea"/>
              </a:rPr>
              <a:t>このうち、イに掲げる看護師については、原則週</a:t>
            </a:r>
            <a:r>
              <a:rPr lang="en-US" altLang="ja-JP" dirty="0">
                <a:latin typeface="+mn-ea"/>
              </a:rPr>
              <a:t>16</a:t>
            </a:r>
            <a:r>
              <a:rPr lang="ja-JP" altLang="ja-JP">
                <a:latin typeface="+mn-ea"/>
              </a:rPr>
              <a:t>時間以上、認知症ケアチームの業務に従事する</a:t>
            </a:r>
            <a:r>
              <a:rPr lang="ja-JP" altLang="en-US">
                <a:latin typeface="+mn-ea"/>
              </a:rPr>
              <a:t>こと</a:t>
            </a:r>
            <a:endParaRPr lang="ja-JP" altLang="ja-JP">
              <a:latin typeface="+mn-ea"/>
            </a:endParaRPr>
          </a:p>
          <a:p>
            <a:r>
              <a:rPr lang="ja-JP" altLang="ja-JP">
                <a:latin typeface="+mn-ea"/>
              </a:rPr>
              <a:t>ア認知症患者の診療について十分な経験を有する専任の常勤医師</a:t>
            </a:r>
          </a:p>
          <a:p>
            <a:r>
              <a:rPr lang="ja-JP" altLang="ja-JP">
                <a:latin typeface="+mn-ea"/>
              </a:rPr>
              <a:t>イ認知症患者の看護に従事した経験を</a:t>
            </a:r>
            <a:r>
              <a:rPr lang="en-US" altLang="ja-JP" dirty="0">
                <a:latin typeface="+mn-ea"/>
              </a:rPr>
              <a:t>5</a:t>
            </a:r>
            <a:r>
              <a:rPr lang="ja-JP" altLang="ja-JP">
                <a:latin typeface="+mn-ea"/>
              </a:rPr>
              <a:t>年以上有する看護師であって、認知症看護に係る適切な研修を修了した専任の常勤看護師</a:t>
            </a:r>
          </a:p>
          <a:p>
            <a:r>
              <a:rPr lang="ja-JP" altLang="ja-JP">
                <a:latin typeface="+mn-ea"/>
              </a:rPr>
              <a:t>ウ</a:t>
            </a:r>
            <a:r>
              <a:rPr lang="en-US" altLang="ja-JP" dirty="0">
                <a:latin typeface="+mn-ea"/>
              </a:rPr>
              <a:t>(</a:t>
            </a:r>
            <a:r>
              <a:rPr lang="ja-JP" altLang="ja-JP">
                <a:latin typeface="+mn-ea"/>
              </a:rPr>
              <a:t>略</a:t>
            </a:r>
            <a:r>
              <a:rPr lang="en-US" altLang="ja-JP" dirty="0">
                <a:latin typeface="+mn-ea"/>
              </a:rPr>
              <a:t>)</a:t>
            </a:r>
            <a:endParaRPr lang="ja-JP" altLang="ja-JP">
              <a:latin typeface="+mn-ea"/>
            </a:endParaRPr>
          </a:p>
          <a:p>
            <a:r>
              <a:rPr lang="en-US" altLang="ja-JP" dirty="0">
                <a:latin typeface="+mn-ea"/>
              </a:rPr>
              <a:t>(2)(1)</a:t>
            </a:r>
            <a:r>
              <a:rPr lang="ja-JP" altLang="ja-JP">
                <a:latin typeface="+mn-ea"/>
              </a:rPr>
              <a:t>のアに掲げる医師は、精神科の経験を</a:t>
            </a:r>
            <a:r>
              <a:rPr lang="en-US" altLang="ja-JP" dirty="0">
                <a:latin typeface="+mn-ea"/>
              </a:rPr>
              <a:t>3</a:t>
            </a:r>
            <a:r>
              <a:rPr lang="ja-JP" altLang="ja-JP">
                <a:latin typeface="+mn-ea"/>
              </a:rPr>
              <a:t>年以上有する医師、神経内科の経験を</a:t>
            </a:r>
            <a:r>
              <a:rPr lang="en-US" altLang="ja-JP" dirty="0">
                <a:latin typeface="+mn-ea"/>
              </a:rPr>
              <a:t>3</a:t>
            </a:r>
            <a:r>
              <a:rPr lang="ja-JP" altLang="ja-JP">
                <a:latin typeface="+mn-ea"/>
              </a:rPr>
              <a:t>年以上有する医師又は認知症治療に係る適切な研修を修了した医師である</a:t>
            </a:r>
            <a:r>
              <a:rPr lang="ja-JP" altLang="en-US">
                <a:latin typeface="+mn-ea"/>
              </a:rPr>
              <a:t>こと</a:t>
            </a:r>
            <a:r>
              <a:rPr lang="en-US" altLang="ja-JP" dirty="0">
                <a:latin typeface="+mn-ea"/>
              </a:rPr>
              <a:t>(</a:t>
            </a:r>
            <a:r>
              <a:rPr lang="ja-JP" altLang="ja-JP">
                <a:latin typeface="+mn-ea"/>
              </a:rPr>
              <a:t>中略</a:t>
            </a:r>
            <a:r>
              <a:rPr lang="en-US" altLang="ja-JP" dirty="0">
                <a:latin typeface="+mn-ea"/>
              </a:rPr>
              <a:t>)</a:t>
            </a:r>
            <a:r>
              <a:rPr lang="ja-JP" altLang="ja-JP">
                <a:latin typeface="+mn-ea"/>
              </a:rPr>
              <a:t>また、週</a:t>
            </a:r>
            <a:r>
              <a:rPr lang="en-US" altLang="ja-JP" dirty="0">
                <a:latin typeface="+mn-ea"/>
              </a:rPr>
              <a:t>3</a:t>
            </a:r>
            <a:r>
              <a:rPr lang="ja-JP" altLang="ja-JP">
                <a:latin typeface="+mn-ea"/>
              </a:rPr>
              <a:t>日以上常態として勤務しており、かつ、所定労働時間が週</a:t>
            </a:r>
            <a:r>
              <a:rPr lang="en-US" altLang="ja-JP" dirty="0">
                <a:latin typeface="+mn-ea"/>
              </a:rPr>
              <a:t>22</a:t>
            </a:r>
            <a:r>
              <a:rPr lang="ja-JP" altLang="ja-JP">
                <a:latin typeface="+mn-ea"/>
              </a:rPr>
              <a:t>時間以上の勤務を行っている専任の非常勤医師</a:t>
            </a:r>
            <a:r>
              <a:rPr lang="en-US" altLang="ja-JP" dirty="0">
                <a:latin typeface="+mn-ea"/>
              </a:rPr>
              <a:t>(</a:t>
            </a:r>
            <a:r>
              <a:rPr lang="ja-JP" altLang="ja-JP">
                <a:latin typeface="+mn-ea"/>
              </a:rPr>
              <a:t>精神科の経験を</a:t>
            </a:r>
            <a:r>
              <a:rPr lang="en-US" altLang="ja-JP" dirty="0">
                <a:latin typeface="+mn-ea"/>
              </a:rPr>
              <a:t>3</a:t>
            </a:r>
            <a:r>
              <a:rPr lang="ja-JP" altLang="ja-JP">
                <a:latin typeface="+mn-ea"/>
              </a:rPr>
              <a:t>年以上有する医師、神経内科の経験を</a:t>
            </a:r>
            <a:r>
              <a:rPr lang="en-US" altLang="ja-JP" dirty="0">
                <a:latin typeface="+mn-ea"/>
              </a:rPr>
              <a:t>3</a:t>
            </a:r>
            <a:r>
              <a:rPr lang="ja-JP" altLang="ja-JP">
                <a:latin typeface="+mn-ea"/>
              </a:rPr>
              <a:t>年以上有する医師又は認知症治療に係る適切な研修を修了した医師に限る</a:t>
            </a:r>
            <a:r>
              <a:rPr lang="en-US" altLang="ja-JP" dirty="0">
                <a:latin typeface="+mn-ea"/>
              </a:rPr>
              <a:t>)</a:t>
            </a:r>
            <a:r>
              <a:rPr lang="ja-JP" altLang="ja-JP">
                <a:latin typeface="+mn-ea"/>
              </a:rPr>
              <a:t>を</a:t>
            </a:r>
            <a:r>
              <a:rPr lang="en-US" altLang="ja-JP" dirty="0">
                <a:latin typeface="+mn-ea"/>
              </a:rPr>
              <a:t>2</a:t>
            </a:r>
            <a:r>
              <a:rPr lang="ja-JP" altLang="ja-JP">
                <a:latin typeface="+mn-ea"/>
              </a:rPr>
              <a:t>名以上組み合わせることにより、常勤医師の勤務時間帯と同じ時間帯にこれらの非常勤医師が配置されている場合には、当該</a:t>
            </a:r>
            <a:r>
              <a:rPr lang="en-US" altLang="ja-JP" dirty="0">
                <a:latin typeface="+mn-ea"/>
              </a:rPr>
              <a:t>2</a:t>
            </a:r>
            <a:r>
              <a:rPr lang="ja-JP" altLang="ja-JP">
                <a:latin typeface="+mn-ea"/>
              </a:rPr>
              <a:t>名以上の非常勤医師が認知症ケアチームの業務に従事する場合に限り、当該基準を満たしていることとみなすことができる。</a:t>
            </a:r>
          </a:p>
          <a:p>
            <a:r>
              <a:rPr lang="en-US" altLang="ja-JP" dirty="0">
                <a:latin typeface="+mn-ea"/>
              </a:rPr>
              <a:t> </a:t>
            </a:r>
            <a:endParaRPr lang="ja-JP" altLang="ja-JP">
              <a:latin typeface="+mn-ea"/>
            </a:endParaRPr>
          </a:p>
          <a:p>
            <a:r>
              <a:rPr lang="en-US" altLang="ja-JP" dirty="0">
                <a:latin typeface="+mn-ea"/>
              </a:rPr>
              <a:t>5</a:t>
            </a:r>
            <a:r>
              <a:rPr lang="ja-JP" altLang="ja-JP">
                <a:latin typeface="+mn-ea"/>
              </a:rPr>
              <a:t>年</a:t>
            </a:r>
            <a:r>
              <a:rPr lang="en-US" altLang="ja-JP" dirty="0">
                <a:latin typeface="+mn-ea"/>
              </a:rPr>
              <a:t>→3</a:t>
            </a:r>
            <a:r>
              <a:rPr lang="ja-JP" altLang="ja-JP">
                <a:latin typeface="+mn-ea"/>
              </a:rPr>
              <a:t>年、</a:t>
            </a:r>
            <a:r>
              <a:rPr lang="en-US" altLang="ja-JP" dirty="0">
                <a:latin typeface="+mn-ea"/>
              </a:rPr>
              <a:t>24</a:t>
            </a:r>
            <a:r>
              <a:rPr lang="ja-JP" altLang="ja-JP">
                <a:latin typeface="+mn-ea"/>
              </a:rPr>
              <a:t>時間</a:t>
            </a:r>
            <a:r>
              <a:rPr lang="en-US" altLang="ja-JP" dirty="0">
                <a:latin typeface="+mn-ea"/>
              </a:rPr>
              <a:t>→22</a:t>
            </a:r>
            <a:r>
              <a:rPr lang="ja-JP" altLang="ja-JP">
                <a:latin typeface="+mn-ea"/>
              </a:rPr>
              <a:t>時間</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認知症ケア加算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178</a:t>
            </a:fld>
            <a:endParaRPr lang="en-US" altLang="ja-JP" sz="1800" dirty="0"/>
          </a:p>
        </p:txBody>
      </p:sp>
    </p:spTree>
    <p:extLst>
      <p:ext uri="{BB962C8B-B14F-4D97-AF65-F5344CB8AC3E}">
        <p14:creationId xmlns:p14="http://schemas.microsoft.com/office/powerpoint/2010/main" val="421981259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認知症ケア加算の体系見直し</a:t>
            </a:r>
          </a:p>
          <a:p>
            <a:pPr lvl="1"/>
            <a:r>
              <a:rPr lang="ja-JP" altLang="ja-JP">
                <a:latin typeface="+mn-ea"/>
              </a:rPr>
              <a:t>認知症ケア加算</a:t>
            </a:r>
            <a:r>
              <a:rPr lang="en-US" altLang="ja-JP" dirty="0">
                <a:latin typeface="+mn-ea"/>
              </a:rPr>
              <a:t>2</a:t>
            </a:r>
            <a:r>
              <a:rPr lang="ja-JP" altLang="ja-JP">
                <a:latin typeface="+mn-ea"/>
              </a:rPr>
              <a:t>の施設基準</a:t>
            </a:r>
          </a:p>
          <a:p>
            <a:pPr lvl="2"/>
            <a:r>
              <a:rPr lang="ja-JP" altLang="ja-JP">
                <a:latin typeface="+mn-ea"/>
              </a:rPr>
              <a:t>当該保険医療機関において、認知症を有する患者のケアを行うにつき適切な体制が整備されている</a:t>
            </a:r>
            <a:r>
              <a:rPr lang="ja-JP" altLang="en-US">
                <a:latin typeface="+mn-ea"/>
              </a:rPr>
              <a:t>こと</a:t>
            </a:r>
            <a:endParaRPr lang="ja-JP" altLang="ja-JP">
              <a:latin typeface="+mn-ea"/>
            </a:endParaRPr>
          </a:p>
          <a:p>
            <a:pPr lvl="3"/>
            <a:r>
              <a:rPr lang="en-US" altLang="ja-JP" dirty="0">
                <a:latin typeface="+mn-ea"/>
              </a:rPr>
              <a:t>(3)(1)</a:t>
            </a:r>
            <a:r>
              <a:rPr lang="ja-JP" altLang="ja-JP">
                <a:latin typeface="+mn-ea"/>
              </a:rPr>
              <a:t>の医師又は看護師は、病棟における認知症患者に対するケアの実施状況を把握し、病棟職員に対し必要な助言等を行う</a:t>
            </a:r>
            <a:r>
              <a:rPr lang="ja-JP" altLang="en-US">
                <a:latin typeface="+mn-ea"/>
              </a:rPr>
              <a:t>こと</a:t>
            </a:r>
            <a:endParaRPr lang="ja-JP" altLang="ja-JP">
              <a:latin typeface="+mn-ea"/>
            </a:endParaRPr>
          </a:p>
          <a:p>
            <a:pPr lvl="3"/>
            <a:r>
              <a:rPr lang="en-US" altLang="ja-JP" dirty="0">
                <a:latin typeface="+mn-ea"/>
              </a:rPr>
              <a:t>(4)(1)</a:t>
            </a:r>
            <a:r>
              <a:rPr lang="ja-JP" altLang="ja-JP">
                <a:latin typeface="+mn-ea"/>
              </a:rPr>
              <a:t>の医師又は看護師を中心として、身体的拘束の実施基準や鎮静を目的とした薬物の適正使用等の内容を盛り込んだ認知症ケアに関する手順書</a:t>
            </a:r>
            <a:r>
              <a:rPr lang="en-US" altLang="ja-JP" dirty="0">
                <a:latin typeface="+mn-ea"/>
              </a:rPr>
              <a:t>(</a:t>
            </a:r>
            <a:r>
              <a:rPr lang="ja-JP" altLang="ja-JP">
                <a:latin typeface="+mn-ea"/>
              </a:rPr>
              <a:t>マニュアル</a:t>
            </a:r>
            <a:r>
              <a:rPr lang="en-US" altLang="ja-JP" dirty="0">
                <a:latin typeface="+mn-ea"/>
              </a:rPr>
              <a:t>)</a:t>
            </a:r>
            <a:r>
              <a:rPr lang="ja-JP" altLang="ja-JP">
                <a:latin typeface="+mn-ea"/>
              </a:rPr>
              <a:t>を作成し、保険医療機関内に周知し活用する</a:t>
            </a:r>
            <a:r>
              <a:rPr lang="ja-JP" altLang="en-US">
                <a:latin typeface="+mn-ea"/>
              </a:rPr>
              <a:t>こと</a:t>
            </a:r>
            <a:endParaRPr lang="ja-JP" altLang="ja-JP">
              <a:latin typeface="+mn-ea"/>
            </a:endParaRPr>
          </a:p>
          <a:p>
            <a:pPr lvl="3"/>
            <a:r>
              <a:rPr lang="en-US" altLang="ja-JP" dirty="0">
                <a:latin typeface="+mn-ea"/>
              </a:rPr>
              <a:t>(5)(1)</a:t>
            </a:r>
            <a:r>
              <a:rPr lang="ja-JP" altLang="ja-JP">
                <a:latin typeface="+mn-ea"/>
              </a:rPr>
              <a:t>の医師又は看護師を中心として、認知症患者に関わる職員に対して、少なくとも年に</a:t>
            </a:r>
            <a:r>
              <a:rPr lang="en-US" altLang="ja-JP" dirty="0">
                <a:latin typeface="+mn-ea"/>
              </a:rPr>
              <a:t>1</a:t>
            </a:r>
            <a:r>
              <a:rPr lang="ja-JP" altLang="ja-JP">
                <a:latin typeface="+mn-ea"/>
              </a:rPr>
              <a:t>回は研修や事例検討会等を実施する</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認知症ケア加算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179</a:t>
            </a:fld>
            <a:endParaRPr lang="en-US" altLang="ja-JP" sz="1800" dirty="0"/>
          </a:p>
        </p:txBody>
      </p:sp>
    </p:spTree>
    <p:extLst>
      <p:ext uri="{BB962C8B-B14F-4D97-AF65-F5344CB8AC3E}">
        <p14:creationId xmlns:p14="http://schemas.microsoft.com/office/powerpoint/2010/main" val="3967362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経皮的冠動脈形成術</a:t>
            </a:r>
            <a:r>
              <a:rPr lang="ja-JP" altLang="en-US">
                <a:latin typeface="+mn-ea"/>
              </a:rPr>
              <a:t>の見直し</a:t>
            </a:r>
            <a:endParaRPr lang="ja-JP" altLang="ja-JP">
              <a:latin typeface="+mn-ea"/>
            </a:endParaRPr>
          </a:p>
          <a:p>
            <a:pPr lvl="1"/>
            <a:r>
              <a:rPr lang="en-US" altLang="ja-JP" dirty="0">
                <a:latin typeface="+mn-ea"/>
              </a:rPr>
              <a:t>1</a:t>
            </a:r>
            <a:r>
              <a:rPr lang="ja-JP" altLang="en-US">
                <a:latin typeface="+mn-ea"/>
              </a:rPr>
              <a:t>、</a:t>
            </a:r>
            <a:r>
              <a:rPr lang="ja-JP" altLang="ja-JP">
                <a:latin typeface="+mn-ea"/>
              </a:rPr>
              <a:t>急性心筋梗塞に対するもの</a:t>
            </a:r>
            <a:r>
              <a:rPr lang="en-US" altLang="ja-JP" dirty="0">
                <a:latin typeface="+mn-ea"/>
              </a:rPr>
              <a:t>	32,000</a:t>
            </a:r>
            <a:r>
              <a:rPr lang="ja-JP" altLang="ja-JP">
                <a:latin typeface="+mn-ea"/>
              </a:rPr>
              <a:t>点</a:t>
            </a:r>
            <a:r>
              <a:rPr lang="ja-JP" altLang="en-US">
                <a:latin typeface="+mn-ea"/>
              </a:rPr>
              <a:t>　</a:t>
            </a:r>
            <a:r>
              <a:rPr lang="en-US" altLang="ja-JP" dirty="0">
                <a:latin typeface="+mn-ea"/>
              </a:rPr>
              <a:t>⇒</a:t>
            </a:r>
            <a:r>
              <a:rPr lang="ja-JP" altLang="en-US">
                <a:latin typeface="+mn-ea"/>
              </a:rPr>
              <a:t>　</a:t>
            </a:r>
            <a:r>
              <a:rPr lang="en-US" altLang="ja-JP" dirty="0">
                <a:latin typeface="+mn-ea"/>
              </a:rPr>
              <a:t>○</a:t>
            </a:r>
            <a:r>
              <a:rPr lang="ja-JP" altLang="ja-JP">
                <a:latin typeface="+mn-ea"/>
              </a:rPr>
              <a:t>点</a:t>
            </a:r>
          </a:p>
          <a:p>
            <a:pPr lvl="1"/>
            <a:r>
              <a:rPr lang="en-US" altLang="ja-JP" dirty="0">
                <a:latin typeface="+mn-ea"/>
              </a:rPr>
              <a:t>2</a:t>
            </a:r>
            <a:r>
              <a:rPr lang="ja-JP" altLang="en-US">
                <a:latin typeface="+mn-ea"/>
              </a:rPr>
              <a:t>、</a:t>
            </a:r>
            <a:r>
              <a:rPr lang="ja-JP" altLang="ja-JP">
                <a:latin typeface="+mn-ea"/>
              </a:rPr>
              <a:t>不安定狭心症に対するもの</a:t>
            </a:r>
            <a:r>
              <a:rPr lang="en-US" altLang="ja-JP" dirty="0">
                <a:latin typeface="+mn-ea"/>
              </a:rPr>
              <a:t>	22,000</a:t>
            </a:r>
            <a:r>
              <a:rPr lang="ja-JP" altLang="ja-JP">
                <a:latin typeface="+mn-ea"/>
              </a:rPr>
              <a:t>点</a:t>
            </a:r>
            <a:r>
              <a:rPr lang="ja-JP" altLang="en-US">
                <a:latin typeface="+mn-ea"/>
              </a:rPr>
              <a:t>　</a:t>
            </a:r>
            <a:r>
              <a:rPr lang="en-US" altLang="ja-JP" dirty="0">
                <a:latin typeface="+mn-ea"/>
              </a:rPr>
              <a:t>⇒</a:t>
            </a:r>
            <a:r>
              <a:rPr lang="ja-JP" altLang="en-US">
                <a:latin typeface="+mn-ea"/>
              </a:rPr>
              <a:t>　</a:t>
            </a:r>
            <a:r>
              <a:rPr lang="en-US" altLang="ja-JP" dirty="0">
                <a:latin typeface="+mn-ea"/>
              </a:rPr>
              <a:t>○</a:t>
            </a:r>
            <a:r>
              <a:rPr lang="ja-JP" altLang="ja-JP">
                <a:latin typeface="+mn-ea"/>
              </a:rPr>
              <a:t>点</a:t>
            </a:r>
          </a:p>
          <a:p>
            <a:pPr lvl="1"/>
            <a:r>
              <a:rPr lang="en-US" altLang="ja-JP" dirty="0">
                <a:latin typeface="+mn-ea"/>
              </a:rPr>
              <a:t>3</a:t>
            </a:r>
            <a:r>
              <a:rPr lang="ja-JP" altLang="en-US">
                <a:latin typeface="+mn-ea"/>
              </a:rPr>
              <a:t>、</a:t>
            </a:r>
            <a:r>
              <a:rPr lang="ja-JP" altLang="ja-JP">
                <a:latin typeface="+mn-ea"/>
              </a:rPr>
              <a:t>その他のもの</a:t>
            </a:r>
            <a:r>
              <a:rPr lang="en-US" altLang="ja-JP" dirty="0">
                <a:latin typeface="+mn-ea"/>
              </a:rPr>
              <a:t>	19,300</a:t>
            </a:r>
            <a:r>
              <a:rPr lang="ja-JP" altLang="ja-JP">
                <a:latin typeface="+mn-ea"/>
              </a:rPr>
              <a:t>点</a:t>
            </a:r>
            <a:r>
              <a:rPr lang="ja-JP" altLang="en-US">
                <a:latin typeface="+mn-ea"/>
              </a:rPr>
              <a:t>　</a:t>
            </a:r>
            <a:r>
              <a:rPr lang="en-US" altLang="ja-JP" dirty="0">
                <a:latin typeface="+mn-ea"/>
              </a:rPr>
              <a:t>⇒</a:t>
            </a:r>
            <a:r>
              <a:rPr lang="ja-JP" altLang="en-US">
                <a:latin typeface="+mn-ea"/>
              </a:rPr>
              <a:t>　</a:t>
            </a:r>
            <a:r>
              <a:rPr lang="en-US" altLang="ja-JP" dirty="0">
                <a:latin typeface="+mn-ea"/>
              </a:rPr>
              <a:t>○</a:t>
            </a:r>
            <a:r>
              <a:rPr lang="ja-JP" altLang="ja-JP">
                <a:latin typeface="+mn-ea"/>
              </a:rPr>
              <a:t>点</a:t>
            </a:r>
            <a:endParaRPr lang="en-US" altLang="ja-JP" dirty="0">
              <a:latin typeface="+mn-ea"/>
            </a:endParaRPr>
          </a:p>
          <a:p>
            <a:pPr lvl="1"/>
            <a:endParaRPr lang="ja-JP" altLang="ja-JP" sz="800">
              <a:latin typeface="+mn-ea"/>
            </a:endParaRPr>
          </a:p>
          <a:p>
            <a:pPr lvl="1"/>
            <a:r>
              <a:rPr lang="ja-JP" altLang="en-US">
                <a:latin typeface="+mn-ea"/>
              </a:rPr>
              <a:t>算定</a:t>
            </a:r>
            <a:r>
              <a:rPr lang="ja-JP" altLang="ja-JP">
                <a:latin typeface="+mn-ea"/>
              </a:rPr>
              <a:t>要件</a:t>
            </a:r>
            <a:r>
              <a:rPr lang="ja-JP" altLang="en-US">
                <a:latin typeface="+mn-ea"/>
              </a:rPr>
              <a:t>の見直し</a:t>
            </a:r>
            <a:endParaRPr lang="ja-JP" altLang="ja-JP">
              <a:latin typeface="+mn-ea"/>
            </a:endParaRPr>
          </a:p>
          <a:p>
            <a:pPr lvl="2"/>
            <a:r>
              <a:rPr lang="en-US" altLang="ja-JP" dirty="0">
                <a:latin typeface="+mn-ea"/>
              </a:rPr>
              <a:t>(4)</a:t>
            </a:r>
            <a:r>
              <a:rPr lang="ja-JP" altLang="ja-JP">
                <a:latin typeface="+mn-ea"/>
              </a:rPr>
              <a:t>「</a:t>
            </a:r>
            <a:r>
              <a:rPr lang="en-US" altLang="ja-JP" dirty="0">
                <a:latin typeface="+mn-ea"/>
              </a:rPr>
              <a:t>3</a:t>
            </a:r>
            <a:r>
              <a:rPr lang="ja-JP" altLang="ja-JP">
                <a:latin typeface="+mn-ea"/>
              </a:rPr>
              <a:t>」のその他のものは、原則として次のいずれかに該当する病変に対して実施した場合に算定する。なお、診療報酬明細書の摘要欄にアからウまでのいずれかの要件を満たす医学的根拠について記載する</a:t>
            </a:r>
            <a:r>
              <a:rPr lang="ja-JP" altLang="en-US">
                <a:latin typeface="+mn-ea"/>
              </a:rPr>
              <a:t>こと</a:t>
            </a:r>
            <a:r>
              <a:rPr lang="ja-JP" altLang="ja-JP">
                <a:latin typeface="+mn-ea"/>
              </a:rPr>
              <a:t>なお、ウの病変に対して実施する場合は、循環器内科又は心臓血管外科を担当する医師が複数名参加するカンファレンス等により医学的な必要性を検討する</a:t>
            </a:r>
            <a:r>
              <a:rPr lang="ja-JP" altLang="en-US">
                <a:latin typeface="+mn-ea"/>
              </a:rPr>
              <a:t>こと</a:t>
            </a:r>
            <a:r>
              <a:rPr lang="ja-JP" altLang="ja-JP">
                <a:latin typeface="+mn-ea"/>
              </a:rPr>
              <a:t>また、実施の医学的な必要性及び検討の結果を診療録及び診療報酬明細書の摘要欄に記載する</a:t>
            </a:r>
            <a:r>
              <a:rPr lang="ja-JP" altLang="en-US">
                <a:latin typeface="+mn-ea"/>
              </a:rPr>
              <a:t>こと</a:t>
            </a:r>
            <a:endParaRPr lang="ja-JP" altLang="ja-JP">
              <a:latin typeface="+mn-ea"/>
            </a:endParaRPr>
          </a:p>
          <a:p>
            <a:pPr lvl="3"/>
            <a:r>
              <a:rPr lang="ja-JP" altLang="ja-JP">
                <a:latin typeface="+mn-ea"/>
              </a:rPr>
              <a:t>ア機能的虚血の原因である狭窄病変</a:t>
            </a:r>
          </a:p>
          <a:p>
            <a:pPr lvl="3"/>
            <a:r>
              <a:rPr lang="en-US" altLang="ja-JP" dirty="0">
                <a:latin typeface="+mn-ea"/>
              </a:rPr>
              <a:t>(</a:t>
            </a:r>
            <a:r>
              <a:rPr lang="ja-JP" altLang="ja-JP">
                <a:latin typeface="+mn-ea"/>
              </a:rPr>
              <a:t>削除</a:t>
            </a:r>
            <a:r>
              <a:rPr lang="en-US" altLang="ja-JP" dirty="0">
                <a:latin typeface="+mn-ea"/>
              </a:rPr>
              <a:t>)</a:t>
            </a:r>
            <a:endParaRPr lang="en-US" altLang="ja-JP" sz="100"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手術</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外来（病院）</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18</a:t>
            </a:fld>
            <a:endParaRPr lang="en-US" altLang="ja-JP" sz="1800" dirty="0"/>
          </a:p>
        </p:txBody>
      </p:sp>
    </p:spTree>
    <p:extLst>
      <p:ext uri="{BB962C8B-B14F-4D97-AF65-F5344CB8AC3E}">
        <p14:creationId xmlns:p14="http://schemas.microsoft.com/office/powerpoint/2010/main" val="401816033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認知症ケア加算の体系見直し</a:t>
            </a:r>
          </a:p>
          <a:p>
            <a:pPr lvl="1"/>
            <a:r>
              <a:rPr lang="ja-JP" altLang="ja-JP">
                <a:latin typeface="+mn-ea"/>
              </a:rPr>
              <a:t>認知症ケア加算</a:t>
            </a:r>
            <a:r>
              <a:rPr lang="en-US" altLang="ja-JP" dirty="0">
                <a:latin typeface="+mn-ea"/>
              </a:rPr>
              <a:t>3</a:t>
            </a:r>
            <a:r>
              <a:rPr lang="ja-JP" altLang="ja-JP">
                <a:latin typeface="+mn-ea"/>
              </a:rPr>
              <a:t>施設基準</a:t>
            </a:r>
            <a:r>
              <a:rPr lang="en-US" altLang="ja-JP" dirty="0">
                <a:latin typeface="+mn-ea"/>
              </a:rPr>
              <a:t> </a:t>
            </a:r>
          </a:p>
          <a:p>
            <a:pPr lvl="2"/>
            <a:r>
              <a:rPr lang="en-US" altLang="ja-JP" dirty="0">
                <a:latin typeface="+mn-ea"/>
              </a:rPr>
              <a:t>(1)</a:t>
            </a:r>
            <a:r>
              <a:rPr lang="ja-JP" altLang="ja-JP">
                <a:latin typeface="+mn-ea"/>
              </a:rPr>
              <a:t>原則として、全ての病棟</a:t>
            </a:r>
            <a:r>
              <a:rPr lang="en-US" altLang="ja-JP" dirty="0">
                <a:latin typeface="+mn-ea"/>
              </a:rPr>
              <a:t>(</a:t>
            </a:r>
            <a:r>
              <a:rPr lang="ja-JP" altLang="ja-JP">
                <a:latin typeface="+mn-ea"/>
              </a:rPr>
              <a:t>小児科など身体疾患を有する認知症患者が入院しない病棟及び精神病床は除く</a:t>
            </a:r>
            <a:r>
              <a:rPr lang="en-US" altLang="ja-JP" dirty="0">
                <a:latin typeface="+mn-ea"/>
              </a:rPr>
              <a:t>)</a:t>
            </a:r>
            <a:r>
              <a:rPr lang="ja-JP" altLang="ja-JP">
                <a:latin typeface="+mn-ea"/>
              </a:rPr>
              <a:t>に、認知症患者のアセスメントや看護方法等に係る適切な研修を受けた看護師を</a:t>
            </a:r>
            <a:r>
              <a:rPr lang="en-US" altLang="ja-JP" dirty="0">
                <a:latin typeface="+mn-ea"/>
              </a:rPr>
              <a:t>3</a:t>
            </a:r>
            <a:r>
              <a:rPr lang="ja-JP" altLang="ja-JP">
                <a:latin typeface="+mn-ea"/>
              </a:rPr>
              <a:t>名以上配置する</a:t>
            </a:r>
            <a:r>
              <a:rPr lang="ja-JP" altLang="en-US">
                <a:latin typeface="+mn-ea"/>
              </a:rPr>
              <a:t>こと</a:t>
            </a:r>
            <a:endParaRPr lang="ja-JP" altLang="ja-JP">
              <a:latin typeface="+mn-ea"/>
            </a:endParaRPr>
          </a:p>
          <a:p>
            <a:pPr lvl="2"/>
            <a:r>
              <a:rPr lang="en-US" altLang="ja-JP" dirty="0">
                <a:latin typeface="+mn-ea"/>
              </a:rPr>
              <a:t>(2)(1)</a:t>
            </a:r>
            <a:r>
              <a:rPr lang="ja-JP" altLang="ja-JP">
                <a:latin typeface="+mn-ea"/>
              </a:rPr>
              <a:t>に掲げる適切な研修とは、次の事項に該当する研修のことをいう。</a:t>
            </a:r>
            <a:r>
              <a:rPr lang="ja-JP" altLang="ja-JP" u="sng">
                <a:latin typeface="+mn-ea"/>
              </a:rPr>
              <a:t>ただし、</a:t>
            </a:r>
            <a:r>
              <a:rPr lang="en-US" altLang="ja-JP" u="sng" dirty="0">
                <a:latin typeface="+mn-ea"/>
              </a:rPr>
              <a:t>(1)</a:t>
            </a:r>
            <a:r>
              <a:rPr lang="ja-JP" altLang="ja-JP" u="sng">
                <a:latin typeface="+mn-ea"/>
              </a:rPr>
              <a:t>に掲げる</a:t>
            </a:r>
            <a:r>
              <a:rPr lang="en-US" altLang="ja-JP" u="sng" dirty="0">
                <a:latin typeface="+mn-ea"/>
              </a:rPr>
              <a:t>3</a:t>
            </a:r>
            <a:r>
              <a:rPr lang="ja-JP" altLang="ja-JP" u="sng">
                <a:latin typeface="+mn-ea"/>
              </a:rPr>
              <a:t>名の看護師のうち</a:t>
            </a:r>
            <a:r>
              <a:rPr lang="en-US" altLang="ja-JP" u="sng" dirty="0">
                <a:latin typeface="+mn-ea"/>
              </a:rPr>
              <a:t>1</a:t>
            </a:r>
            <a:r>
              <a:rPr lang="ja-JP" altLang="ja-JP" u="sng">
                <a:latin typeface="+mn-ea"/>
              </a:rPr>
              <a:t>名については、次の事項に該当する研修を受講した看護師が行う認知症看護に係る院内研修の受講をもって満たすものとして差し支えない。</a:t>
            </a:r>
          </a:p>
          <a:p>
            <a:pPr lvl="3"/>
            <a:r>
              <a:rPr lang="ja-JP" altLang="ja-JP">
                <a:latin typeface="+mn-ea"/>
              </a:rPr>
              <a:t>ア国、都道府県又は医療関係団体等が主催する研修である</a:t>
            </a:r>
            <a:r>
              <a:rPr lang="ja-JP" altLang="en-US">
                <a:latin typeface="+mn-ea"/>
              </a:rPr>
              <a:t>こと</a:t>
            </a:r>
            <a:r>
              <a:rPr lang="en-US" altLang="ja-JP" dirty="0">
                <a:latin typeface="+mn-ea"/>
              </a:rPr>
              <a:t>(</a:t>
            </a:r>
            <a:r>
              <a:rPr lang="ja-JP" altLang="ja-JP">
                <a:latin typeface="+mn-ea"/>
              </a:rPr>
              <a:t>修了証が交付されるもの</a:t>
            </a:r>
            <a:r>
              <a:rPr lang="en-US" altLang="ja-JP" dirty="0">
                <a:latin typeface="+mn-ea"/>
              </a:rPr>
              <a:t>)</a:t>
            </a:r>
            <a:endParaRPr lang="ja-JP" altLang="ja-JP">
              <a:latin typeface="+mn-ea"/>
            </a:endParaRPr>
          </a:p>
          <a:p>
            <a:pPr lvl="3"/>
            <a:r>
              <a:rPr lang="ja-JP" altLang="ja-JP">
                <a:latin typeface="+mn-ea"/>
              </a:rPr>
              <a:t>イ認知症看護に必要な専門的知識・技術を有する看護師の養成を目的とした研修である</a:t>
            </a:r>
            <a:r>
              <a:rPr lang="ja-JP" altLang="en-US">
                <a:latin typeface="+mn-ea"/>
              </a:rPr>
              <a:t>こと</a:t>
            </a:r>
            <a:endParaRPr lang="ja-JP" altLang="ja-JP">
              <a:latin typeface="+mn-ea"/>
            </a:endParaRPr>
          </a:p>
          <a:p>
            <a:pPr lvl="3"/>
            <a:r>
              <a:rPr lang="ja-JP" altLang="ja-JP">
                <a:latin typeface="+mn-ea"/>
              </a:rPr>
              <a:t>ウ講義及び演習は、次の内容について</a:t>
            </a:r>
            <a:r>
              <a:rPr lang="en-US" altLang="ja-JP" dirty="0">
                <a:latin typeface="+mn-ea"/>
              </a:rPr>
              <a:t>9</a:t>
            </a:r>
            <a:r>
              <a:rPr lang="ja-JP" altLang="ja-JP">
                <a:latin typeface="+mn-ea"/>
              </a:rPr>
              <a:t>時間以上含むものである</a:t>
            </a:r>
            <a:r>
              <a:rPr lang="ja-JP" altLang="en-US">
                <a:latin typeface="+mn-ea"/>
              </a:rPr>
              <a:t>こと</a:t>
            </a:r>
            <a:endParaRPr lang="ja-JP" altLang="ja-JP">
              <a:latin typeface="+mn-ea"/>
            </a:endParaRPr>
          </a:p>
          <a:p>
            <a:pPr lvl="3"/>
            <a:r>
              <a:rPr lang="en-US" altLang="ja-JP" dirty="0">
                <a:latin typeface="+mn-ea"/>
              </a:rPr>
              <a:t>(</a:t>
            </a:r>
            <a:r>
              <a:rPr lang="ja-JP" altLang="ja-JP">
                <a:latin typeface="+mn-ea"/>
              </a:rPr>
              <a:t>略</a:t>
            </a:r>
            <a:r>
              <a:rPr lang="en-US" altLang="ja-JP" dirty="0">
                <a:latin typeface="+mn-ea"/>
              </a:rPr>
              <a:t>)</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認知症ケア加算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180</a:t>
            </a:fld>
            <a:endParaRPr lang="en-US" altLang="ja-JP" sz="1800" dirty="0"/>
          </a:p>
        </p:txBody>
      </p:sp>
    </p:spTree>
    <p:extLst>
      <p:ext uri="{BB962C8B-B14F-4D97-AF65-F5344CB8AC3E}">
        <p14:creationId xmlns:p14="http://schemas.microsoft.com/office/powerpoint/2010/main" val="38749841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認知症ケア加算の体系見直し</a:t>
            </a:r>
          </a:p>
          <a:p>
            <a:pPr lvl="1"/>
            <a:r>
              <a:rPr lang="ja-JP" altLang="ja-JP">
                <a:latin typeface="+mn-ea"/>
              </a:rPr>
              <a:t>認知症ケア加算</a:t>
            </a:r>
            <a:r>
              <a:rPr lang="en-US" altLang="ja-JP" dirty="0">
                <a:latin typeface="+mn-ea"/>
              </a:rPr>
              <a:t>1</a:t>
            </a:r>
            <a:r>
              <a:rPr lang="ja-JP" altLang="ja-JP">
                <a:latin typeface="+mn-ea"/>
              </a:rPr>
              <a:t>の医師及び看護師に係る要件緩和</a:t>
            </a:r>
          </a:p>
          <a:p>
            <a:pPr lvl="1"/>
            <a:r>
              <a:rPr lang="ja-JP" altLang="ja-JP">
                <a:latin typeface="+mn-ea"/>
              </a:rPr>
              <a:t>施設基準</a:t>
            </a:r>
          </a:p>
          <a:p>
            <a:pPr lvl="2"/>
            <a:r>
              <a:rPr lang="en-US" altLang="ja-JP" dirty="0">
                <a:latin typeface="+mn-ea"/>
              </a:rPr>
              <a:t>(1)</a:t>
            </a:r>
            <a:r>
              <a:rPr lang="ja-JP" altLang="ja-JP">
                <a:latin typeface="+mn-ea"/>
              </a:rPr>
              <a:t>当該保険医療機関内に、以下から構成される認知症ケアに係るチム</a:t>
            </a:r>
            <a:r>
              <a:rPr lang="en-US" altLang="ja-JP" dirty="0">
                <a:latin typeface="+mn-ea"/>
              </a:rPr>
              <a:t>(</a:t>
            </a:r>
            <a:r>
              <a:rPr lang="ja-JP" altLang="ja-JP">
                <a:latin typeface="+mn-ea"/>
              </a:rPr>
              <a:t>以下「認知症ケアチーム」という</a:t>
            </a:r>
            <a:r>
              <a:rPr lang="en-US" altLang="ja-JP" dirty="0">
                <a:latin typeface="+mn-ea"/>
              </a:rPr>
              <a:t>)</a:t>
            </a:r>
            <a:r>
              <a:rPr lang="ja-JP" altLang="ja-JP">
                <a:latin typeface="+mn-ea"/>
              </a:rPr>
              <a:t>が設置されている</a:t>
            </a:r>
            <a:r>
              <a:rPr lang="ja-JP" altLang="en-US">
                <a:latin typeface="+mn-ea"/>
              </a:rPr>
              <a:t>こと</a:t>
            </a:r>
            <a:r>
              <a:rPr lang="ja-JP" altLang="ja-JP">
                <a:latin typeface="+mn-ea"/>
              </a:rPr>
              <a:t>このうち、イに掲げる看護師については、</a:t>
            </a:r>
            <a:r>
              <a:rPr lang="ja-JP" altLang="ja-JP" u="sng">
                <a:latin typeface="+mn-ea"/>
              </a:rPr>
              <a:t>原則</a:t>
            </a:r>
            <a:r>
              <a:rPr lang="ja-JP" altLang="ja-JP">
                <a:latin typeface="+mn-ea"/>
              </a:rPr>
              <a:t>週</a:t>
            </a:r>
            <a:r>
              <a:rPr lang="en-US" altLang="ja-JP" dirty="0">
                <a:latin typeface="+mn-ea"/>
              </a:rPr>
              <a:t>16</a:t>
            </a:r>
            <a:r>
              <a:rPr lang="ja-JP" altLang="ja-JP">
                <a:latin typeface="+mn-ea"/>
              </a:rPr>
              <a:t>時間以上、認知症ケアチームの業務に従事する</a:t>
            </a:r>
            <a:r>
              <a:rPr lang="ja-JP" altLang="en-US">
                <a:latin typeface="+mn-ea"/>
              </a:rPr>
              <a:t>こと</a:t>
            </a:r>
            <a:endParaRPr lang="ja-JP" altLang="ja-JP">
              <a:latin typeface="+mn-ea"/>
            </a:endParaRPr>
          </a:p>
          <a:p>
            <a:pPr lvl="3"/>
            <a:r>
              <a:rPr lang="ja-JP" altLang="ja-JP">
                <a:latin typeface="+mn-ea"/>
              </a:rPr>
              <a:t>ア</a:t>
            </a:r>
            <a:r>
              <a:rPr lang="ja-JP" altLang="en-US">
                <a:latin typeface="+mn-ea"/>
              </a:rPr>
              <a:t>、</a:t>
            </a:r>
            <a:r>
              <a:rPr lang="ja-JP" altLang="ja-JP">
                <a:latin typeface="+mn-ea"/>
              </a:rPr>
              <a:t>認知症患者の診療について十分な経験を有する専任の常勤医師</a:t>
            </a:r>
          </a:p>
          <a:p>
            <a:pPr lvl="3"/>
            <a:r>
              <a:rPr lang="ja-JP" altLang="ja-JP">
                <a:latin typeface="+mn-ea"/>
              </a:rPr>
              <a:t>イ</a:t>
            </a:r>
            <a:r>
              <a:rPr lang="ja-JP" altLang="en-US">
                <a:latin typeface="+mn-ea"/>
              </a:rPr>
              <a:t>、</a:t>
            </a:r>
            <a:r>
              <a:rPr lang="ja-JP" altLang="ja-JP">
                <a:latin typeface="+mn-ea"/>
              </a:rPr>
              <a:t>認知症患者の看護に従事した経験を</a:t>
            </a:r>
            <a:r>
              <a:rPr lang="en-US" altLang="ja-JP" dirty="0">
                <a:latin typeface="+mn-ea"/>
              </a:rPr>
              <a:t>5</a:t>
            </a:r>
            <a:r>
              <a:rPr lang="ja-JP" altLang="ja-JP">
                <a:latin typeface="+mn-ea"/>
              </a:rPr>
              <a:t>年以上有する看護師であって、認知症看護に係る適切な研修を修了した専任の常勤看護師</a:t>
            </a:r>
          </a:p>
          <a:p>
            <a:pPr lvl="3"/>
            <a:r>
              <a:rPr lang="ja-JP" altLang="ja-JP">
                <a:latin typeface="+mn-ea"/>
              </a:rPr>
              <a:t>ウ</a:t>
            </a:r>
            <a:r>
              <a:rPr lang="ja-JP" altLang="en-US">
                <a:latin typeface="+mn-ea"/>
              </a:rPr>
              <a:t>、</a:t>
            </a:r>
            <a:r>
              <a:rPr lang="en-US" altLang="ja-JP" dirty="0">
                <a:latin typeface="+mn-ea"/>
              </a:rPr>
              <a:t>(</a:t>
            </a:r>
            <a:r>
              <a:rPr lang="ja-JP" altLang="ja-JP">
                <a:latin typeface="+mn-ea"/>
              </a:rPr>
              <a:t>略</a:t>
            </a:r>
            <a:r>
              <a:rPr lang="en-US" altLang="ja-JP" dirty="0">
                <a:latin typeface="+mn-ea"/>
              </a:rPr>
              <a:t>)</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認知症ケア加算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181</a:t>
            </a:fld>
            <a:endParaRPr lang="en-US" altLang="ja-JP" sz="1800" dirty="0"/>
          </a:p>
        </p:txBody>
      </p:sp>
    </p:spTree>
    <p:extLst>
      <p:ext uri="{BB962C8B-B14F-4D97-AF65-F5344CB8AC3E}">
        <p14:creationId xmlns:p14="http://schemas.microsoft.com/office/powerpoint/2010/main" val="92580363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認知症ケア加算の体系見直し</a:t>
            </a:r>
          </a:p>
          <a:p>
            <a:pPr lvl="1"/>
            <a:r>
              <a:rPr lang="ja-JP" altLang="ja-JP">
                <a:latin typeface="+mn-ea"/>
              </a:rPr>
              <a:t>認知症ケア加算</a:t>
            </a:r>
            <a:r>
              <a:rPr lang="en-US" altLang="ja-JP" dirty="0">
                <a:latin typeface="+mn-ea"/>
              </a:rPr>
              <a:t>1</a:t>
            </a:r>
            <a:r>
              <a:rPr lang="ja-JP" altLang="ja-JP">
                <a:latin typeface="+mn-ea"/>
              </a:rPr>
              <a:t>の医師及び看護師に係る要件緩和</a:t>
            </a:r>
          </a:p>
          <a:p>
            <a:pPr lvl="1"/>
            <a:r>
              <a:rPr lang="ja-JP" altLang="ja-JP">
                <a:latin typeface="+mn-ea"/>
              </a:rPr>
              <a:t>施設基準</a:t>
            </a:r>
          </a:p>
          <a:p>
            <a:pPr lvl="2"/>
            <a:r>
              <a:rPr lang="en-US" altLang="ja-JP" dirty="0">
                <a:latin typeface="+mn-ea"/>
              </a:rPr>
              <a:t>(2)(1)</a:t>
            </a:r>
            <a:r>
              <a:rPr lang="ja-JP" altLang="ja-JP">
                <a:latin typeface="+mn-ea"/>
              </a:rPr>
              <a:t>のアに掲げる医師は、精神科の</a:t>
            </a:r>
            <a:r>
              <a:rPr lang="ja-JP" altLang="ja-JP" u="sng">
                <a:latin typeface="+mn-ea"/>
              </a:rPr>
              <a:t>経験を</a:t>
            </a:r>
            <a:r>
              <a:rPr lang="en-US" altLang="ja-JP" u="sng" dirty="0">
                <a:latin typeface="+mn-ea"/>
              </a:rPr>
              <a:t>3</a:t>
            </a:r>
            <a:r>
              <a:rPr lang="ja-JP" altLang="ja-JP" u="sng">
                <a:latin typeface="+mn-ea"/>
              </a:rPr>
              <a:t>年以上</a:t>
            </a:r>
            <a:r>
              <a:rPr lang="ja-JP" altLang="ja-JP">
                <a:latin typeface="+mn-ea"/>
              </a:rPr>
              <a:t>有する医師、神経内科の</a:t>
            </a:r>
            <a:r>
              <a:rPr lang="ja-JP" altLang="ja-JP" u="sng">
                <a:latin typeface="+mn-ea"/>
              </a:rPr>
              <a:t>経験を</a:t>
            </a:r>
            <a:r>
              <a:rPr lang="en-US" altLang="ja-JP" u="sng" dirty="0">
                <a:latin typeface="+mn-ea"/>
              </a:rPr>
              <a:t>3</a:t>
            </a:r>
            <a:r>
              <a:rPr lang="ja-JP" altLang="ja-JP" u="sng">
                <a:latin typeface="+mn-ea"/>
              </a:rPr>
              <a:t>年以上</a:t>
            </a:r>
            <a:r>
              <a:rPr lang="ja-JP" altLang="ja-JP">
                <a:latin typeface="+mn-ea"/>
              </a:rPr>
              <a:t>有する医師又は認知症治療に係る適切な研修を修了した医師である</a:t>
            </a:r>
            <a:r>
              <a:rPr lang="ja-JP" altLang="en-US">
                <a:latin typeface="+mn-ea"/>
              </a:rPr>
              <a:t>こと</a:t>
            </a:r>
            <a:r>
              <a:rPr lang="en-US" altLang="ja-JP" dirty="0">
                <a:latin typeface="+mn-ea"/>
              </a:rPr>
              <a:t>(</a:t>
            </a:r>
            <a:r>
              <a:rPr lang="ja-JP" altLang="ja-JP">
                <a:latin typeface="+mn-ea"/>
              </a:rPr>
              <a:t>中略</a:t>
            </a:r>
            <a:r>
              <a:rPr lang="en-US" altLang="ja-JP" dirty="0">
                <a:latin typeface="+mn-ea"/>
              </a:rPr>
              <a:t>)</a:t>
            </a:r>
            <a:r>
              <a:rPr lang="ja-JP" altLang="ja-JP">
                <a:latin typeface="+mn-ea"/>
              </a:rPr>
              <a:t>また、週</a:t>
            </a:r>
            <a:r>
              <a:rPr lang="en-US" altLang="ja-JP" dirty="0">
                <a:latin typeface="+mn-ea"/>
              </a:rPr>
              <a:t>3</a:t>
            </a:r>
            <a:r>
              <a:rPr lang="ja-JP" altLang="ja-JP">
                <a:latin typeface="+mn-ea"/>
              </a:rPr>
              <a:t>日以上常態として勤務しており、かつ、所定労働時間が</a:t>
            </a:r>
            <a:r>
              <a:rPr lang="ja-JP" altLang="ja-JP" u="sng">
                <a:latin typeface="+mn-ea"/>
              </a:rPr>
              <a:t>週</a:t>
            </a:r>
            <a:r>
              <a:rPr lang="en-US" altLang="ja-JP" u="sng" dirty="0">
                <a:latin typeface="+mn-ea"/>
              </a:rPr>
              <a:t>22</a:t>
            </a:r>
            <a:r>
              <a:rPr lang="ja-JP" altLang="ja-JP" u="sng">
                <a:latin typeface="+mn-ea"/>
              </a:rPr>
              <a:t>時間</a:t>
            </a:r>
            <a:r>
              <a:rPr lang="ja-JP" altLang="ja-JP">
                <a:latin typeface="+mn-ea"/>
              </a:rPr>
              <a:t>以上の勤務を行っている専任の非常勤医師</a:t>
            </a:r>
            <a:r>
              <a:rPr lang="en-US" altLang="ja-JP" dirty="0">
                <a:latin typeface="+mn-ea"/>
              </a:rPr>
              <a:t>(</a:t>
            </a:r>
            <a:r>
              <a:rPr lang="ja-JP" altLang="ja-JP">
                <a:latin typeface="+mn-ea"/>
              </a:rPr>
              <a:t>精神科の経験を</a:t>
            </a:r>
            <a:r>
              <a:rPr lang="en-US" altLang="ja-JP" dirty="0">
                <a:latin typeface="+mn-ea"/>
              </a:rPr>
              <a:t>3</a:t>
            </a:r>
            <a:r>
              <a:rPr lang="ja-JP" altLang="ja-JP">
                <a:latin typeface="+mn-ea"/>
              </a:rPr>
              <a:t>年以上有する医師、神経内科の経験を</a:t>
            </a:r>
            <a:r>
              <a:rPr lang="en-US" altLang="ja-JP" dirty="0">
                <a:latin typeface="+mn-ea"/>
              </a:rPr>
              <a:t>3</a:t>
            </a:r>
            <a:r>
              <a:rPr lang="ja-JP" altLang="ja-JP">
                <a:latin typeface="+mn-ea"/>
              </a:rPr>
              <a:t>年以上有する医師又は認知症治療に係る適切な研修を修了した医師に限る</a:t>
            </a:r>
            <a:r>
              <a:rPr lang="en-US" altLang="ja-JP" dirty="0">
                <a:latin typeface="+mn-ea"/>
              </a:rPr>
              <a:t>)</a:t>
            </a:r>
            <a:r>
              <a:rPr lang="ja-JP" altLang="ja-JP">
                <a:latin typeface="+mn-ea"/>
              </a:rPr>
              <a:t>を</a:t>
            </a:r>
            <a:r>
              <a:rPr lang="en-US" altLang="ja-JP" dirty="0">
                <a:latin typeface="+mn-ea"/>
              </a:rPr>
              <a:t>2</a:t>
            </a:r>
            <a:r>
              <a:rPr lang="ja-JP" altLang="ja-JP">
                <a:latin typeface="+mn-ea"/>
              </a:rPr>
              <a:t>名以上組み合わせることにより、常勤医師の勤務時間帯と同じ時間帯にこれらの非常勤医師が配置されている場合には、当該</a:t>
            </a:r>
            <a:r>
              <a:rPr lang="en-US" altLang="ja-JP" dirty="0">
                <a:latin typeface="+mn-ea"/>
              </a:rPr>
              <a:t>2</a:t>
            </a:r>
            <a:r>
              <a:rPr lang="ja-JP" altLang="ja-JP">
                <a:latin typeface="+mn-ea"/>
              </a:rPr>
              <a:t>名以上の非常勤医師が認知症ケアチームの業務に従事する場合に限り、当該基準を満たしていることとみなすことができる。</a:t>
            </a:r>
          </a:p>
          <a:p>
            <a:pPr lvl="2"/>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認知症ケア加算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入院基本料等加算</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182</a:t>
            </a:fld>
            <a:endParaRPr lang="en-US" altLang="ja-JP" sz="1800" dirty="0"/>
          </a:p>
        </p:txBody>
      </p:sp>
    </p:spTree>
    <p:extLst>
      <p:ext uri="{BB962C8B-B14F-4D97-AF65-F5344CB8AC3E}">
        <p14:creationId xmlns:p14="http://schemas.microsoft.com/office/powerpoint/2010/main" val="22826581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a:t>有床診療所</a:t>
            </a:r>
            <a:endParaRPr lang="en-US" altLang="ja-JP" sz="4000" dirty="0"/>
          </a:p>
        </p:txBody>
      </p:sp>
      <p:sp>
        <p:nvSpPr>
          <p:cNvPr id="120835" name="スライド番号プレースホルダー 1"/>
          <p:cNvSpPr>
            <a:spLocks noGrp="1"/>
          </p:cNvSpPr>
          <p:nvPr>
            <p:ph type="sldNum" sz="quarter" idx="12"/>
          </p:nvPr>
        </p:nvSpPr>
        <p:spPr>
          <a:xfrm>
            <a:off x="0" y="0"/>
            <a:ext cx="1905000" cy="457200"/>
          </a:xfrm>
          <a:noFill/>
        </p:spPr>
        <p:txBody>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l">
              <a:spcBef>
                <a:spcPct val="0"/>
              </a:spcBef>
              <a:buClrTx/>
              <a:buSzTx/>
              <a:buFontTx/>
              <a:buNone/>
            </a:pPr>
            <a:fld id="{A9413DD0-D45E-46B4-AB7B-1B82D589FE44}" type="slidenum">
              <a:rPr lang="en-US" altLang="ja-JP" sz="1800" smtClean="0">
                <a:solidFill>
                  <a:schemeClr val="tx1"/>
                </a:solidFill>
              </a:rPr>
              <a:pPr algn="l">
                <a:spcBef>
                  <a:spcPct val="0"/>
                </a:spcBef>
                <a:buClrTx/>
                <a:buSzTx/>
                <a:buFontTx/>
                <a:buNone/>
              </a:pPr>
              <a:t>183</a:t>
            </a:fld>
            <a:endParaRPr lang="en-US" altLang="ja-JP" sz="1800" dirty="0">
              <a:solidFill>
                <a:schemeClr val="tx1"/>
              </a:solidFill>
            </a:endParaRPr>
          </a:p>
        </p:txBody>
      </p:sp>
    </p:spTree>
    <p:extLst>
      <p:ext uri="{BB962C8B-B14F-4D97-AF65-F5344CB8AC3E}">
        <p14:creationId xmlns:p14="http://schemas.microsoft.com/office/powerpoint/2010/main" val="33206296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有床診療所加算の</a:t>
            </a:r>
            <a:r>
              <a:rPr lang="ja-JP" altLang="en-US">
                <a:latin typeface="+mn-ea"/>
              </a:rPr>
              <a:t>見直し</a:t>
            </a:r>
            <a:endParaRPr lang="en-US" altLang="ja-JP" dirty="0">
              <a:latin typeface="+mn-ea"/>
            </a:endParaRPr>
          </a:p>
          <a:p>
            <a:pPr lvl="1"/>
            <a:r>
              <a:rPr lang="ja-JP" altLang="ja-JP">
                <a:latin typeface="+mn-ea"/>
              </a:rPr>
              <a:t>有床診療所一般病床初期加算</a:t>
            </a:r>
            <a:r>
              <a:rPr lang="en-US" altLang="ja-JP" dirty="0">
                <a:latin typeface="+mn-ea"/>
              </a:rPr>
              <a:t>	100</a:t>
            </a:r>
            <a:r>
              <a:rPr lang="ja-JP" altLang="ja-JP">
                <a:latin typeface="+mn-ea"/>
              </a:rPr>
              <a:t>点（</a:t>
            </a:r>
            <a:r>
              <a:rPr lang="en-US" altLang="ja-JP" dirty="0">
                <a:latin typeface="+mn-ea"/>
              </a:rPr>
              <a:t>1</a:t>
            </a:r>
            <a:r>
              <a:rPr lang="ja-JP" altLang="ja-JP">
                <a:latin typeface="+mn-ea"/>
              </a:rPr>
              <a:t>日につき）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ja-JP" altLang="ja-JP">
                <a:latin typeface="+mn-ea"/>
              </a:rPr>
              <a:t>転院又は入院した日から起算した算定上限日数</a:t>
            </a:r>
            <a:endParaRPr lang="en-US" altLang="ja-JP" dirty="0">
              <a:latin typeface="+mn-ea"/>
            </a:endParaRPr>
          </a:p>
          <a:p>
            <a:pPr lvl="3"/>
            <a:r>
              <a:rPr lang="en-US" altLang="ja-JP" dirty="0">
                <a:latin typeface="+mn-ea"/>
              </a:rPr>
              <a:t>7</a:t>
            </a:r>
            <a:r>
              <a:rPr lang="ja-JP" altLang="ja-JP">
                <a:latin typeface="+mn-ea"/>
              </a:rPr>
              <a:t>日</a:t>
            </a:r>
            <a:r>
              <a:rPr lang="ja-JP" altLang="en-US">
                <a:latin typeface="+mn-ea"/>
              </a:rPr>
              <a:t>　⇒ </a:t>
            </a:r>
            <a:r>
              <a:rPr lang="en-US" altLang="ja-JP" dirty="0">
                <a:latin typeface="+mn-ea"/>
              </a:rPr>
              <a:t>14</a:t>
            </a:r>
            <a:r>
              <a:rPr lang="ja-JP" altLang="ja-JP">
                <a:latin typeface="+mn-ea"/>
              </a:rPr>
              <a:t>日</a:t>
            </a:r>
          </a:p>
          <a:p>
            <a:pPr lvl="1"/>
            <a:r>
              <a:rPr lang="ja-JP" altLang="ja-JP">
                <a:latin typeface="+mn-ea"/>
              </a:rPr>
              <a:t>医師配置加算</a:t>
            </a:r>
            <a:r>
              <a:rPr lang="en-US" altLang="ja-JP" dirty="0">
                <a:latin typeface="+mn-ea"/>
              </a:rPr>
              <a:t>1	88</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医師配置加算</a:t>
            </a:r>
            <a:r>
              <a:rPr lang="en-US" altLang="ja-JP" dirty="0">
                <a:latin typeface="+mn-ea"/>
              </a:rPr>
              <a:t>2	60</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marL="457200" lvl="1" indent="0">
              <a:buNone/>
            </a:pPr>
            <a:endParaRPr lang="ja-JP" altLang="ja-JP" sz="800">
              <a:latin typeface="+mn-ea"/>
            </a:endParaRPr>
          </a:p>
          <a:p>
            <a:pPr lvl="1"/>
            <a:r>
              <a:rPr lang="ja-JP" altLang="ja-JP">
                <a:latin typeface="+mn-ea"/>
              </a:rPr>
              <a:t>看護配置加算</a:t>
            </a:r>
            <a:r>
              <a:rPr lang="en-US" altLang="ja-JP" dirty="0">
                <a:latin typeface="+mn-ea"/>
              </a:rPr>
              <a:t>1	40</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看護配置加算</a:t>
            </a:r>
            <a:r>
              <a:rPr lang="en-US" altLang="ja-JP" dirty="0">
                <a:latin typeface="+mn-ea"/>
              </a:rPr>
              <a:t>2	20</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endParaRPr lang="en-US" altLang="ja-JP" dirty="0">
              <a:latin typeface="+mn-ea"/>
            </a:endParaRPr>
          </a:p>
          <a:p>
            <a:pPr lvl="1"/>
            <a:endParaRPr lang="ja-JP" altLang="ja-JP" sz="800">
              <a:latin typeface="+mn-ea"/>
            </a:endParaRPr>
          </a:p>
          <a:p>
            <a:pPr lvl="1"/>
            <a:r>
              <a:rPr lang="ja-JP" altLang="ja-JP">
                <a:latin typeface="+mn-ea"/>
              </a:rPr>
              <a:t>夜間看護配置加算</a:t>
            </a:r>
            <a:r>
              <a:rPr lang="en-US" altLang="ja-JP" dirty="0">
                <a:latin typeface="+mn-ea"/>
              </a:rPr>
              <a:t>1	85</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夜間看護配置加算</a:t>
            </a:r>
            <a:r>
              <a:rPr lang="en-US" altLang="ja-JP" dirty="0">
                <a:latin typeface="+mn-ea"/>
              </a:rPr>
              <a:t>2	35</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endParaRPr lang="en-US" altLang="ja-JP" dirty="0">
              <a:latin typeface="+mn-ea"/>
            </a:endParaRPr>
          </a:p>
          <a:p>
            <a:pPr lvl="1"/>
            <a:endParaRPr lang="ja-JP" altLang="ja-JP" sz="800">
              <a:latin typeface="+mn-ea"/>
            </a:endParaRPr>
          </a:p>
          <a:p>
            <a:pPr lvl="1"/>
            <a:r>
              <a:rPr lang="ja-JP" altLang="ja-JP">
                <a:latin typeface="+mn-ea"/>
              </a:rPr>
              <a:t>看護補助配置加算</a:t>
            </a:r>
            <a:r>
              <a:rPr lang="en-US" altLang="ja-JP" dirty="0">
                <a:latin typeface="+mn-ea"/>
              </a:rPr>
              <a:t>1	10</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看護補助配置加算</a:t>
            </a:r>
            <a:r>
              <a:rPr lang="en-US" altLang="ja-JP" dirty="0">
                <a:latin typeface="+mn-ea"/>
              </a:rPr>
              <a:t>2	</a:t>
            </a:r>
            <a:r>
              <a:rPr lang="ja-JP" altLang="en-US">
                <a:latin typeface="+mn-ea"/>
              </a:rPr>
              <a:t>　</a:t>
            </a:r>
            <a:r>
              <a:rPr lang="en-US" altLang="ja-JP" dirty="0">
                <a:latin typeface="+mn-ea"/>
              </a:rPr>
              <a:t>5</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有床診療所入院基本料</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有床診療所</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184</a:t>
            </a:fld>
            <a:endParaRPr lang="en-US" altLang="ja-JP" sz="1800" dirty="0"/>
          </a:p>
        </p:txBody>
      </p:sp>
    </p:spTree>
    <p:extLst>
      <p:ext uri="{BB962C8B-B14F-4D97-AF65-F5344CB8AC3E}">
        <p14:creationId xmlns:p14="http://schemas.microsoft.com/office/powerpoint/2010/main" val="17926538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有床診療所緩和ケア診療加算</a:t>
            </a:r>
            <a:r>
              <a:rPr lang="en-US" altLang="ja-JP" dirty="0">
                <a:latin typeface="+mn-ea"/>
              </a:rPr>
              <a:t>(1</a:t>
            </a:r>
            <a:r>
              <a:rPr lang="ja-JP" altLang="ja-JP">
                <a:latin typeface="+mn-ea"/>
              </a:rPr>
              <a:t>日につき</a:t>
            </a:r>
            <a:r>
              <a:rPr lang="en-US" altLang="ja-JP" dirty="0">
                <a:latin typeface="+mn-ea"/>
              </a:rPr>
              <a:t>)	150</a:t>
            </a:r>
            <a:r>
              <a:rPr lang="ja-JP" altLang="ja-JP">
                <a:latin typeface="+mn-ea"/>
              </a:rPr>
              <a:t>点</a:t>
            </a:r>
            <a:r>
              <a:rPr lang="en-US" altLang="ja-JP" dirty="0">
                <a:latin typeface="+mn-ea"/>
              </a:rPr>
              <a:t>⇒</a:t>
            </a:r>
            <a:r>
              <a:rPr lang="ja-JP" altLang="en-US">
                <a:latin typeface="+mn-ea"/>
              </a:rPr>
              <a:t>　</a:t>
            </a:r>
            <a:r>
              <a:rPr lang="en-US" altLang="ja-JP" dirty="0">
                <a:latin typeface="+mn-ea"/>
              </a:rPr>
              <a:t>○</a:t>
            </a:r>
            <a:r>
              <a:rPr lang="ja-JP" altLang="ja-JP">
                <a:latin typeface="+mn-ea"/>
              </a:rPr>
              <a:t>点</a:t>
            </a:r>
          </a:p>
          <a:p>
            <a:pPr lvl="1"/>
            <a:r>
              <a:rPr lang="ja-JP" altLang="en-US">
                <a:latin typeface="+mn-ea"/>
              </a:rPr>
              <a:t>施設基準</a:t>
            </a:r>
            <a:endParaRPr lang="en-US" altLang="ja-JP" dirty="0">
              <a:latin typeface="+mn-ea"/>
            </a:endParaRPr>
          </a:p>
          <a:p>
            <a:pPr lvl="2"/>
            <a:r>
              <a:rPr lang="en-US" altLang="ja-JP" dirty="0">
                <a:latin typeface="+mn-ea"/>
              </a:rPr>
              <a:t>(1)</a:t>
            </a:r>
            <a:r>
              <a:rPr lang="ja-JP" altLang="ja-JP">
                <a:latin typeface="+mn-ea"/>
              </a:rPr>
              <a:t>当該保険医療機関内に、身体症状、精神症状の緩和を担当する常勤医師及び緩和ケアの経験を有する常勤看護師が配置されている</a:t>
            </a:r>
            <a:r>
              <a:rPr lang="ja-JP" altLang="en-US">
                <a:latin typeface="+mn-ea"/>
              </a:rPr>
              <a:t>こと</a:t>
            </a:r>
            <a:endParaRPr lang="ja-JP" altLang="ja-JP">
              <a:latin typeface="+mn-ea"/>
            </a:endParaRPr>
          </a:p>
          <a:p>
            <a:pPr lvl="2"/>
            <a:r>
              <a:rPr lang="en-US" altLang="ja-JP" dirty="0">
                <a:latin typeface="+mn-ea"/>
              </a:rPr>
              <a:t>(2)(1)</a:t>
            </a:r>
            <a:r>
              <a:rPr lang="ja-JP" altLang="ja-JP">
                <a:latin typeface="+mn-ea"/>
              </a:rPr>
              <a:t>に掲げる医師は、悪性腫瘍患者又は後天性免疫不全症候群の患者を対象とした症状緩和治療を主たる業務とした</a:t>
            </a:r>
            <a:r>
              <a:rPr lang="en-US" altLang="ja-JP" dirty="0">
                <a:latin typeface="+mn-ea"/>
              </a:rPr>
              <a:t>1</a:t>
            </a:r>
            <a:r>
              <a:rPr lang="ja-JP" altLang="ja-JP">
                <a:latin typeface="+mn-ea"/>
              </a:rPr>
              <a:t>年以上の経験を有する者である</a:t>
            </a:r>
            <a:r>
              <a:rPr lang="ja-JP" altLang="en-US">
                <a:latin typeface="+mn-ea"/>
              </a:rPr>
              <a:t>こと</a:t>
            </a:r>
            <a:r>
              <a:rPr lang="ja-JP" altLang="ja-JP" u="sng">
                <a:latin typeface="+mn-ea"/>
              </a:rPr>
              <a:t>なお、末期心不全の患者を対象とする場合には、末期心不全の患者を対象とした症状緩和治療を主たる業務とした</a:t>
            </a:r>
            <a:r>
              <a:rPr lang="en-US" altLang="ja-JP" u="sng" dirty="0">
                <a:latin typeface="+mn-ea"/>
              </a:rPr>
              <a:t>1</a:t>
            </a:r>
            <a:r>
              <a:rPr lang="ja-JP" altLang="ja-JP" u="sng">
                <a:latin typeface="+mn-ea"/>
              </a:rPr>
              <a:t>年以上の経験を有する者であっても差し支えない。</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有床診療所緩和ケア診療加算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有床診療所</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185</a:t>
            </a:fld>
            <a:endParaRPr lang="en-US" altLang="ja-JP" sz="1800" dirty="0"/>
          </a:p>
        </p:txBody>
      </p:sp>
    </p:spTree>
    <p:extLst>
      <p:ext uri="{BB962C8B-B14F-4D97-AF65-F5344CB8AC3E}">
        <p14:creationId xmlns:p14="http://schemas.microsoft.com/office/powerpoint/2010/main" val="99879334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a:latin typeface="+mn-ea"/>
              </a:rPr>
              <a:t>施設基準</a:t>
            </a:r>
            <a:endParaRPr lang="en-US" altLang="ja-JP" dirty="0">
              <a:latin typeface="+mn-ea"/>
            </a:endParaRPr>
          </a:p>
          <a:p>
            <a:pPr lvl="2"/>
            <a:r>
              <a:rPr lang="en-US" altLang="ja-JP" dirty="0">
                <a:latin typeface="+mn-ea"/>
              </a:rPr>
              <a:t>(4)(1)</a:t>
            </a:r>
            <a:r>
              <a:rPr lang="ja-JP" altLang="ja-JP">
                <a:latin typeface="+mn-ea"/>
              </a:rPr>
              <a:t>に掲げる医師のうち、悪性腫瘍の患者に対して緩和ケアに係る診療を行う場合には、以下のア又はイのいずれかの研修を修了している者である</a:t>
            </a:r>
            <a:r>
              <a:rPr lang="ja-JP" altLang="en-US">
                <a:latin typeface="+mn-ea"/>
              </a:rPr>
              <a:t>こと</a:t>
            </a:r>
            <a:r>
              <a:rPr lang="ja-JP" altLang="ja-JP" u="sng">
                <a:latin typeface="+mn-ea"/>
              </a:rPr>
              <a:t>また、末期心不全の患者に対して緩和ケアに係る診療を行う場合には、ア、イ又はウのいずれかの研修を修了している者である</a:t>
            </a:r>
            <a:r>
              <a:rPr lang="ja-JP" altLang="en-US" u="sng">
                <a:latin typeface="+mn-ea"/>
              </a:rPr>
              <a:t>こと</a:t>
            </a:r>
            <a:r>
              <a:rPr lang="ja-JP" altLang="ja-JP">
                <a:latin typeface="+mn-ea"/>
              </a:rPr>
              <a:t>なお、後天性免疫不全症候群の患者に対して緩和ケアに係る診療を行う場合には下記研修を修了していなくてもよい。</a:t>
            </a:r>
          </a:p>
          <a:p>
            <a:pPr lvl="3"/>
            <a:r>
              <a:rPr lang="ja-JP" altLang="ja-JP">
                <a:latin typeface="+mn-ea"/>
              </a:rPr>
              <a:t>ア</a:t>
            </a:r>
            <a:r>
              <a:rPr lang="ja-JP" altLang="en-US">
                <a:latin typeface="+mn-ea"/>
              </a:rPr>
              <a:t>、</a:t>
            </a:r>
            <a:r>
              <a:rPr lang="ja-JP" altLang="ja-JP">
                <a:latin typeface="+mn-ea"/>
              </a:rPr>
              <a:t>がん等の診療に携わる医師等に対する緩和ケア研修会の開催指針に準拠した緩和ケア研修会</a:t>
            </a:r>
          </a:p>
          <a:p>
            <a:pPr lvl="3"/>
            <a:r>
              <a:rPr lang="ja-JP" altLang="ja-JP">
                <a:latin typeface="+mn-ea"/>
              </a:rPr>
              <a:t>イ</a:t>
            </a:r>
            <a:r>
              <a:rPr lang="ja-JP" altLang="en-US">
                <a:latin typeface="+mn-ea"/>
              </a:rPr>
              <a:t>、</a:t>
            </a:r>
            <a:r>
              <a:rPr lang="ja-JP" altLang="ja-JP">
                <a:latin typeface="+mn-ea"/>
              </a:rPr>
              <a:t>緩和ケアの基本教育のための都道府県指導者研修会</a:t>
            </a:r>
            <a:r>
              <a:rPr lang="en-US" altLang="ja-JP" dirty="0">
                <a:latin typeface="+mn-ea"/>
              </a:rPr>
              <a:t>(</a:t>
            </a:r>
            <a:r>
              <a:rPr lang="ja-JP" altLang="ja-JP">
                <a:latin typeface="+mn-ea"/>
              </a:rPr>
              <a:t>国立研究開発法人国立がん研究センター主催</a:t>
            </a:r>
            <a:r>
              <a:rPr lang="en-US" altLang="ja-JP" dirty="0">
                <a:latin typeface="+mn-ea"/>
              </a:rPr>
              <a:t>)</a:t>
            </a:r>
            <a:r>
              <a:rPr lang="ja-JP" altLang="ja-JP">
                <a:latin typeface="+mn-ea"/>
              </a:rPr>
              <a:t>等</a:t>
            </a:r>
          </a:p>
          <a:p>
            <a:pPr lvl="3"/>
            <a:r>
              <a:rPr lang="ja-JP" altLang="ja-JP" u="sng">
                <a:latin typeface="+mn-ea"/>
              </a:rPr>
              <a:t>ウ</a:t>
            </a:r>
            <a:r>
              <a:rPr lang="ja-JP" altLang="en-US" u="sng">
                <a:latin typeface="+mn-ea"/>
              </a:rPr>
              <a:t>、</a:t>
            </a:r>
            <a:r>
              <a:rPr lang="ja-JP" altLang="ja-JP" u="sng">
                <a:latin typeface="+mn-ea"/>
              </a:rPr>
              <a:t>日本心不全学会により開催される基本的心不全緩和ケアトレーニングコース</a:t>
            </a:r>
          </a:p>
          <a:p>
            <a:pPr lvl="2"/>
            <a:r>
              <a:rPr lang="ja-JP" altLang="ja-JP">
                <a:latin typeface="+mn-ea"/>
              </a:rPr>
              <a:t>（新）</a:t>
            </a:r>
            <a:r>
              <a:rPr lang="en-US" altLang="ja-JP" dirty="0">
                <a:latin typeface="+mn-ea"/>
              </a:rPr>
              <a:t>(5)(1)</a:t>
            </a:r>
            <a:r>
              <a:rPr lang="ja-JP" altLang="ja-JP">
                <a:latin typeface="+mn-ea"/>
              </a:rPr>
              <a:t>に掲げる看護師は以下のいずれかの研修を修了している者である</a:t>
            </a:r>
            <a:r>
              <a:rPr lang="ja-JP" altLang="en-US">
                <a:latin typeface="+mn-ea"/>
              </a:rPr>
              <a:t>こと</a:t>
            </a:r>
            <a:r>
              <a:rPr lang="ja-JP" altLang="ja-JP">
                <a:latin typeface="+mn-ea"/>
              </a:rPr>
              <a:t>ただし、後天性免疫不全症候群の患者に対して緩和ケアに係る看護を行う場合には下記研修を修了していなくてもよい。（看護師の研修要件に変更なし）</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有床診療所緩和ケア診療加算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有床診療所</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186</a:t>
            </a:fld>
            <a:endParaRPr lang="en-US" altLang="ja-JP" sz="1800" dirty="0"/>
          </a:p>
        </p:txBody>
      </p:sp>
    </p:spTree>
    <p:extLst>
      <p:ext uri="{BB962C8B-B14F-4D97-AF65-F5344CB8AC3E}">
        <p14:creationId xmlns:p14="http://schemas.microsoft.com/office/powerpoint/2010/main" val="2014077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Text Box 1026"/>
          <p:cNvSpPr txBox="1">
            <a:spLocks noChangeArrowheads="1"/>
          </p:cNvSpPr>
          <p:nvPr/>
        </p:nvSpPr>
        <p:spPr bwMode="auto">
          <a:xfrm>
            <a:off x="4403725" y="3200400"/>
            <a:ext cx="549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endParaRPr lang="ja-JP" altLang="ja-JP" sz="2400">
              <a:solidFill>
                <a:schemeClr val="tx1"/>
              </a:solidFill>
            </a:endParaRPr>
          </a:p>
        </p:txBody>
      </p:sp>
      <p:sp>
        <p:nvSpPr>
          <p:cNvPr id="241668" name="Text Box 1027"/>
          <p:cNvSpPr txBox="1">
            <a:spLocks noChangeArrowheads="1"/>
          </p:cNvSpPr>
          <p:nvPr/>
        </p:nvSpPr>
        <p:spPr bwMode="auto">
          <a:xfrm>
            <a:off x="621499" y="299358"/>
            <a:ext cx="7924800" cy="237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4400" dirty="0">
                <a:latin typeface="+mn-ea"/>
                <a:ea typeface="+mn-ea"/>
              </a:rPr>
              <a:t>ご清聴ありがとうございました</a:t>
            </a:r>
            <a:endParaRPr lang="en-US" altLang="ja-JP" sz="4400" dirty="0">
              <a:latin typeface="+mn-ea"/>
              <a:ea typeface="+mn-ea"/>
            </a:endParaRPr>
          </a:p>
          <a:p>
            <a:pPr algn="ctr" eaLnBrk="1" hangingPunct="1">
              <a:lnSpc>
                <a:spcPts val="2500"/>
              </a:lnSpc>
              <a:spcBef>
                <a:spcPct val="50000"/>
              </a:spcBef>
              <a:buClrTx/>
              <a:buSzTx/>
              <a:buFontTx/>
              <a:buNone/>
            </a:pPr>
            <a:r>
              <a:rPr lang="ja-JP" altLang="en-US" sz="2800" dirty="0">
                <a:latin typeface="+mn-ea"/>
                <a:ea typeface="+mn-ea"/>
              </a:rPr>
              <a:t>本日の</a:t>
            </a:r>
            <a:r>
              <a:rPr lang="ja-JP" altLang="en-US" sz="2800">
                <a:latin typeface="+mn-ea"/>
                <a:ea typeface="+mn-ea"/>
              </a:rPr>
              <a:t>資料は弊社ホームページ</a:t>
            </a:r>
            <a:endParaRPr lang="en-US" altLang="ja-JP" sz="2800" dirty="0">
              <a:latin typeface="+mn-ea"/>
              <a:ea typeface="+mn-ea"/>
            </a:endParaRPr>
          </a:p>
          <a:p>
            <a:pPr algn="ctr" eaLnBrk="1" hangingPunct="1">
              <a:lnSpc>
                <a:spcPts val="2500"/>
              </a:lnSpc>
              <a:spcBef>
                <a:spcPct val="50000"/>
              </a:spcBef>
              <a:buClrTx/>
              <a:buSzTx/>
              <a:buFontTx/>
              <a:buNone/>
            </a:pPr>
            <a:r>
              <a:rPr lang="ja-JP" altLang="en-US" sz="2800" dirty="0">
                <a:latin typeface="+mn-ea"/>
                <a:ea typeface="+mn-ea"/>
              </a:rPr>
              <a:t>からダウンロードできます</a:t>
            </a:r>
            <a:endParaRPr lang="en-US" altLang="ja-JP" sz="2800" dirty="0">
              <a:latin typeface="+mn-ea"/>
              <a:ea typeface="+mn-ea"/>
            </a:endParaRPr>
          </a:p>
          <a:p>
            <a:pPr algn="ctr" eaLnBrk="1" hangingPunct="1">
              <a:lnSpc>
                <a:spcPts val="2500"/>
              </a:lnSpc>
              <a:spcBef>
                <a:spcPct val="50000"/>
              </a:spcBef>
              <a:buClrTx/>
              <a:buSzTx/>
              <a:buFontTx/>
              <a:buNone/>
            </a:pPr>
            <a:r>
              <a:rPr lang="en-US" altLang="ja-JP" sz="2800" dirty="0">
                <a:latin typeface="+mn-ea"/>
                <a:ea typeface="+mn-ea"/>
              </a:rPr>
              <a:t>http://www.medsus.jp/index.shtml</a:t>
            </a:r>
            <a:endParaRPr lang="ja-JP" altLang="en-US" sz="2800" dirty="0">
              <a:latin typeface="+mn-ea"/>
              <a:ea typeface="+mn-ea"/>
            </a:endParaRPr>
          </a:p>
        </p:txBody>
      </p:sp>
      <p:sp>
        <p:nvSpPr>
          <p:cNvPr id="5" name="Text Box 1029"/>
          <p:cNvSpPr txBox="1">
            <a:spLocks noChangeArrowheads="1"/>
          </p:cNvSpPr>
          <p:nvPr/>
        </p:nvSpPr>
        <p:spPr bwMode="auto">
          <a:xfrm>
            <a:off x="2699792" y="4257670"/>
            <a:ext cx="6300787"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dirty="0"/>
              <a:t>メディカルサポートシステムズ細谷邦夫様編著</a:t>
            </a:r>
            <a:endParaRPr lang="en-US" altLang="ja-JP" dirty="0"/>
          </a:p>
          <a:p>
            <a:pPr eaLnBrk="1" hangingPunct="1">
              <a:spcBef>
                <a:spcPct val="50000"/>
              </a:spcBef>
            </a:pPr>
            <a:r>
              <a:rPr lang="ja-JP" altLang="en-US" dirty="0" err="1"/>
              <a:t>じほう</a:t>
            </a:r>
            <a:r>
              <a:rPr lang="ja-JP" altLang="en-US" dirty="0"/>
              <a:t>社より刊行予定です。</a:t>
            </a:r>
          </a:p>
          <a:p>
            <a:pPr eaLnBrk="1" hangingPunct="1">
              <a:spcBef>
                <a:spcPct val="50000"/>
              </a:spcBef>
            </a:pPr>
            <a:r>
              <a:rPr lang="en-US" altLang="ja-JP" dirty="0"/>
              <a:t>『</a:t>
            </a:r>
            <a:r>
              <a:rPr lang="ja-JP" altLang="en-US" dirty="0"/>
              <a:t>患者さんと共有できる外来点数マニュアル</a:t>
            </a:r>
          </a:p>
          <a:p>
            <a:pPr eaLnBrk="1" hangingPunct="1">
              <a:spcBef>
                <a:spcPct val="50000"/>
              </a:spcBef>
            </a:pPr>
            <a:r>
              <a:rPr lang="ja-JP" altLang="en-US"/>
              <a:t>　　　　　　　　　　　　　　　　　　　２０２０年度版</a:t>
            </a:r>
            <a:r>
              <a:rPr lang="en-US" altLang="ja-JP" dirty="0"/>
              <a:t>』</a:t>
            </a:r>
          </a:p>
        </p:txBody>
      </p:sp>
      <p:pic>
        <p:nvPicPr>
          <p:cNvPr id="8" name="図 7">
            <a:extLst>
              <a:ext uri="{FF2B5EF4-FFF2-40B4-BE49-F238E27FC236}">
                <a16:creationId xmlns:a16="http://schemas.microsoft.com/office/drawing/2014/main" id="{DC7BEAB2-F490-4B00-8CD2-A98E8DD70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336" y="2202788"/>
            <a:ext cx="1226212" cy="1226212"/>
          </a:xfrm>
          <a:prstGeom prst="rect">
            <a:avLst/>
          </a:prstGeom>
        </p:spPr>
      </p:pic>
      <p:sp>
        <p:nvSpPr>
          <p:cNvPr id="9" name="スライド番号プレースホルダー 5">
            <a:extLst>
              <a:ext uri="{FF2B5EF4-FFF2-40B4-BE49-F238E27FC236}">
                <a16:creationId xmlns:a16="http://schemas.microsoft.com/office/drawing/2014/main" id="{2DB7354D-460F-4EE2-8E97-0FF755A03C07}"/>
              </a:ext>
            </a:extLst>
          </p:cNvPr>
          <p:cNvSpPr txBox="1">
            <a:spLocks/>
          </p:cNvSpPr>
          <p:nvPr/>
        </p:nvSpPr>
        <p:spPr bwMode="auto">
          <a:xfrm>
            <a:off x="0" y="301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187</a:t>
            </a:fld>
            <a:endParaRPr lang="en-US" altLang="ja-JP" sz="1800" dirty="0"/>
          </a:p>
        </p:txBody>
      </p:sp>
      <p:pic>
        <p:nvPicPr>
          <p:cNvPr id="3" name="図 2">
            <a:extLst>
              <a:ext uri="{FF2B5EF4-FFF2-40B4-BE49-F238E27FC236}">
                <a16:creationId xmlns:a16="http://schemas.microsoft.com/office/drawing/2014/main" id="{1BB21E3D-F203-484F-9166-C22EBE421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12" y="3520335"/>
            <a:ext cx="2311400" cy="2882900"/>
          </a:xfrm>
          <a:prstGeom prst="rect">
            <a:avLst/>
          </a:prstGeom>
        </p:spPr>
      </p:pic>
    </p:spTree>
    <p:extLst>
      <p:ext uri="{BB962C8B-B14F-4D97-AF65-F5344CB8AC3E}">
        <p14:creationId xmlns:p14="http://schemas.microsoft.com/office/powerpoint/2010/main" val="50874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経皮的冠動脈形成術</a:t>
            </a:r>
            <a:r>
              <a:rPr lang="ja-JP" altLang="en-US">
                <a:latin typeface="+mn-ea"/>
              </a:rPr>
              <a:t>の見直し</a:t>
            </a:r>
            <a:endParaRPr lang="ja-JP" altLang="ja-JP">
              <a:latin typeface="+mn-ea"/>
            </a:endParaRPr>
          </a:p>
          <a:p>
            <a:pPr lvl="1"/>
            <a:endParaRPr lang="ja-JP" altLang="ja-JP" sz="800">
              <a:latin typeface="+mn-ea"/>
            </a:endParaRPr>
          </a:p>
          <a:p>
            <a:pPr lvl="1"/>
            <a:r>
              <a:rPr lang="ja-JP" altLang="en-US">
                <a:latin typeface="+mn-ea"/>
              </a:rPr>
              <a:t>算定</a:t>
            </a:r>
            <a:r>
              <a:rPr lang="ja-JP" altLang="ja-JP">
                <a:latin typeface="+mn-ea"/>
              </a:rPr>
              <a:t>要件</a:t>
            </a:r>
            <a:r>
              <a:rPr lang="ja-JP" altLang="en-US">
                <a:latin typeface="+mn-ea"/>
              </a:rPr>
              <a:t>の見直し</a:t>
            </a:r>
            <a:endParaRPr lang="ja-JP" altLang="ja-JP">
              <a:latin typeface="+mn-ea"/>
            </a:endParaRPr>
          </a:p>
          <a:p>
            <a:pPr lvl="3"/>
            <a:r>
              <a:rPr lang="ja-JP" altLang="ja-JP">
                <a:latin typeface="+mn-ea"/>
              </a:rPr>
              <a:t>イ</a:t>
            </a:r>
            <a:r>
              <a:rPr lang="ja-JP" altLang="en-US">
                <a:latin typeface="+mn-ea"/>
              </a:rPr>
              <a:t>、</a:t>
            </a:r>
            <a:r>
              <a:rPr lang="ja-JP" altLang="ja-JP">
                <a:latin typeface="+mn-ea"/>
              </a:rPr>
              <a:t>区分番号「</a:t>
            </a:r>
            <a:r>
              <a:rPr lang="en-US" altLang="ja-JP" dirty="0">
                <a:latin typeface="+mn-ea"/>
              </a:rPr>
              <a:t>D206</a:t>
            </a:r>
            <a:r>
              <a:rPr lang="ja-JP" altLang="ja-JP">
                <a:latin typeface="+mn-ea"/>
              </a:rPr>
              <a:t>」に掲げる心臓カテーテル法における</a:t>
            </a:r>
            <a:r>
              <a:rPr lang="en-US" altLang="ja-JP" dirty="0">
                <a:latin typeface="+mn-ea"/>
              </a:rPr>
              <a:t>90%</a:t>
            </a:r>
            <a:r>
              <a:rPr lang="ja-JP" altLang="ja-JP">
                <a:latin typeface="+mn-ea"/>
              </a:rPr>
              <a:t>以上の狭窄病変</a:t>
            </a:r>
            <a:r>
              <a:rPr lang="en-US" altLang="ja-JP" dirty="0">
                <a:latin typeface="+mn-ea"/>
              </a:rPr>
              <a:t>	</a:t>
            </a:r>
            <a:endParaRPr lang="ja-JP" altLang="ja-JP">
              <a:latin typeface="+mn-ea"/>
            </a:endParaRPr>
          </a:p>
          <a:p>
            <a:pPr lvl="3"/>
            <a:r>
              <a:rPr lang="ja-JP" altLang="ja-JP">
                <a:latin typeface="+mn-ea"/>
              </a:rPr>
              <a:t>（新）ウ</a:t>
            </a:r>
            <a:r>
              <a:rPr lang="ja-JP" altLang="en-US">
                <a:latin typeface="+mn-ea"/>
              </a:rPr>
              <a:t>、</a:t>
            </a:r>
            <a:r>
              <a:rPr lang="ja-JP" altLang="ja-JP">
                <a:latin typeface="+mn-ea"/>
              </a:rPr>
              <a:t>その他医学的必要性が認められる病変</a:t>
            </a:r>
          </a:p>
          <a:p>
            <a:pPr lvl="4"/>
            <a:r>
              <a:rPr lang="en-US" altLang="ja-JP" dirty="0">
                <a:latin typeface="+mn-ea"/>
              </a:rPr>
              <a:t>(8)</a:t>
            </a:r>
            <a:r>
              <a:rPr lang="ja-JP" altLang="ja-JP">
                <a:latin typeface="+mn-ea"/>
              </a:rPr>
              <a:t>当該手術が、日本循環器学会、日本冠疾患学会、日本胸部外科学会、日本心血管インターベンション治療学会、日本心臓血管外科学会、日本心臓病学会、日本集中治療医学会、日本心臓リハビリテーション学会及び日本不整脈心電学会の承認を受けた「急性冠症候群ガイドライン</a:t>
            </a:r>
            <a:r>
              <a:rPr lang="en-US" altLang="ja-JP" dirty="0">
                <a:latin typeface="+mn-ea"/>
              </a:rPr>
              <a:t>(2018</a:t>
            </a:r>
            <a:r>
              <a:rPr lang="ja-JP" altLang="ja-JP">
                <a:latin typeface="+mn-ea"/>
              </a:rPr>
              <a:t>年改訂版</a:t>
            </a:r>
            <a:r>
              <a:rPr lang="en-US" altLang="ja-JP" dirty="0">
                <a:latin typeface="+mn-ea"/>
              </a:rPr>
              <a:t>)</a:t>
            </a:r>
            <a:r>
              <a:rPr lang="ja-JP" altLang="ja-JP">
                <a:latin typeface="+mn-ea"/>
              </a:rPr>
              <a:t>」又は「安定冠動脈疾患の血行再建ガイドライン</a:t>
            </a:r>
            <a:r>
              <a:rPr lang="en-US" altLang="ja-JP" dirty="0">
                <a:latin typeface="+mn-ea"/>
              </a:rPr>
              <a:t>(2018</a:t>
            </a:r>
            <a:r>
              <a:rPr lang="ja-JP" altLang="ja-JP">
                <a:latin typeface="+mn-ea"/>
              </a:rPr>
              <a:t>年改訂版</a:t>
            </a:r>
            <a:r>
              <a:rPr lang="en-US" altLang="ja-JP" dirty="0">
                <a:latin typeface="+mn-ea"/>
              </a:rPr>
              <a:t>)</a:t>
            </a:r>
            <a:r>
              <a:rPr lang="ja-JP" altLang="ja-JP">
                <a:latin typeface="+mn-ea"/>
              </a:rPr>
              <a:t>」に沿って行われた場合に限り算定する。</a:t>
            </a:r>
          </a:p>
          <a:p>
            <a:pPr lvl="3"/>
            <a:endParaRPr lang="en-US" altLang="ja-JP" sz="100"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手術</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外来（病院）</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19</a:t>
            </a:fld>
            <a:endParaRPr lang="en-US" altLang="ja-JP" sz="1800" dirty="0"/>
          </a:p>
        </p:txBody>
      </p:sp>
    </p:spTree>
    <p:extLst>
      <p:ext uri="{BB962C8B-B14F-4D97-AF65-F5344CB8AC3E}">
        <p14:creationId xmlns:p14="http://schemas.microsoft.com/office/powerpoint/2010/main" val="1342848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a:t>全般的事項</a:t>
            </a:r>
            <a:endParaRPr lang="en-US" altLang="ja-JP" sz="4000" dirty="0"/>
          </a:p>
        </p:txBody>
      </p:sp>
      <p:sp>
        <p:nvSpPr>
          <p:cNvPr id="3" name="テキスト ボックス 2"/>
          <p:cNvSpPr txBox="1"/>
          <p:nvPr/>
        </p:nvSpPr>
        <p:spPr>
          <a:xfrm>
            <a:off x="0" y="6021288"/>
            <a:ext cx="9173355" cy="369332"/>
          </a:xfrm>
          <a:prstGeom prst="rect">
            <a:avLst/>
          </a:prstGeom>
          <a:noFill/>
        </p:spPr>
        <p:txBody>
          <a:bodyPr wrap="square" rtlCol="0">
            <a:spAutoFit/>
          </a:bodyPr>
          <a:lstStyle/>
          <a:p>
            <a:pPr algn="ctr"/>
            <a:r>
              <a:rPr kumimoji="1" lang="ja-JP" altLang="en-US" sz="1800" dirty="0"/>
              <a:t>図表等は特に断り書きがない場合は中央社会保険医療協議会の資料を参照しています</a:t>
            </a:r>
          </a:p>
        </p:txBody>
      </p:sp>
      <p:sp>
        <p:nvSpPr>
          <p:cNvPr id="4" name="スライド番号プレースホルダー 5">
            <a:extLst>
              <a:ext uri="{FF2B5EF4-FFF2-40B4-BE49-F238E27FC236}">
                <a16:creationId xmlns:a16="http://schemas.microsoft.com/office/drawing/2014/main" id="{D0FC8499-2088-41BD-B02F-28EFCF8639EA}"/>
              </a:ext>
            </a:extLst>
          </p:cNvPr>
          <p:cNvSpPr>
            <a:spLocks noGrp="1"/>
          </p:cNvSpPr>
          <p:nvPr>
            <p:ph type="sldNum" sz="quarter" idx="12"/>
          </p:nvPr>
        </p:nvSpPr>
        <p:spPr>
          <a:xfrm>
            <a:off x="0" y="19472"/>
            <a:ext cx="1905000" cy="457200"/>
          </a:xfrm>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fld id="{53433997-0D1D-47E7-A38B-2FCF63E618D5}" type="slidenum">
              <a:rPr lang="en-US" altLang="ja-JP" sz="1800" smtClean="0"/>
              <a:pPr algn="l" eaLnBrk="1" hangingPunct="1"/>
              <a:t>2</a:t>
            </a:fld>
            <a:endParaRPr lang="en-US" altLang="ja-JP" sz="1800" dirty="0"/>
          </a:p>
        </p:txBody>
      </p:sp>
    </p:spTree>
    <p:extLst>
      <p:ext uri="{BB962C8B-B14F-4D97-AF65-F5344CB8AC3E}">
        <p14:creationId xmlns:p14="http://schemas.microsoft.com/office/powerpoint/2010/main" val="229651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下肢静脈瘤手術</a:t>
            </a:r>
            <a:r>
              <a:rPr lang="ja-JP" altLang="en-US">
                <a:latin typeface="+mn-ea"/>
              </a:rPr>
              <a:t>の見直し</a:t>
            </a:r>
            <a:endParaRPr lang="ja-JP" altLang="ja-JP">
              <a:latin typeface="+mn-ea"/>
            </a:endParaRPr>
          </a:p>
          <a:p>
            <a:pPr lvl="1"/>
            <a:r>
              <a:rPr lang="ja-JP" altLang="ja-JP">
                <a:latin typeface="+mn-ea"/>
              </a:rPr>
              <a:t>抜去切除術</a:t>
            </a:r>
            <a:r>
              <a:rPr lang="en-US" altLang="ja-JP" dirty="0">
                <a:latin typeface="+mn-ea"/>
              </a:rPr>
              <a:t>	10,200</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大伏在静脈抜去術</a:t>
            </a:r>
            <a:r>
              <a:rPr lang="en-US" altLang="ja-JP" dirty="0">
                <a:latin typeface="+mn-ea"/>
              </a:rPr>
              <a:t>	11,020</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下肢静脈瘤血管内焼灼術</a:t>
            </a:r>
            <a:r>
              <a:rPr lang="en-US" altLang="ja-JP" dirty="0">
                <a:latin typeface="+mn-ea"/>
              </a:rPr>
              <a:t>	14,360</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手術</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外来（病院）</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20</a:t>
            </a:fld>
            <a:endParaRPr lang="en-US" altLang="ja-JP" sz="1800" dirty="0"/>
          </a:p>
        </p:txBody>
      </p:sp>
    </p:spTree>
    <p:extLst>
      <p:ext uri="{BB962C8B-B14F-4D97-AF65-F5344CB8AC3E}">
        <p14:creationId xmlns:p14="http://schemas.microsoft.com/office/powerpoint/2010/main" val="205921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ja-JP">
                <a:latin typeface="+mn-ea"/>
              </a:rPr>
              <a:t>新</a:t>
            </a:r>
            <a:r>
              <a:rPr lang="en-US" altLang="ja-JP" dirty="0">
                <a:latin typeface="+mn-ea"/>
              </a:rPr>
              <a:t>)BRCA1/2</a:t>
            </a:r>
            <a:r>
              <a:rPr lang="ja-JP" altLang="ja-JP">
                <a:latin typeface="+mn-ea"/>
              </a:rPr>
              <a:t>遺伝子検査</a:t>
            </a:r>
            <a:endParaRPr lang="en-US" altLang="ja-JP" dirty="0">
              <a:latin typeface="+mn-ea"/>
            </a:endParaRPr>
          </a:p>
          <a:p>
            <a:pPr marL="0" indent="0">
              <a:buNone/>
            </a:pPr>
            <a:r>
              <a:rPr lang="en-US" altLang="ja-JP" dirty="0">
                <a:latin typeface="+mn-ea"/>
              </a:rPr>
              <a:t>			2</a:t>
            </a:r>
            <a:r>
              <a:rPr lang="ja-JP" altLang="en-US">
                <a:latin typeface="+mn-ea"/>
              </a:rPr>
              <a:t>、</a:t>
            </a:r>
            <a:r>
              <a:rPr lang="ja-JP" altLang="ja-JP">
                <a:latin typeface="+mn-ea"/>
              </a:rPr>
              <a:t>血液を検体とするもの</a:t>
            </a:r>
            <a:r>
              <a:rPr lang="en-US" altLang="ja-JP" dirty="0">
                <a:latin typeface="+mn-ea"/>
              </a:rPr>
              <a:t>	</a:t>
            </a:r>
            <a:r>
              <a:rPr lang="ja-JP" altLang="ja-JP">
                <a:latin typeface="+mn-ea"/>
              </a:rPr>
              <a:t>〇点</a:t>
            </a:r>
          </a:p>
          <a:p>
            <a:pPr lvl="1"/>
            <a:r>
              <a:rPr lang="ja-JP" altLang="ja-JP">
                <a:latin typeface="+mn-ea"/>
              </a:rPr>
              <a:t>算定要件</a:t>
            </a:r>
          </a:p>
          <a:p>
            <a:pPr lvl="2"/>
            <a:r>
              <a:rPr lang="ja-JP" altLang="ja-JP">
                <a:latin typeface="+mn-ea"/>
              </a:rPr>
              <a:t>遺伝性乳がん卵巣がん症候群の診断を目的として当該検査を実施するに当たっては、厚生労働省がん対策推進総合研究事業研究班作成の「遺伝性乳癌卵巣癌症候群</a:t>
            </a:r>
            <a:r>
              <a:rPr lang="en-US" altLang="ja-JP" dirty="0">
                <a:latin typeface="+mn-ea"/>
              </a:rPr>
              <a:t>(HBOC)</a:t>
            </a:r>
            <a:r>
              <a:rPr lang="ja-JP" altLang="ja-JP">
                <a:latin typeface="+mn-ea"/>
              </a:rPr>
              <a:t>診療の手引き</a:t>
            </a:r>
            <a:r>
              <a:rPr lang="en-US" altLang="ja-JP" dirty="0">
                <a:latin typeface="+mn-ea"/>
              </a:rPr>
              <a:t>2017</a:t>
            </a:r>
            <a:r>
              <a:rPr lang="ja-JP" altLang="ja-JP">
                <a:latin typeface="+mn-ea"/>
              </a:rPr>
              <a:t>年版」を参照する</a:t>
            </a:r>
            <a:r>
              <a:rPr lang="ja-JP" altLang="en-US">
                <a:latin typeface="+mn-ea"/>
              </a:rPr>
              <a:t>こと</a:t>
            </a:r>
            <a:r>
              <a:rPr lang="ja-JP" altLang="ja-JP">
                <a:latin typeface="+mn-ea"/>
              </a:rPr>
              <a:t>なお、その医療上の必要性について診療報酬明細書の摘要欄に記載する</a:t>
            </a:r>
            <a:r>
              <a:rPr lang="ja-JP" altLang="en-US">
                <a:latin typeface="+mn-ea"/>
              </a:rPr>
              <a:t>こと</a:t>
            </a:r>
            <a:endParaRPr lang="ja-JP" altLang="ja-JP">
              <a:latin typeface="+mn-ea"/>
            </a:endParaRPr>
          </a:p>
          <a:p>
            <a:pPr lvl="1"/>
            <a:r>
              <a:rPr lang="ja-JP" altLang="ja-JP">
                <a:latin typeface="+mn-ea"/>
              </a:rPr>
              <a:t>施設基準</a:t>
            </a:r>
          </a:p>
          <a:p>
            <a:pPr lvl="2"/>
            <a:r>
              <a:rPr lang="ja-JP" altLang="ja-JP">
                <a:latin typeface="+mn-ea"/>
              </a:rPr>
              <a:t>当該検査を行うにつき十分な体制が整備されている</a:t>
            </a:r>
            <a:r>
              <a:rPr lang="ja-JP" altLang="en-US">
                <a:latin typeface="+mn-ea"/>
              </a:rPr>
              <a:t>こと</a:t>
            </a:r>
            <a:endParaRPr lang="ja-JP" altLang="ja-JP">
              <a:latin typeface="+mn-ea"/>
            </a:endParaRPr>
          </a:p>
          <a:p>
            <a:pPr lvl="2"/>
            <a:r>
              <a:rPr lang="en-US" altLang="ja-JP" dirty="0">
                <a:latin typeface="+mn-ea"/>
              </a:rPr>
              <a:t>(1)</a:t>
            </a:r>
            <a:r>
              <a:rPr lang="ja-JP" altLang="ja-JP">
                <a:latin typeface="+mn-ea"/>
              </a:rPr>
              <a:t>卵巣癌患者に対して治療法の選択を目的として実施する場合には、化学療法の経験を</a:t>
            </a:r>
            <a:r>
              <a:rPr lang="en-US" altLang="ja-JP" dirty="0">
                <a:latin typeface="+mn-ea"/>
              </a:rPr>
              <a:t>5</a:t>
            </a:r>
            <a:r>
              <a:rPr lang="ja-JP" altLang="ja-JP">
                <a:latin typeface="+mn-ea"/>
              </a:rPr>
              <a:t>年以上有する常勤医師又は産婦人科及び婦人科腫瘍の専門的な研修の経験を合わせて</a:t>
            </a:r>
            <a:r>
              <a:rPr lang="en-US" altLang="ja-JP" dirty="0">
                <a:latin typeface="+mn-ea"/>
              </a:rPr>
              <a:t>6</a:t>
            </a:r>
            <a:r>
              <a:rPr lang="ja-JP" altLang="ja-JP">
                <a:latin typeface="+mn-ea"/>
              </a:rPr>
              <a:t>年以上有する常勤医師が</a:t>
            </a:r>
            <a:r>
              <a:rPr lang="en-US" altLang="ja-JP" dirty="0">
                <a:latin typeface="+mn-ea"/>
              </a:rPr>
              <a:t>1</a:t>
            </a:r>
            <a:r>
              <a:rPr lang="ja-JP" altLang="ja-JP">
                <a:latin typeface="+mn-ea"/>
              </a:rPr>
              <a:t>名以上配置されている</a:t>
            </a:r>
            <a:r>
              <a:rPr lang="ja-JP" altLang="en-US">
                <a:latin typeface="+mn-ea"/>
              </a:rPr>
              <a:t>こと</a:t>
            </a:r>
            <a:endParaRPr lang="ja-JP" altLang="ja-JP">
              <a:latin typeface="+mn-ea"/>
            </a:endParaRPr>
          </a:p>
          <a:p>
            <a:pPr lvl="2"/>
            <a:r>
              <a:rPr lang="en-US" altLang="ja-JP" dirty="0">
                <a:latin typeface="+mn-ea"/>
              </a:rPr>
              <a:t>(2)</a:t>
            </a:r>
            <a:r>
              <a:rPr lang="ja-JP" altLang="ja-JP">
                <a:latin typeface="+mn-ea"/>
              </a:rPr>
              <a:t>乳癌患者に対して治療法の選択を目的として実施する場合には、化学療法の経験を</a:t>
            </a:r>
            <a:r>
              <a:rPr lang="en-US" altLang="ja-JP" dirty="0">
                <a:latin typeface="+mn-ea"/>
              </a:rPr>
              <a:t>5</a:t>
            </a:r>
            <a:r>
              <a:rPr lang="ja-JP" altLang="ja-JP">
                <a:latin typeface="+mn-ea"/>
              </a:rPr>
              <a:t>年以上有する常勤医師又は乳腺外科の専門的な研修の経験を</a:t>
            </a:r>
            <a:r>
              <a:rPr lang="en-US" altLang="ja-JP" dirty="0">
                <a:latin typeface="+mn-ea"/>
              </a:rPr>
              <a:t>5</a:t>
            </a:r>
            <a:r>
              <a:rPr lang="ja-JP" altLang="ja-JP">
                <a:latin typeface="+mn-ea"/>
              </a:rPr>
              <a:t>年以上有する常勤医師</a:t>
            </a:r>
            <a:r>
              <a:rPr lang="ja-JP" altLang="en-US">
                <a:latin typeface="+mn-ea"/>
              </a:rPr>
              <a:t>を</a:t>
            </a:r>
            <a:r>
              <a:rPr lang="en-US" altLang="ja-JP" dirty="0">
                <a:latin typeface="+mn-ea"/>
              </a:rPr>
              <a:t>1</a:t>
            </a:r>
            <a:r>
              <a:rPr lang="ja-JP" altLang="ja-JP">
                <a:latin typeface="+mn-ea"/>
              </a:rPr>
              <a:t>名以上配置</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手術</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外来（病院）</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21</a:t>
            </a:fld>
            <a:endParaRPr lang="en-US" altLang="ja-JP" sz="1800" dirty="0"/>
          </a:p>
        </p:txBody>
      </p:sp>
    </p:spTree>
    <p:extLst>
      <p:ext uri="{BB962C8B-B14F-4D97-AF65-F5344CB8AC3E}">
        <p14:creationId xmlns:p14="http://schemas.microsoft.com/office/powerpoint/2010/main" val="2555197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リンパ浮腫指導管理料の見直し</a:t>
            </a:r>
            <a:endParaRPr lang="en-US" altLang="ja-JP" dirty="0">
              <a:latin typeface="+mn-ea"/>
            </a:endParaRPr>
          </a:p>
          <a:p>
            <a:pPr lvl="1"/>
            <a:r>
              <a:rPr lang="ja-JP" altLang="en-US">
                <a:latin typeface="+mn-ea"/>
              </a:rPr>
              <a:t>リンパ浮腫指導管理料	</a:t>
            </a:r>
            <a:r>
              <a:rPr lang="en-US" altLang="ja-JP" dirty="0">
                <a:latin typeface="+mn-ea"/>
              </a:rPr>
              <a:t>100</a:t>
            </a:r>
            <a:r>
              <a:rPr lang="ja-JP" altLang="en-US">
                <a:latin typeface="+mn-ea"/>
              </a:rPr>
              <a:t>点　⇒　○点</a:t>
            </a:r>
          </a:p>
          <a:p>
            <a:pPr lvl="1"/>
            <a:r>
              <a:rPr lang="ja-JP" altLang="en-US">
                <a:latin typeface="+mn-ea"/>
              </a:rPr>
              <a:t>算定要件の整理</a:t>
            </a:r>
            <a:endParaRPr lang="en-US" altLang="ja-JP" dirty="0">
              <a:latin typeface="+mn-ea"/>
            </a:endParaRPr>
          </a:p>
          <a:p>
            <a:pPr lvl="2"/>
            <a:r>
              <a:rPr lang="ja-JP" altLang="en-US" sz="1800">
                <a:latin typeface="+mn-ea"/>
              </a:rPr>
              <a:t>注</a:t>
            </a:r>
            <a:r>
              <a:rPr lang="en-US" altLang="ja-JP" sz="1800" dirty="0">
                <a:latin typeface="+mn-ea"/>
              </a:rPr>
              <a:t>1</a:t>
            </a:r>
            <a:r>
              <a:rPr lang="ja-JP" altLang="en-US" sz="1800">
                <a:latin typeface="+mn-ea"/>
              </a:rPr>
              <a:t>医療機関に入院中の患者であって、子宮悪性腫瘍、子宮附属器悪性腫瘍、前立腺悪性腫瘍又は腋窩部郭清を伴う乳腺悪性腫瘍に対する手術を行ったものに対して、当該手術を行った日の属する月又はその前月若しくは翌月のいずれかに、医師又は医師の指示に基づき看護師、理学療法士若しくは作業療法士が、リンパ浮腫の重症化等を抑制するための指導を実施した場合に、入院中</a:t>
            </a:r>
            <a:r>
              <a:rPr lang="en-US" altLang="ja-JP" sz="1800" dirty="0">
                <a:latin typeface="+mn-ea"/>
              </a:rPr>
              <a:t>1</a:t>
            </a:r>
            <a:r>
              <a:rPr lang="ja-JP" altLang="en-US" sz="1800">
                <a:latin typeface="+mn-ea"/>
              </a:rPr>
              <a:t>回に限り算定する</a:t>
            </a:r>
          </a:p>
          <a:p>
            <a:pPr marL="914400" lvl="2" indent="0">
              <a:buNone/>
            </a:pPr>
            <a:r>
              <a:rPr lang="en-US" altLang="ja-JP" dirty="0">
                <a:latin typeface="+mn-ea"/>
              </a:rPr>
              <a:t>		</a:t>
            </a:r>
            <a:r>
              <a:rPr lang="ja-JP" altLang="en-US">
                <a:latin typeface="+mn-ea"/>
              </a:rPr>
              <a:t>↓</a:t>
            </a:r>
          </a:p>
          <a:p>
            <a:pPr lvl="2"/>
            <a:r>
              <a:rPr lang="ja-JP" altLang="en-US" sz="1800">
                <a:latin typeface="+mn-ea"/>
              </a:rPr>
              <a:t>注</a:t>
            </a:r>
            <a:r>
              <a:rPr lang="en-US" altLang="ja-JP" sz="1800" dirty="0">
                <a:latin typeface="+mn-ea"/>
              </a:rPr>
              <a:t>1</a:t>
            </a:r>
            <a:r>
              <a:rPr lang="ja-JP" altLang="en-US" sz="1800">
                <a:latin typeface="+mn-ea"/>
              </a:rPr>
              <a:t>医療機関に入院中の患者であって、鼠径部、骨盤部若しくは腋窩部のリンパ節郭清を伴う悪性腫瘍に対する手術を行ったもの又は原発性リンパ浮腫と診断されたものに対して、当該手術を行った日の属する月又はその前月若しくは翌月のいずれか</a:t>
            </a:r>
            <a:r>
              <a:rPr lang="en-US" altLang="ja-JP" sz="1800" dirty="0">
                <a:latin typeface="+mn-ea"/>
              </a:rPr>
              <a:t>(</a:t>
            </a:r>
            <a:r>
              <a:rPr lang="ja-JP" altLang="en-US" sz="1800">
                <a:latin typeface="+mn-ea"/>
              </a:rPr>
              <a:t>診断されたものにあっては、当該診断がされた日の属する月又はその翌月のいずれかをいう</a:t>
            </a:r>
            <a:r>
              <a:rPr lang="en-US" altLang="ja-JP" sz="1800" dirty="0">
                <a:latin typeface="+mn-ea"/>
              </a:rPr>
              <a:t>)</a:t>
            </a:r>
            <a:r>
              <a:rPr lang="ja-JP" altLang="en-US" sz="1800">
                <a:latin typeface="+mn-ea"/>
              </a:rPr>
              <a:t>に、医師又は医師の指示に基づき看護師、理学療法士若しくは作業療法士が、リンパ浮腫の重症化等を抑制するための指導を実施した場合に、入院中</a:t>
            </a:r>
            <a:r>
              <a:rPr lang="en-US" altLang="ja-JP" sz="1800" dirty="0">
                <a:latin typeface="+mn-ea"/>
              </a:rPr>
              <a:t>1</a:t>
            </a:r>
            <a:r>
              <a:rPr lang="ja-JP" altLang="en-US" sz="1800">
                <a:latin typeface="+mn-ea"/>
              </a:rPr>
              <a:t>回に限り算定する</a:t>
            </a: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sz="2800">
                <a:latin typeface="+mn-ea"/>
              </a:rPr>
              <a:t>疾患別リハビリテーション</a:t>
            </a:r>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リハビリテーション</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22</a:t>
            </a:fld>
            <a:endParaRPr lang="en-US" altLang="ja-JP" sz="1800" dirty="0"/>
          </a:p>
        </p:txBody>
      </p:sp>
    </p:spTree>
    <p:extLst>
      <p:ext uri="{BB962C8B-B14F-4D97-AF65-F5344CB8AC3E}">
        <p14:creationId xmlns:p14="http://schemas.microsoft.com/office/powerpoint/2010/main" val="1063686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リンパ浮腫指導管理料の見直し</a:t>
            </a:r>
            <a:endParaRPr lang="en-US" altLang="ja-JP" dirty="0">
              <a:latin typeface="+mn-ea"/>
            </a:endParaRPr>
          </a:p>
          <a:p>
            <a:pPr lvl="1"/>
            <a:r>
              <a:rPr lang="ja-JP" altLang="en-US">
                <a:latin typeface="+mn-ea"/>
              </a:rPr>
              <a:t>算定要件の整理</a:t>
            </a:r>
          </a:p>
          <a:p>
            <a:pPr lvl="2"/>
            <a:r>
              <a:rPr lang="en-US" altLang="ja-JP" dirty="0">
                <a:latin typeface="+mn-ea"/>
              </a:rPr>
              <a:t>(1)</a:t>
            </a:r>
            <a:r>
              <a:rPr lang="ja-JP" altLang="en-US">
                <a:latin typeface="+mn-ea"/>
              </a:rPr>
              <a:t>リンパ浮腫指導管理料は、手術前又は手術後において、以下に示す事項について、個別に説明及び指導管理を行った場合に算定できる。</a:t>
            </a:r>
          </a:p>
          <a:p>
            <a:pPr marL="914400" lvl="2" indent="0">
              <a:buNone/>
            </a:pPr>
            <a:r>
              <a:rPr lang="en-US" altLang="ja-JP" dirty="0">
                <a:latin typeface="+mn-ea"/>
              </a:rPr>
              <a:t>		</a:t>
            </a:r>
            <a:r>
              <a:rPr lang="ja-JP" altLang="en-US">
                <a:latin typeface="+mn-ea"/>
              </a:rPr>
              <a:t>↓</a:t>
            </a:r>
          </a:p>
          <a:p>
            <a:pPr lvl="2"/>
            <a:r>
              <a:rPr lang="en-US" altLang="ja-JP" dirty="0">
                <a:latin typeface="+mn-ea"/>
              </a:rPr>
              <a:t>(1)</a:t>
            </a:r>
            <a:r>
              <a:rPr lang="ja-JP" altLang="en-US">
                <a:latin typeface="+mn-ea"/>
              </a:rPr>
              <a:t>リンパ浮腫指導管理料は、手術前若しくは手術後又は診断時若しくは診断後において、以下に示す事項について、個別に説明及び指導管理を行った場合に算定できる。</a:t>
            </a:r>
            <a:endParaRPr lang="en-US" altLang="ja-JP" dirty="0">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sz="2800">
                <a:latin typeface="+mn-ea"/>
              </a:rPr>
              <a:t>疾患別リハビリテーション</a:t>
            </a:r>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リハビリテーション</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23</a:t>
            </a:fld>
            <a:endParaRPr lang="en-US" altLang="ja-JP" sz="1800" dirty="0"/>
          </a:p>
        </p:txBody>
      </p:sp>
    </p:spTree>
    <p:extLst>
      <p:ext uri="{BB962C8B-B14F-4D97-AF65-F5344CB8AC3E}">
        <p14:creationId xmlns:p14="http://schemas.microsoft.com/office/powerpoint/2010/main" val="4080575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リンパ浮腫複合的治療料の見直し</a:t>
            </a:r>
            <a:endParaRPr lang="en-US" altLang="ja-JP" dirty="0">
              <a:latin typeface="+mn-ea"/>
            </a:endParaRPr>
          </a:p>
          <a:p>
            <a:pPr lvl="1"/>
            <a:r>
              <a:rPr lang="en-US" altLang="ja-JP" dirty="0">
                <a:latin typeface="+mn-ea"/>
              </a:rPr>
              <a:t>1</a:t>
            </a:r>
            <a:r>
              <a:rPr lang="ja-JP" altLang="en-US">
                <a:latin typeface="+mn-ea"/>
              </a:rPr>
              <a:t>、重症の場合	</a:t>
            </a:r>
            <a:r>
              <a:rPr lang="en-US" altLang="ja-JP" dirty="0">
                <a:latin typeface="+mn-ea"/>
              </a:rPr>
              <a:t>	200</a:t>
            </a:r>
            <a:r>
              <a:rPr lang="ja-JP" altLang="en-US">
                <a:latin typeface="+mn-ea"/>
              </a:rPr>
              <a:t>点　⇒　○点</a:t>
            </a:r>
          </a:p>
          <a:p>
            <a:pPr lvl="1"/>
            <a:r>
              <a:rPr lang="en-US" altLang="ja-JP" dirty="0">
                <a:latin typeface="+mn-ea"/>
              </a:rPr>
              <a:t>2</a:t>
            </a:r>
            <a:r>
              <a:rPr lang="ja-JP" altLang="en-US">
                <a:latin typeface="+mn-ea"/>
              </a:rPr>
              <a:t>、</a:t>
            </a:r>
            <a:r>
              <a:rPr lang="en-US" altLang="ja-JP" dirty="0">
                <a:latin typeface="+mn-ea"/>
              </a:rPr>
              <a:t>1</a:t>
            </a:r>
            <a:r>
              <a:rPr lang="ja-JP" altLang="en-US">
                <a:latin typeface="+mn-ea"/>
              </a:rPr>
              <a:t>以外の場合	</a:t>
            </a:r>
            <a:r>
              <a:rPr lang="en-US" altLang="ja-JP" dirty="0">
                <a:latin typeface="+mn-ea"/>
              </a:rPr>
              <a:t>100</a:t>
            </a:r>
            <a:r>
              <a:rPr lang="ja-JP" altLang="en-US">
                <a:latin typeface="+mn-ea"/>
              </a:rPr>
              <a:t>点　⇒　○点</a:t>
            </a:r>
            <a:endParaRPr lang="en-US" altLang="ja-JP" dirty="0">
              <a:latin typeface="+mn-ea"/>
            </a:endParaRPr>
          </a:p>
          <a:p>
            <a:pPr lvl="1"/>
            <a:endParaRPr lang="ja-JP" altLang="en-US" sz="800">
              <a:latin typeface="+mn-ea"/>
            </a:endParaRPr>
          </a:p>
          <a:p>
            <a:pPr lvl="1"/>
            <a:r>
              <a:rPr lang="ja-JP" altLang="en-US">
                <a:latin typeface="+mn-ea"/>
              </a:rPr>
              <a:t>算定要件の見直し</a:t>
            </a:r>
            <a:endParaRPr lang="en-US" altLang="ja-JP" dirty="0">
              <a:latin typeface="+mn-ea"/>
            </a:endParaRPr>
          </a:p>
          <a:p>
            <a:pPr lvl="2"/>
            <a:r>
              <a:rPr lang="ja-JP" altLang="en-US">
                <a:latin typeface="+mn-ea"/>
              </a:rPr>
              <a:t>リンパ浮腫指導管理料の対象となる腫瘍に対する手術等の後にリンパ浮腫に罹患した患者であって、国際リンパ学会による病期分類</a:t>
            </a:r>
            <a:r>
              <a:rPr lang="en-US" altLang="ja-JP" dirty="0">
                <a:latin typeface="+mn-ea"/>
              </a:rPr>
              <a:t>I</a:t>
            </a:r>
            <a:r>
              <a:rPr lang="ja-JP" altLang="en-US">
                <a:latin typeface="+mn-ea"/>
              </a:rPr>
              <a:t>期以降のものに対し、複合的治療を実施した場合に算定する</a:t>
            </a:r>
          </a:p>
          <a:p>
            <a:pPr marL="914400" lvl="2" indent="0">
              <a:buNone/>
            </a:pPr>
            <a:r>
              <a:rPr lang="en-US" altLang="ja-JP" dirty="0">
                <a:latin typeface="+mn-ea"/>
              </a:rPr>
              <a:t>		</a:t>
            </a:r>
            <a:r>
              <a:rPr lang="ja-JP" altLang="en-US">
                <a:latin typeface="+mn-ea"/>
              </a:rPr>
              <a:t>↓</a:t>
            </a:r>
          </a:p>
          <a:p>
            <a:pPr lvl="2"/>
            <a:r>
              <a:rPr lang="ja-JP" altLang="en-US">
                <a:latin typeface="+mn-ea"/>
              </a:rPr>
              <a:t>鼠径部、骨盤部若しくは腋窩部のリンパ節郭清を伴う悪性腫瘍に対する手術を行った患者又は原発性リンパ浮腫と診断された患者であって、国際リンパ学会による病期分類</a:t>
            </a:r>
            <a:r>
              <a:rPr lang="en-US" altLang="ja-JP" dirty="0">
                <a:latin typeface="+mn-ea"/>
              </a:rPr>
              <a:t>I</a:t>
            </a:r>
            <a:r>
              <a:rPr lang="ja-JP" altLang="en-US">
                <a:latin typeface="+mn-ea"/>
              </a:rPr>
              <a:t>期以降のものに対し、複合的治療を実施した場合に算定する</a:t>
            </a:r>
            <a:endParaRPr lang="en-US" altLang="ja-JP" dirty="0">
              <a:latin typeface="+mn-ea"/>
            </a:endParaRPr>
          </a:p>
        </p:txBody>
      </p:sp>
      <p:sp>
        <p:nvSpPr>
          <p:cNvPr id="27652" name="Text Box 4"/>
          <p:cNvSpPr txBox="1">
            <a:spLocks noChangeArrowheads="1"/>
          </p:cNvSpPr>
          <p:nvPr/>
        </p:nvSpPr>
        <p:spPr bwMode="auto">
          <a:xfrm>
            <a:off x="683568" y="-2256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sz="2800">
                <a:latin typeface="+mn-ea"/>
              </a:rPr>
              <a:t>疾患別リハビリテーション</a:t>
            </a:r>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リハビリテーション</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24</a:t>
            </a:fld>
            <a:endParaRPr lang="en-US" altLang="ja-JP" sz="1800" dirty="0"/>
          </a:p>
        </p:txBody>
      </p:sp>
    </p:spTree>
    <p:extLst>
      <p:ext uri="{BB962C8B-B14F-4D97-AF65-F5344CB8AC3E}">
        <p14:creationId xmlns:p14="http://schemas.microsoft.com/office/powerpoint/2010/main" val="3880918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ja-JP">
                <a:latin typeface="+mn-ea"/>
              </a:rPr>
              <a:t>新</a:t>
            </a:r>
            <a:r>
              <a:rPr lang="en-US" altLang="ja-JP" dirty="0">
                <a:latin typeface="+mn-ea"/>
              </a:rPr>
              <a:t>)BRCA1/2</a:t>
            </a:r>
            <a:r>
              <a:rPr lang="ja-JP" altLang="ja-JP">
                <a:latin typeface="+mn-ea"/>
              </a:rPr>
              <a:t>遺伝子検査</a:t>
            </a:r>
            <a:r>
              <a:rPr lang="ja-JP" altLang="en-US">
                <a:latin typeface="+mn-ea"/>
              </a:rPr>
              <a:t>　</a:t>
            </a:r>
            <a:r>
              <a:rPr lang="en-US" altLang="ja-JP" dirty="0">
                <a:latin typeface="+mn-ea"/>
              </a:rPr>
              <a:t>2</a:t>
            </a:r>
            <a:r>
              <a:rPr lang="ja-JP" altLang="en-US">
                <a:latin typeface="+mn-ea"/>
              </a:rPr>
              <a:t>、</a:t>
            </a:r>
            <a:r>
              <a:rPr lang="ja-JP" altLang="ja-JP">
                <a:latin typeface="+mn-ea"/>
              </a:rPr>
              <a:t>血液を検体とするもの</a:t>
            </a:r>
          </a:p>
          <a:p>
            <a:pPr lvl="1"/>
            <a:r>
              <a:rPr lang="ja-JP" altLang="ja-JP">
                <a:latin typeface="+mn-ea"/>
              </a:rPr>
              <a:t>施設基準</a:t>
            </a:r>
          </a:p>
          <a:p>
            <a:pPr lvl="2"/>
            <a:r>
              <a:rPr lang="en-US" altLang="ja-JP" dirty="0">
                <a:latin typeface="+mn-ea"/>
              </a:rPr>
              <a:t>(3)</a:t>
            </a:r>
            <a:r>
              <a:rPr lang="ja-JP" altLang="ja-JP">
                <a:latin typeface="+mn-ea"/>
              </a:rPr>
              <a:t>遺伝性乳がん卵巣がん症候群の診断を目的として実施する場合には、</a:t>
            </a:r>
            <a:r>
              <a:rPr lang="en-US" altLang="ja-JP" dirty="0">
                <a:latin typeface="+mn-ea"/>
              </a:rPr>
              <a:t>(1)</a:t>
            </a:r>
            <a:r>
              <a:rPr lang="ja-JP" altLang="ja-JP">
                <a:latin typeface="+mn-ea"/>
              </a:rPr>
              <a:t>又は</a:t>
            </a:r>
            <a:r>
              <a:rPr lang="en-US" altLang="ja-JP" dirty="0">
                <a:latin typeface="+mn-ea"/>
              </a:rPr>
              <a:t>(2)</a:t>
            </a:r>
            <a:r>
              <a:rPr lang="ja-JP" altLang="ja-JP">
                <a:latin typeface="+mn-ea"/>
              </a:rPr>
              <a:t>のいずれかを満たす</a:t>
            </a:r>
            <a:r>
              <a:rPr lang="ja-JP" altLang="en-US">
                <a:latin typeface="+mn-ea"/>
              </a:rPr>
              <a:t>こと</a:t>
            </a:r>
            <a:endParaRPr lang="ja-JP" altLang="ja-JP">
              <a:latin typeface="+mn-ea"/>
            </a:endParaRPr>
          </a:p>
          <a:p>
            <a:pPr lvl="2"/>
            <a:r>
              <a:rPr lang="en-US" altLang="ja-JP" dirty="0">
                <a:latin typeface="+mn-ea"/>
              </a:rPr>
              <a:t>(4)</a:t>
            </a:r>
            <a:r>
              <a:rPr lang="ja-JP" altLang="ja-JP">
                <a:latin typeface="+mn-ea"/>
              </a:rPr>
              <a:t>遺伝カウンセリング加算の施設基準に係る届出を行っている</a:t>
            </a:r>
            <a:r>
              <a:rPr lang="ja-JP" altLang="en-US">
                <a:latin typeface="+mn-ea"/>
              </a:rPr>
              <a:t>こと</a:t>
            </a:r>
            <a:r>
              <a:rPr lang="ja-JP" altLang="ja-JP">
                <a:latin typeface="+mn-ea"/>
              </a:rPr>
              <a:t>ただし、遺伝カウンセリング加算の施設基準に係る届出を行っている保険医療機関と連携体制をとっており、当該患者に対して遺伝カウンセリングを実施することが可能である場合は、この限りでない</a:t>
            </a:r>
            <a:endParaRPr lang="en-US" altLang="ja-JP" dirty="0">
              <a:latin typeface="+mn-ea"/>
            </a:endParaRPr>
          </a:p>
          <a:p>
            <a:pPr lvl="2"/>
            <a:endParaRPr lang="ja-JP" altLang="ja-JP">
              <a:latin typeface="+mn-ea"/>
            </a:endParaRPr>
          </a:p>
          <a:p>
            <a:pPr lvl="1"/>
            <a:r>
              <a:rPr lang="ja-JP" altLang="ja-JP">
                <a:latin typeface="+mn-ea"/>
              </a:rPr>
              <a:t>届出に関する事項</a:t>
            </a:r>
          </a:p>
          <a:p>
            <a:pPr lvl="2"/>
            <a:r>
              <a:rPr lang="en-US" altLang="ja-JP" dirty="0">
                <a:latin typeface="+mn-ea"/>
              </a:rPr>
              <a:t>(1)BRCA1/2</a:t>
            </a:r>
            <a:r>
              <a:rPr lang="ja-JP" altLang="ja-JP">
                <a:latin typeface="+mn-ea"/>
              </a:rPr>
              <a:t>遺伝子検査</a:t>
            </a:r>
            <a:r>
              <a:rPr lang="en-US" altLang="ja-JP" dirty="0">
                <a:latin typeface="+mn-ea"/>
              </a:rPr>
              <a:t>1</a:t>
            </a:r>
            <a:r>
              <a:rPr lang="ja-JP" altLang="ja-JP">
                <a:latin typeface="+mn-ea"/>
              </a:rPr>
              <a:t>又は</a:t>
            </a:r>
            <a:r>
              <a:rPr lang="en-US" altLang="ja-JP" dirty="0">
                <a:latin typeface="+mn-ea"/>
              </a:rPr>
              <a:t>2</a:t>
            </a:r>
            <a:r>
              <a:rPr lang="ja-JP" altLang="ja-JP">
                <a:latin typeface="+mn-ea"/>
              </a:rPr>
              <a:t>に係る届出については、別添</a:t>
            </a:r>
            <a:r>
              <a:rPr lang="en-US" altLang="ja-JP" dirty="0">
                <a:latin typeface="+mn-ea"/>
              </a:rPr>
              <a:t>2</a:t>
            </a:r>
            <a:r>
              <a:rPr lang="ja-JP" altLang="ja-JP">
                <a:latin typeface="+mn-ea"/>
              </a:rPr>
              <a:t>の様式〇又は様式〇の〇を用いる</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検査</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外来（病院）</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25</a:t>
            </a:fld>
            <a:endParaRPr lang="en-US" altLang="ja-JP" sz="1800" dirty="0"/>
          </a:p>
        </p:txBody>
      </p:sp>
    </p:spTree>
    <p:extLst>
      <p:ext uri="{BB962C8B-B14F-4D97-AF65-F5344CB8AC3E}">
        <p14:creationId xmlns:p14="http://schemas.microsoft.com/office/powerpoint/2010/main" val="4258255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検体検査判断料の注加算の見直し</a:t>
            </a:r>
          </a:p>
          <a:p>
            <a:pPr lvl="1"/>
            <a:r>
              <a:rPr lang="ja-JP" altLang="en-US" sz="2000">
                <a:latin typeface="+mn-ea"/>
              </a:rPr>
              <a:t>遺伝カウンセリング加算</a:t>
            </a:r>
            <a:r>
              <a:rPr lang="en-US" altLang="ja-JP" sz="2000" dirty="0">
                <a:latin typeface="+mn-ea"/>
              </a:rPr>
              <a:t>	</a:t>
            </a:r>
            <a:r>
              <a:rPr lang="ja-JP" altLang="en-US" sz="2000">
                <a:latin typeface="+mn-ea"/>
              </a:rPr>
              <a:t>１，０００点　⇒　○点</a:t>
            </a:r>
            <a:endParaRPr lang="en-US" altLang="ja-JP" sz="2000" dirty="0">
              <a:latin typeface="+mn-ea"/>
            </a:endParaRPr>
          </a:p>
          <a:p>
            <a:pPr lvl="2"/>
            <a:r>
              <a:rPr lang="ja-JP" altLang="en-US" sz="1800">
                <a:latin typeface="+mn-ea"/>
              </a:rPr>
              <a:t>注</a:t>
            </a:r>
            <a:r>
              <a:rPr lang="en-US" altLang="ja-JP" sz="1800" dirty="0">
                <a:latin typeface="+mn-ea"/>
              </a:rPr>
              <a:t>5</a:t>
            </a:r>
            <a:r>
              <a:rPr lang="ja-JP" altLang="en-US" sz="1800">
                <a:latin typeface="+mn-ea"/>
              </a:rPr>
              <a:t>別に厚生労働大臣が定める施設基準に適合しているものとして地方厚生局長等に届け出た医療機関において、遺伝学的検査又は遺伝性腫瘍に関する検査</a:t>
            </a:r>
            <a:r>
              <a:rPr lang="en-US" altLang="ja-JP" sz="1800" u="sng" dirty="0">
                <a:latin typeface="+mn-ea"/>
              </a:rPr>
              <a:t>(</a:t>
            </a:r>
            <a:r>
              <a:rPr lang="ja-JP" altLang="en-US" sz="1800" u="sng">
                <a:latin typeface="+mn-ea"/>
              </a:rPr>
              <a:t>がんゲノムプロファイリング検査を除く</a:t>
            </a:r>
            <a:r>
              <a:rPr lang="en-US" altLang="ja-JP" sz="1800" u="sng" dirty="0">
                <a:latin typeface="+mn-ea"/>
              </a:rPr>
              <a:t>)</a:t>
            </a:r>
            <a:r>
              <a:rPr lang="ja-JP" altLang="en-US" sz="1800">
                <a:latin typeface="+mn-ea"/>
              </a:rPr>
              <a:t>を実施し、その結果について患者又はその家族等に対し遺伝カウンセリングを行った場合</a:t>
            </a:r>
          </a:p>
          <a:p>
            <a:pPr lvl="2"/>
            <a:r>
              <a:rPr lang="en-US" altLang="ja-JP" sz="1800" dirty="0">
                <a:latin typeface="+mn-ea"/>
              </a:rPr>
              <a:t>(8)</a:t>
            </a:r>
            <a:r>
              <a:rPr lang="ja-JP" altLang="en-US" sz="1800">
                <a:latin typeface="+mn-ea"/>
              </a:rPr>
              <a:t>注</a:t>
            </a:r>
            <a:r>
              <a:rPr lang="en-US" altLang="ja-JP" sz="1800" dirty="0">
                <a:latin typeface="+mn-ea"/>
              </a:rPr>
              <a:t>5</a:t>
            </a:r>
            <a:r>
              <a:rPr lang="ja-JP" altLang="en-US" sz="1800">
                <a:latin typeface="+mn-ea"/>
              </a:rPr>
              <a:t>に規定する遺伝カウンセリング加算は、臨床遺伝学に関する十分な知識を有する医師が、遺伝学的検査、</a:t>
            </a:r>
            <a:r>
              <a:rPr lang="en-US" altLang="ja-JP" sz="1800" u="sng" dirty="0">
                <a:latin typeface="+mn-ea"/>
              </a:rPr>
              <a:t>BRCA</a:t>
            </a:r>
            <a:r>
              <a:rPr lang="ja-JP" altLang="en-US" sz="1800" u="sng">
                <a:latin typeface="+mn-ea"/>
              </a:rPr>
              <a:t>遺伝子検査、悪性腫瘍組織検査の「</a:t>
            </a:r>
            <a:r>
              <a:rPr lang="en-US" altLang="ja-JP" sz="1800" u="sng" dirty="0">
                <a:latin typeface="+mn-ea"/>
              </a:rPr>
              <a:t>1</a:t>
            </a:r>
            <a:r>
              <a:rPr lang="ja-JP" altLang="en-US" sz="1800" u="sng">
                <a:latin typeface="+mn-ea"/>
              </a:rPr>
              <a:t>」の悪性腫瘍遺伝子検査のマイクロサテライト不安定性検査</a:t>
            </a:r>
            <a:r>
              <a:rPr lang="en-US" altLang="ja-JP" sz="1800" u="sng" dirty="0">
                <a:latin typeface="+mn-ea"/>
              </a:rPr>
              <a:t>(</a:t>
            </a:r>
            <a:r>
              <a:rPr lang="ja-JP" altLang="en-US" sz="1800" u="sng">
                <a:latin typeface="+mn-ea"/>
              </a:rPr>
              <a:t>リンチ症候群の診断の補助に用いる場合に限る</a:t>
            </a:r>
            <a:r>
              <a:rPr lang="en-US" altLang="ja-JP" sz="1800" u="sng" dirty="0">
                <a:latin typeface="+mn-ea"/>
              </a:rPr>
              <a:t>)</a:t>
            </a:r>
            <a:r>
              <a:rPr lang="ja-JP" altLang="en-US" sz="1800">
                <a:latin typeface="+mn-ea"/>
              </a:rPr>
              <a:t>を実施する際、以下のいずれも満たした場合に算定できる。</a:t>
            </a:r>
          </a:p>
          <a:p>
            <a:pPr lvl="3"/>
            <a:r>
              <a:rPr lang="ja-JP" altLang="en-US" sz="1800">
                <a:latin typeface="+mn-ea"/>
              </a:rPr>
              <a:t>ア当該検査の実施前に、患者又はその家族等に対し、当該検査の目的並びに当該検査の実施によって生じうる利益及び不利益についての説明等を含めたカウンセリングを行っている</a:t>
            </a:r>
          </a:p>
          <a:p>
            <a:pPr lvl="3"/>
            <a:r>
              <a:rPr lang="ja-JP" altLang="en-US" sz="1800">
                <a:latin typeface="+mn-ea"/>
              </a:rPr>
              <a:t>イ患者又はその家族等に対し、当該検査の結果に基づいて療養上の指導を行っていることなお、遺伝カウンセリングの実施に当たっては、厚生労働省「医療・介護関係事業者における個人情報の適切な取り扱いのためのガイダンス」</a:t>
            </a:r>
            <a:r>
              <a:rPr lang="en-US" altLang="ja-JP" sz="1800" dirty="0">
                <a:latin typeface="+mn-ea"/>
              </a:rPr>
              <a:t>(</a:t>
            </a:r>
            <a:r>
              <a:rPr lang="ja-JP" altLang="en-US" sz="1800">
                <a:latin typeface="+mn-ea"/>
              </a:rPr>
              <a:t>平成</a:t>
            </a:r>
            <a:r>
              <a:rPr lang="en-US" altLang="ja-JP" sz="1800" dirty="0">
                <a:latin typeface="+mn-ea"/>
              </a:rPr>
              <a:t>29</a:t>
            </a:r>
            <a:r>
              <a:rPr lang="ja-JP" altLang="en-US" sz="1800">
                <a:latin typeface="+mn-ea"/>
              </a:rPr>
              <a:t>年</a:t>
            </a:r>
            <a:r>
              <a:rPr lang="en-US" altLang="ja-JP" sz="1800" dirty="0">
                <a:latin typeface="+mn-ea"/>
              </a:rPr>
              <a:t>4</a:t>
            </a:r>
            <a:r>
              <a:rPr lang="ja-JP" altLang="en-US" sz="1800">
                <a:latin typeface="+mn-ea"/>
              </a:rPr>
              <a:t>月</a:t>
            </a:r>
            <a:r>
              <a:rPr lang="en-US" altLang="ja-JP" sz="1800" dirty="0">
                <a:latin typeface="+mn-ea"/>
              </a:rPr>
              <a:t>)</a:t>
            </a:r>
            <a:r>
              <a:rPr lang="ja-JP" altLang="en-US" sz="1800">
                <a:latin typeface="+mn-ea"/>
              </a:rPr>
              <a:t>及び関係学会による「医療における遺伝学的検査・診断に関するガイドライン」</a:t>
            </a:r>
            <a:r>
              <a:rPr lang="en-US" altLang="ja-JP" sz="1800" dirty="0">
                <a:latin typeface="+mn-ea"/>
              </a:rPr>
              <a:t>(</a:t>
            </a:r>
            <a:r>
              <a:rPr lang="ja-JP" altLang="en-US" sz="1800">
                <a:latin typeface="+mn-ea"/>
              </a:rPr>
              <a:t>平成</a:t>
            </a:r>
            <a:r>
              <a:rPr lang="en-US" altLang="ja-JP" sz="1800" dirty="0">
                <a:latin typeface="+mn-ea"/>
              </a:rPr>
              <a:t>23</a:t>
            </a:r>
            <a:r>
              <a:rPr lang="ja-JP" altLang="en-US" sz="1800">
                <a:latin typeface="+mn-ea"/>
              </a:rPr>
              <a:t>年</a:t>
            </a:r>
            <a:r>
              <a:rPr lang="en-US" altLang="ja-JP" sz="1800" dirty="0">
                <a:latin typeface="+mn-ea"/>
              </a:rPr>
              <a:t>2</a:t>
            </a:r>
            <a:r>
              <a:rPr lang="ja-JP" altLang="en-US" sz="1800">
                <a:latin typeface="+mn-ea"/>
              </a:rPr>
              <a:t>月</a:t>
            </a:r>
            <a:r>
              <a:rPr lang="en-US" altLang="ja-JP" sz="1800" dirty="0">
                <a:latin typeface="+mn-ea"/>
              </a:rPr>
              <a:t>)</a:t>
            </a:r>
            <a:r>
              <a:rPr lang="ja-JP" altLang="en-US" sz="1800">
                <a:latin typeface="+mn-ea"/>
              </a:rPr>
              <a:t>を遵守する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がん患者関連</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検　査</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26</a:t>
            </a:fld>
            <a:endParaRPr lang="en-US" altLang="ja-JP" sz="1800" dirty="0"/>
          </a:p>
        </p:txBody>
      </p:sp>
    </p:spTree>
    <p:extLst>
      <p:ext uri="{BB962C8B-B14F-4D97-AF65-F5344CB8AC3E}">
        <p14:creationId xmlns:p14="http://schemas.microsoft.com/office/powerpoint/2010/main" val="3445686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遺伝学的検査</a:t>
            </a:r>
            <a:endParaRPr lang="en-US" altLang="ja-JP" sz="2400" dirty="0">
              <a:latin typeface="+mn-ea"/>
            </a:endParaRPr>
          </a:p>
          <a:p>
            <a:pPr lvl="1"/>
            <a:r>
              <a:rPr lang="ja-JP" altLang="en-US" sz="2000">
                <a:latin typeface="+mn-ea"/>
              </a:rPr>
              <a:t>処理が容易なもの	</a:t>
            </a:r>
            <a:r>
              <a:rPr lang="en-US" altLang="ja-JP" sz="2000" dirty="0">
                <a:latin typeface="+mn-ea"/>
              </a:rPr>
              <a:t>3,880</a:t>
            </a:r>
            <a:r>
              <a:rPr lang="ja-JP" altLang="en-US" sz="2000">
                <a:latin typeface="+mn-ea"/>
              </a:rPr>
              <a:t>点　⇒　○点</a:t>
            </a:r>
          </a:p>
          <a:p>
            <a:pPr lvl="1"/>
            <a:r>
              <a:rPr lang="ja-JP" altLang="en-US" sz="2000">
                <a:latin typeface="+mn-ea"/>
              </a:rPr>
              <a:t>処理が複雑なもの	</a:t>
            </a:r>
            <a:r>
              <a:rPr lang="en-US" altLang="ja-JP" sz="2000" dirty="0">
                <a:latin typeface="+mn-ea"/>
              </a:rPr>
              <a:t>5,000</a:t>
            </a:r>
            <a:r>
              <a:rPr lang="ja-JP" altLang="en-US" sz="2000">
                <a:latin typeface="+mn-ea"/>
              </a:rPr>
              <a:t>点　⇒　○点</a:t>
            </a:r>
          </a:p>
          <a:p>
            <a:pPr lvl="1"/>
            <a:r>
              <a:rPr lang="ja-JP" altLang="en-US" sz="2000">
                <a:latin typeface="+mn-ea"/>
              </a:rPr>
              <a:t>処理が極めて複雑なもの	</a:t>
            </a:r>
            <a:r>
              <a:rPr lang="en-US" altLang="ja-JP" sz="2000" dirty="0">
                <a:latin typeface="+mn-ea"/>
              </a:rPr>
              <a:t>8,000</a:t>
            </a:r>
            <a:r>
              <a:rPr lang="ja-JP" altLang="en-US" sz="2000">
                <a:latin typeface="+mn-ea"/>
              </a:rPr>
              <a:t>点　⇒　○点</a:t>
            </a:r>
            <a:endParaRPr lang="en-US" altLang="ja-JP" sz="2000" dirty="0">
              <a:latin typeface="+mn-ea"/>
            </a:endParaRPr>
          </a:p>
          <a:p>
            <a:pPr lvl="1"/>
            <a:endParaRPr lang="en-US" altLang="ja-JP" sz="2000" dirty="0">
              <a:latin typeface="+mn-ea"/>
            </a:endParaRPr>
          </a:p>
          <a:p>
            <a:pPr lvl="1"/>
            <a:endParaRPr lang="en-US" altLang="ja-JP" sz="2000" dirty="0">
              <a:latin typeface="+mn-ea"/>
            </a:endParaRPr>
          </a:p>
          <a:p>
            <a:pPr lvl="1"/>
            <a:r>
              <a:rPr lang="ja-JP" altLang="en-US" sz="2000">
                <a:latin typeface="+mn-ea"/>
              </a:rPr>
              <a:t>レセプト記載</a:t>
            </a:r>
          </a:p>
          <a:p>
            <a:pPr lvl="2"/>
            <a:r>
              <a:rPr lang="en-US" altLang="ja-JP" sz="1600" dirty="0">
                <a:latin typeface="+mn-ea"/>
              </a:rPr>
              <a:t>(5)(1)</a:t>
            </a:r>
            <a:r>
              <a:rPr lang="ja-JP" altLang="en-US" sz="1600">
                <a:latin typeface="+mn-ea"/>
              </a:rPr>
              <a:t>のオに掲げる遺伝子疾患に対する検査を実施する場合には、臨床症状や他の検査等では当該疾患の診断がつかないこと及びその医学的な必要性について診療報酬明細書の摘要欄に記載する</a:t>
            </a:r>
            <a:endParaRPr lang="ja-JP" altLang="en-US" sz="1000">
              <a:latin typeface="+mn-ea"/>
            </a:endParaRPr>
          </a:p>
          <a:p>
            <a:endParaRPr lang="ja-JP" altLang="en-US" sz="2400">
              <a:latin typeface="+mn-ea"/>
            </a:endParaRPr>
          </a:p>
          <a:p>
            <a:pPr lvl="1"/>
            <a:r>
              <a:rPr lang="ja-JP" altLang="en-US" sz="2000">
                <a:latin typeface="+mn-ea"/>
              </a:rPr>
              <a:t>追加疾患</a:t>
            </a:r>
          </a:p>
          <a:p>
            <a:pPr lvl="2"/>
            <a:r>
              <a:rPr lang="ja-JP" altLang="en-US" sz="1600">
                <a:latin typeface="+mn-ea"/>
              </a:rPr>
              <a:t>エ、別に厚生労働大臣が定める施設基準に適合しているものとして地方厚生</a:t>
            </a:r>
            <a:r>
              <a:rPr lang="en-US" altLang="ja-JP" sz="1600" dirty="0">
                <a:latin typeface="+mn-ea"/>
              </a:rPr>
              <a:t>(</a:t>
            </a:r>
            <a:r>
              <a:rPr lang="ja-JP" altLang="en-US" sz="1600">
                <a:latin typeface="+mn-ea"/>
              </a:rPr>
              <a:t>支</a:t>
            </a:r>
            <a:r>
              <a:rPr lang="en-US" altLang="ja-JP" sz="1600" dirty="0">
                <a:latin typeface="+mn-ea"/>
              </a:rPr>
              <a:t>)</a:t>
            </a:r>
            <a:r>
              <a:rPr lang="ja-JP" altLang="en-US" sz="1600">
                <a:latin typeface="+mn-ea"/>
              </a:rPr>
              <a:t>局長に届け出た医療機関において検査が行われる場合に算定できるもの</a:t>
            </a:r>
          </a:p>
          <a:p>
            <a:pPr lvl="3"/>
            <a:r>
              <a:rPr lang="ja-JP" altLang="en-US" sz="1600">
                <a:latin typeface="+mn-ea"/>
              </a:rPr>
              <a:t>副腎皮質刺激ホルモン不応症、</a:t>
            </a:r>
            <a:r>
              <a:rPr lang="en-US" altLang="ja-JP" sz="1600" dirty="0">
                <a:latin typeface="+mn-ea"/>
              </a:rPr>
              <a:t>DYT1</a:t>
            </a:r>
            <a:r>
              <a:rPr lang="ja-JP" altLang="en-US" sz="1600">
                <a:latin typeface="+mn-ea"/>
              </a:rPr>
              <a:t>ジストニア、</a:t>
            </a:r>
            <a:r>
              <a:rPr lang="en-US" altLang="ja-JP" sz="1600" dirty="0">
                <a:latin typeface="+mn-ea"/>
              </a:rPr>
              <a:t>DYT6</a:t>
            </a:r>
            <a:r>
              <a:rPr lang="ja-JP" altLang="en-US" sz="1600">
                <a:latin typeface="+mn-ea"/>
              </a:rPr>
              <a:t>ジストニア</a:t>
            </a:r>
            <a:r>
              <a:rPr lang="en-US" altLang="ja-JP" sz="1600" dirty="0">
                <a:latin typeface="+mn-ea"/>
              </a:rPr>
              <a:t>/PTD</a:t>
            </a:r>
            <a:r>
              <a:rPr lang="ja-JP" altLang="en-US" sz="1600">
                <a:latin typeface="+mn-ea"/>
              </a:rPr>
              <a:t>、</a:t>
            </a:r>
            <a:r>
              <a:rPr lang="en-US" altLang="ja-JP" sz="1600" dirty="0">
                <a:latin typeface="+mn-ea"/>
              </a:rPr>
              <a:t>DYT8</a:t>
            </a:r>
            <a:r>
              <a:rPr lang="ja-JP" altLang="en-US" sz="1600">
                <a:latin typeface="+mn-ea"/>
              </a:rPr>
              <a:t>ジストニア</a:t>
            </a:r>
            <a:r>
              <a:rPr lang="en-US" altLang="ja-JP" sz="1600" dirty="0">
                <a:latin typeface="+mn-ea"/>
              </a:rPr>
              <a:t>/PNKD1</a:t>
            </a:r>
            <a:r>
              <a:rPr lang="ja-JP" altLang="en-US" sz="1600">
                <a:latin typeface="+mn-ea"/>
              </a:rPr>
              <a:t>、</a:t>
            </a:r>
            <a:r>
              <a:rPr lang="en-US" altLang="ja-JP" sz="1600" dirty="0">
                <a:latin typeface="+mn-ea"/>
              </a:rPr>
              <a:t>DYT11</a:t>
            </a:r>
            <a:r>
              <a:rPr lang="ja-JP" altLang="en-US" sz="1600">
                <a:latin typeface="+mn-ea"/>
              </a:rPr>
              <a:t>ジストニア</a:t>
            </a:r>
            <a:r>
              <a:rPr lang="en-US" altLang="ja-JP" sz="1600" dirty="0">
                <a:latin typeface="+mn-ea"/>
              </a:rPr>
              <a:t>/MDS</a:t>
            </a:r>
            <a:r>
              <a:rPr lang="ja-JP" altLang="en-US" sz="1600">
                <a:latin typeface="+mn-ea"/>
              </a:rPr>
              <a:t>、</a:t>
            </a:r>
            <a:r>
              <a:rPr lang="en-US" altLang="ja-JP" sz="1600" dirty="0">
                <a:latin typeface="+mn-ea"/>
              </a:rPr>
              <a:t>DYT12/RDP/AHC/CAPOS</a:t>
            </a:r>
            <a:r>
              <a:rPr lang="ja-JP" altLang="en-US" sz="1600">
                <a:latin typeface="+mn-ea"/>
              </a:rPr>
              <a:t>、パントテン酸キナーゼ関連神経変性症</a:t>
            </a:r>
            <a:r>
              <a:rPr lang="en-US" altLang="ja-JP" sz="1600" dirty="0">
                <a:latin typeface="+mn-ea"/>
              </a:rPr>
              <a:t>/NBIA1</a:t>
            </a:r>
            <a:endParaRPr lang="ja-JP" altLang="en-US" sz="100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遺伝子関連</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検　査</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27</a:t>
            </a:fld>
            <a:endParaRPr lang="en-US" altLang="ja-JP" sz="1800" dirty="0"/>
          </a:p>
        </p:txBody>
      </p:sp>
    </p:spTree>
    <p:extLst>
      <p:ext uri="{BB962C8B-B14F-4D97-AF65-F5344CB8AC3E}">
        <p14:creationId xmlns:p14="http://schemas.microsoft.com/office/powerpoint/2010/main" val="2902916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sz="2000">
                <a:latin typeface="+mn-ea"/>
              </a:rPr>
              <a:t>追加疾患</a:t>
            </a:r>
            <a:endParaRPr lang="en-US" altLang="ja-JP" sz="1600" dirty="0">
              <a:latin typeface="+mn-ea"/>
            </a:endParaRPr>
          </a:p>
          <a:p>
            <a:pPr lvl="2"/>
            <a:r>
              <a:rPr lang="ja-JP" altLang="en-US" sz="1600">
                <a:latin typeface="+mn-ea"/>
              </a:rPr>
              <a:t>オ、臨床症状や他の検査等では診断がつかない場合に、別に厚生労働大臣が定める施設基準に適合しているものとして地方厚生</a:t>
            </a:r>
            <a:r>
              <a:rPr lang="en-US" altLang="ja-JP" sz="1600" dirty="0">
                <a:latin typeface="+mn-ea"/>
              </a:rPr>
              <a:t>(</a:t>
            </a:r>
            <a:r>
              <a:rPr lang="ja-JP" altLang="en-US" sz="1600">
                <a:latin typeface="+mn-ea"/>
              </a:rPr>
              <a:t>支</a:t>
            </a:r>
            <a:r>
              <a:rPr lang="en-US" altLang="ja-JP" sz="1600" dirty="0">
                <a:latin typeface="+mn-ea"/>
              </a:rPr>
              <a:t>)</a:t>
            </a:r>
            <a:r>
              <a:rPr lang="ja-JP" altLang="en-US" sz="1600">
                <a:latin typeface="+mn-ea"/>
              </a:rPr>
              <a:t>局長に届け出た医療機関において検査が行われる場合に算定できるもの</a:t>
            </a:r>
          </a:p>
          <a:p>
            <a:pPr lvl="3"/>
            <a:r>
              <a:rPr lang="en-US" altLang="ja-JP" sz="1600" dirty="0">
                <a:latin typeface="+mn-ea"/>
              </a:rPr>
              <a:t>1</a:t>
            </a:r>
            <a:r>
              <a:rPr lang="ja-JP" altLang="en-US" sz="1600">
                <a:latin typeface="+mn-ea"/>
              </a:rPr>
              <a:t>、</a:t>
            </a:r>
            <a:r>
              <a:rPr lang="en-US" altLang="ja-JP" sz="1600" dirty="0">
                <a:latin typeface="+mn-ea"/>
              </a:rPr>
              <a:t>TNF</a:t>
            </a:r>
            <a:r>
              <a:rPr lang="ja-JP" altLang="en-US" sz="1600">
                <a:latin typeface="+mn-ea"/>
              </a:rPr>
              <a:t>受容体関連関連周期性症候群、中條</a:t>
            </a:r>
            <a:r>
              <a:rPr lang="en-US" altLang="ja-JP" sz="1600" dirty="0">
                <a:latin typeface="+mn-ea"/>
              </a:rPr>
              <a:t>-</a:t>
            </a:r>
            <a:r>
              <a:rPr lang="ja-JP" altLang="en-US" sz="1600">
                <a:latin typeface="+mn-ea"/>
              </a:rPr>
              <a:t>西村症候群、家族性地中海熱</a:t>
            </a:r>
          </a:p>
          <a:p>
            <a:pPr lvl="3"/>
            <a:r>
              <a:rPr lang="en-US" altLang="ja-JP" sz="1600" dirty="0">
                <a:latin typeface="+mn-ea"/>
              </a:rPr>
              <a:t>2</a:t>
            </a:r>
            <a:r>
              <a:rPr lang="ja-JP" altLang="en-US" sz="1600">
                <a:latin typeface="+mn-ea"/>
              </a:rPr>
              <a:t>、ソトス症候群、</a:t>
            </a:r>
            <a:r>
              <a:rPr lang="en-US" altLang="ja-JP" sz="1600" dirty="0">
                <a:latin typeface="+mn-ea"/>
              </a:rPr>
              <a:t>CPT2</a:t>
            </a:r>
            <a:r>
              <a:rPr lang="ja-JP" altLang="en-US" sz="1600">
                <a:latin typeface="+mn-ea"/>
              </a:rPr>
              <a:t>欠損症、</a:t>
            </a:r>
            <a:r>
              <a:rPr lang="en-US" altLang="ja-JP" sz="1600" dirty="0">
                <a:latin typeface="+mn-ea"/>
              </a:rPr>
              <a:t>CACT</a:t>
            </a:r>
            <a:r>
              <a:rPr lang="ja-JP" altLang="en-US" sz="1600">
                <a:latin typeface="+mn-ea"/>
              </a:rPr>
              <a:t>欠損症、</a:t>
            </a:r>
            <a:r>
              <a:rPr lang="en-US" altLang="ja-JP" sz="1600" dirty="0">
                <a:latin typeface="+mn-ea"/>
              </a:rPr>
              <a:t>OCTN-2</a:t>
            </a:r>
            <a:r>
              <a:rPr lang="ja-JP" altLang="en-US" sz="1600">
                <a:latin typeface="+mn-ea"/>
              </a:rPr>
              <a:t>異常症、シトリン欠損症、非ケトーシス型高グリシン血症、</a:t>
            </a:r>
            <a:r>
              <a:rPr lang="el-GR" altLang="ja-JP" sz="1600" dirty="0">
                <a:latin typeface="+mn-ea"/>
              </a:rPr>
              <a:t>β-</a:t>
            </a:r>
            <a:r>
              <a:rPr lang="ja-JP" altLang="en-US" sz="1600">
                <a:latin typeface="+mn-ea"/>
              </a:rPr>
              <a:t>ケトチオラーゼ欠損症、メチルグルタコン酸血症、グルタル酸血症</a:t>
            </a:r>
            <a:r>
              <a:rPr lang="en-US" altLang="ja-JP" sz="1600" dirty="0">
                <a:latin typeface="+mn-ea"/>
              </a:rPr>
              <a:t>2</a:t>
            </a:r>
            <a:r>
              <a:rPr lang="ja-JP" altLang="en-US" sz="1600">
                <a:latin typeface="+mn-ea"/>
              </a:rPr>
              <a:t>型、先天性副腎低形成症、</a:t>
            </a:r>
            <a:r>
              <a:rPr lang="en-US" altLang="ja-JP" sz="1600" dirty="0">
                <a:latin typeface="+mn-ea"/>
              </a:rPr>
              <a:t>ATR-X</a:t>
            </a:r>
            <a:r>
              <a:rPr lang="ja-JP" altLang="en-US" sz="1600">
                <a:latin typeface="+mn-ea"/>
              </a:rPr>
              <a:t>症候群、ハッチンソン・ギルフォード症候群、軟骨無形成症、ウンフェルリヒト・ルンドボルグ病、ラフォラ病、セピアプテリン還元酵素欠損症、芳香族</a:t>
            </a:r>
            <a:r>
              <a:rPr lang="en-US" altLang="ja-JP" sz="1600" dirty="0">
                <a:latin typeface="+mn-ea"/>
              </a:rPr>
              <a:t>L-</a:t>
            </a:r>
            <a:r>
              <a:rPr lang="ja-JP" altLang="en-US" sz="1600">
                <a:latin typeface="+mn-ea"/>
              </a:rPr>
              <a:t>アミノ酸脱炭酸酵素欠損症、オスラー病、</a:t>
            </a:r>
            <a:r>
              <a:rPr lang="en-US" altLang="ja-JP" sz="1600" dirty="0">
                <a:latin typeface="+mn-ea"/>
              </a:rPr>
              <a:t>CFC</a:t>
            </a:r>
            <a:r>
              <a:rPr lang="ja-JP" altLang="en-US" sz="1600">
                <a:latin typeface="+mn-ea"/>
              </a:rPr>
              <a:t>症候群、コステロ症候群、チャージ症候群、リジン尿性蛋白不耐症、副腎白質ジストロフィ、ブラウ症候群、瀬川病、鰓耳腎症候群、ヤング・シンプソン症候群、先天性腎性尿崩症、ビタミン</a:t>
            </a:r>
            <a:r>
              <a:rPr lang="en-US" altLang="ja-JP" sz="1600" dirty="0">
                <a:latin typeface="+mn-ea"/>
              </a:rPr>
              <a:t>D</a:t>
            </a:r>
            <a:r>
              <a:rPr lang="ja-JP" altLang="en-US" sz="1600">
                <a:latin typeface="+mn-ea"/>
              </a:rPr>
              <a:t>依存性くる病</a:t>
            </a:r>
            <a:r>
              <a:rPr lang="en-US" altLang="ja-JP" sz="1600" dirty="0">
                <a:latin typeface="+mn-ea"/>
              </a:rPr>
              <a:t>/</a:t>
            </a:r>
            <a:r>
              <a:rPr lang="ja-JP" altLang="en-US" sz="1600">
                <a:latin typeface="+mn-ea"/>
              </a:rPr>
              <a:t>骨軟化症、ネイルパテラ症候群</a:t>
            </a:r>
            <a:r>
              <a:rPr lang="en-US" altLang="ja-JP" sz="1600" dirty="0">
                <a:latin typeface="+mn-ea"/>
              </a:rPr>
              <a:t>(</a:t>
            </a:r>
            <a:r>
              <a:rPr lang="ja-JP" altLang="en-US" sz="1600">
                <a:latin typeface="+mn-ea"/>
              </a:rPr>
              <a:t>爪膝蓋症候群</a:t>
            </a:r>
            <a:r>
              <a:rPr lang="en-US" altLang="ja-JP" sz="1600" dirty="0">
                <a:latin typeface="+mn-ea"/>
              </a:rPr>
              <a:t>)/LMX1B</a:t>
            </a:r>
            <a:r>
              <a:rPr lang="ja-JP" altLang="en-US" sz="1600">
                <a:latin typeface="+mn-ea"/>
              </a:rPr>
              <a:t>関連腎症、グルコーストランスポーター</a:t>
            </a:r>
            <a:r>
              <a:rPr lang="en-US" altLang="ja-JP" sz="1600" dirty="0">
                <a:latin typeface="+mn-ea"/>
              </a:rPr>
              <a:t>1</a:t>
            </a:r>
            <a:r>
              <a:rPr lang="ja-JP" altLang="en-US" sz="1600">
                <a:latin typeface="+mn-ea"/>
              </a:rPr>
              <a:t>欠損症、甲状腺ホルモン不応症、ウィーバー症候群、コフィン・ロリー症候群、モワット・ウィルソン症候群、肝型糖原病</a:t>
            </a:r>
            <a:r>
              <a:rPr lang="en-US" altLang="ja-JP" sz="1600" dirty="0">
                <a:latin typeface="+mn-ea"/>
              </a:rPr>
              <a:t>(</a:t>
            </a:r>
            <a:r>
              <a:rPr lang="ja-JP" altLang="en-US" sz="1600">
                <a:latin typeface="+mn-ea"/>
              </a:rPr>
              <a:t>糖原病</a:t>
            </a:r>
            <a:r>
              <a:rPr lang="en-US" altLang="ja-JP" sz="1600" dirty="0">
                <a:latin typeface="+mn-ea"/>
              </a:rPr>
              <a:t>I</a:t>
            </a:r>
            <a:r>
              <a:rPr lang="ja-JP" altLang="en-US" sz="1600">
                <a:latin typeface="+mn-ea"/>
              </a:rPr>
              <a:t>型、</a:t>
            </a:r>
            <a:r>
              <a:rPr lang="en-US" altLang="ja-JP" sz="1600" dirty="0">
                <a:latin typeface="+mn-ea"/>
              </a:rPr>
              <a:t>III</a:t>
            </a:r>
            <a:r>
              <a:rPr lang="ja-JP" altLang="en-US" sz="1600">
                <a:latin typeface="+mn-ea"/>
              </a:rPr>
              <a:t>型、</a:t>
            </a:r>
            <a:r>
              <a:rPr lang="en-US" altLang="ja-JP" sz="1600" dirty="0">
                <a:latin typeface="+mn-ea"/>
              </a:rPr>
              <a:t>VI</a:t>
            </a:r>
            <a:r>
              <a:rPr lang="ja-JP" altLang="en-US" sz="1600">
                <a:latin typeface="+mn-ea"/>
              </a:rPr>
              <a:t>型、</a:t>
            </a:r>
            <a:r>
              <a:rPr lang="en-US" altLang="ja-JP" sz="1600" dirty="0" err="1">
                <a:latin typeface="+mn-ea"/>
              </a:rPr>
              <a:t>IXa</a:t>
            </a:r>
            <a:r>
              <a:rPr lang="ja-JP" altLang="en-US" sz="1600">
                <a:latin typeface="+mn-ea"/>
              </a:rPr>
              <a:t>型、</a:t>
            </a:r>
            <a:r>
              <a:rPr lang="en-US" altLang="ja-JP" sz="1600" dirty="0" err="1">
                <a:latin typeface="+mn-ea"/>
              </a:rPr>
              <a:t>IXb</a:t>
            </a:r>
            <a:r>
              <a:rPr lang="ja-JP" altLang="en-US" sz="1600">
                <a:latin typeface="+mn-ea"/>
              </a:rPr>
              <a:t>型、</a:t>
            </a:r>
            <a:r>
              <a:rPr lang="en-US" altLang="ja-JP" sz="1600" dirty="0" err="1">
                <a:latin typeface="+mn-ea"/>
              </a:rPr>
              <a:t>IXc</a:t>
            </a:r>
            <a:r>
              <a:rPr lang="ja-JP" altLang="en-US" sz="1600">
                <a:latin typeface="+mn-ea"/>
              </a:rPr>
              <a:t>型、</a:t>
            </a:r>
            <a:r>
              <a:rPr lang="en-US" altLang="ja-JP" sz="1600" dirty="0">
                <a:latin typeface="+mn-ea"/>
              </a:rPr>
              <a:t>IV</a:t>
            </a:r>
            <a:r>
              <a:rPr lang="ja-JP" altLang="en-US" sz="1600">
                <a:latin typeface="+mn-ea"/>
              </a:rPr>
              <a:t>型</a:t>
            </a:r>
            <a:r>
              <a:rPr lang="en-US" altLang="ja-JP" sz="1600" dirty="0">
                <a:latin typeface="+mn-ea"/>
              </a:rPr>
              <a:t>)</a:t>
            </a:r>
            <a:r>
              <a:rPr lang="ja-JP" altLang="en-US" sz="1600">
                <a:latin typeface="+mn-ea"/>
              </a:rPr>
              <a:t>、筋型糖原病</a:t>
            </a:r>
            <a:r>
              <a:rPr lang="en-US" altLang="ja-JP" sz="1600" dirty="0">
                <a:latin typeface="+mn-ea"/>
              </a:rPr>
              <a:t>(</a:t>
            </a:r>
            <a:r>
              <a:rPr lang="ja-JP" altLang="en-US" sz="1600">
                <a:latin typeface="+mn-ea"/>
              </a:rPr>
              <a:t>糖原病</a:t>
            </a:r>
            <a:r>
              <a:rPr lang="en-US" altLang="ja-JP" sz="1600" dirty="0">
                <a:latin typeface="+mn-ea"/>
              </a:rPr>
              <a:t>III</a:t>
            </a:r>
            <a:r>
              <a:rPr lang="ja-JP" altLang="en-US" sz="1600">
                <a:latin typeface="+mn-ea"/>
              </a:rPr>
              <a:t>型、</a:t>
            </a:r>
            <a:r>
              <a:rPr lang="en-US" altLang="ja-JP" sz="1600" dirty="0">
                <a:latin typeface="+mn-ea"/>
              </a:rPr>
              <a:t>IV</a:t>
            </a:r>
            <a:r>
              <a:rPr lang="ja-JP" altLang="en-US" sz="1600">
                <a:latin typeface="+mn-ea"/>
              </a:rPr>
              <a:t>型、</a:t>
            </a:r>
            <a:r>
              <a:rPr lang="en-US" altLang="ja-JP" sz="1600" dirty="0" err="1">
                <a:latin typeface="+mn-ea"/>
              </a:rPr>
              <a:t>IXd</a:t>
            </a:r>
            <a:r>
              <a:rPr lang="ja-JP" altLang="en-US" sz="1600">
                <a:latin typeface="+mn-ea"/>
              </a:rPr>
              <a:t>型</a:t>
            </a:r>
            <a:r>
              <a:rPr lang="en-US" altLang="ja-JP" sz="1600" dirty="0">
                <a:latin typeface="+mn-ea"/>
              </a:rPr>
              <a:t>)</a:t>
            </a:r>
            <a:r>
              <a:rPr lang="ja-JP" altLang="en-US" sz="1600">
                <a:latin typeface="+mn-ea"/>
              </a:rPr>
              <a:t>、先天性プロテイン</a:t>
            </a:r>
            <a:r>
              <a:rPr lang="en-US" altLang="ja-JP" sz="1600" dirty="0">
                <a:latin typeface="+mn-ea"/>
              </a:rPr>
              <a:t>C</a:t>
            </a:r>
            <a:r>
              <a:rPr lang="ja-JP" altLang="en-US" sz="1600">
                <a:latin typeface="+mn-ea"/>
              </a:rPr>
              <a:t>欠乏症、先天性プロテイン</a:t>
            </a:r>
            <a:r>
              <a:rPr lang="en-US" altLang="ja-JP" sz="1600" dirty="0">
                <a:latin typeface="+mn-ea"/>
              </a:rPr>
              <a:t>S</a:t>
            </a:r>
            <a:r>
              <a:rPr lang="ja-JP" altLang="en-US" sz="1600">
                <a:latin typeface="+mn-ea"/>
              </a:rPr>
              <a:t>欠乏症、先天性アンチトロンビン欠乏症</a:t>
            </a:r>
          </a:p>
          <a:p>
            <a:pPr lvl="3"/>
            <a:r>
              <a:rPr lang="en-US" altLang="ja-JP" sz="1600" dirty="0">
                <a:latin typeface="+mn-ea"/>
              </a:rPr>
              <a:t>3</a:t>
            </a:r>
            <a:r>
              <a:rPr lang="ja-JP" altLang="en-US" sz="1600">
                <a:latin typeface="+mn-ea"/>
              </a:rPr>
              <a:t>、ドラベ症候群、コフィン・シリス症候群、歌舞伎症候群、肺胞蛋白症</a:t>
            </a:r>
            <a:r>
              <a:rPr lang="en-US" altLang="ja-JP" sz="1600" dirty="0">
                <a:latin typeface="+mn-ea"/>
              </a:rPr>
              <a:t>(</a:t>
            </a:r>
            <a:r>
              <a:rPr lang="ja-JP" altLang="en-US" sz="1600">
                <a:latin typeface="+mn-ea"/>
              </a:rPr>
              <a:t>自己免疫性又は先天性</a:t>
            </a:r>
            <a:r>
              <a:rPr lang="en-US" altLang="ja-JP" sz="1600" dirty="0">
                <a:latin typeface="+mn-ea"/>
              </a:rPr>
              <a:t>)</a:t>
            </a:r>
            <a:r>
              <a:rPr lang="ja-JP" altLang="en-US" sz="1600">
                <a:latin typeface="+mn-ea"/>
              </a:rPr>
              <a:t>、ヌーナン症候群、骨形成不全症、脊髄小脳変性症</a:t>
            </a:r>
            <a:r>
              <a:rPr lang="en-US" altLang="ja-JP" sz="1600" dirty="0">
                <a:latin typeface="+mn-ea"/>
              </a:rPr>
              <a:t>(</a:t>
            </a:r>
            <a:r>
              <a:rPr lang="ja-JP" altLang="en-US" sz="1600">
                <a:latin typeface="+mn-ea"/>
              </a:rPr>
              <a:t>多系統萎縮症を除く</a:t>
            </a:r>
            <a:r>
              <a:rPr lang="en-US" altLang="ja-JP" sz="1600" dirty="0">
                <a:latin typeface="+mn-ea"/>
              </a:rPr>
              <a:t>)</a:t>
            </a:r>
            <a:r>
              <a:rPr lang="ja-JP" altLang="en-US" sz="1600">
                <a:latin typeface="+mn-ea"/>
              </a:rPr>
              <a:t>、古典型エーラス・ダンロス症候群、非典型溶血性尿毒症症候群、アルポート症候群、ファンコニ貧血、遺伝性鉄芽球性貧血、アラジール症候群、ルビンシュタイン・テイビ症</a:t>
            </a:r>
            <a:endParaRPr lang="ja-JP" altLang="en-US" sz="100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遺伝子関連</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検　査</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28</a:t>
            </a:fld>
            <a:endParaRPr lang="en-US" altLang="ja-JP" sz="1800" dirty="0"/>
          </a:p>
        </p:txBody>
      </p:sp>
    </p:spTree>
    <p:extLst>
      <p:ext uri="{BB962C8B-B14F-4D97-AF65-F5344CB8AC3E}">
        <p14:creationId xmlns:p14="http://schemas.microsoft.com/office/powerpoint/2010/main" val="3871573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悪性腫瘍遺伝子検査の再編</a:t>
            </a:r>
            <a:endParaRPr lang="en-US" altLang="ja-JP" sz="2400" dirty="0">
              <a:latin typeface="+mn-ea"/>
            </a:endParaRPr>
          </a:p>
          <a:p>
            <a:pPr lvl="1"/>
            <a:r>
              <a:rPr lang="ja-JP" altLang="en-US" sz="2000">
                <a:latin typeface="+mn-ea"/>
              </a:rPr>
              <a:t>複数項目をシンプルに見直し</a:t>
            </a:r>
          </a:p>
          <a:p>
            <a:pPr lvl="1"/>
            <a:r>
              <a:rPr lang="ja-JP" altLang="en-US" sz="2000">
                <a:latin typeface="+mn-ea"/>
              </a:rPr>
              <a:t>イ、処理が容易なもの</a:t>
            </a:r>
          </a:p>
          <a:p>
            <a:pPr lvl="2"/>
            <a:r>
              <a:rPr lang="en-US" altLang="ja-JP" dirty="0" err="1">
                <a:latin typeface="+mn-ea"/>
              </a:rPr>
              <a:t>i</a:t>
            </a:r>
            <a:r>
              <a:rPr lang="ja-JP" altLang="en-US">
                <a:latin typeface="+mn-ea"/>
              </a:rPr>
              <a:t>医薬品の適応判定の補助等に用いるもの	〇点</a:t>
            </a:r>
          </a:p>
          <a:p>
            <a:pPr lvl="2"/>
            <a:r>
              <a:rPr lang="en-US" altLang="ja-JP" dirty="0">
                <a:latin typeface="+mn-ea"/>
              </a:rPr>
              <a:t>ii</a:t>
            </a:r>
            <a:r>
              <a:rPr lang="ja-JP" altLang="en-US">
                <a:latin typeface="+mn-ea"/>
              </a:rPr>
              <a:t>その他のもの	</a:t>
            </a:r>
            <a:r>
              <a:rPr lang="en-US" altLang="ja-JP" dirty="0">
                <a:latin typeface="+mn-ea"/>
              </a:rPr>
              <a:t>				</a:t>
            </a:r>
            <a:r>
              <a:rPr lang="ja-JP" altLang="en-US">
                <a:latin typeface="+mn-ea"/>
              </a:rPr>
              <a:t>〇点</a:t>
            </a:r>
          </a:p>
          <a:p>
            <a:pPr lvl="1"/>
            <a:r>
              <a:rPr lang="ja-JP" altLang="en-US" sz="2000">
                <a:latin typeface="+mn-ea"/>
              </a:rPr>
              <a:t>ロ、処理が複雑なもの	</a:t>
            </a:r>
            <a:r>
              <a:rPr lang="en-US" altLang="ja-JP" sz="2000" dirty="0">
                <a:latin typeface="+mn-ea"/>
              </a:rPr>
              <a:t>			</a:t>
            </a:r>
            <a:r>
              <a:rPr lang="ja-JP" altLang="en-US" sz="2000">
                <a:latin typeface="+mn-ea"/>
              </a:rPr>
              <a:t>〇点</a:t>
            </a:r>
          </a:p>
          <a:p>
            <a:pPr lvl="1"/>
            <a:endParaRPr lang="ja-JP" altLang="en-US" sz="2000">
              <a:latin typeface="+mn-ea"/>
            </a:endParaRPr>
          </a:p>
          <a:p>
            <a:pPr lvl="1"/>
            <a:r>
              <a:rPr lang="ja-JP" altLang="en-US" sz="2000">
                <a:latin typeface="+mn-ea"/>
              </a:rPr>
              <a:t>イの算定要件</a:t>
            </a:r>
          </a:p>
          <a:p>
            <a:pPr lvl="2"/>
            <a:r>
              <a:rPr lang="ja-JP" altLang="en-US">
                <a:latin typeface="+mn-ea"/>
              </a:rPr>
              <a:t>患者から</a:t>
            </a:r>
            <a:r>
              <a:rPr lang="en-US" altLang="ja-JP" dirty="0">
                <a:latin typeface="+mn-ea"/>
              </a:rPr>
              <a:t>1</a:t>
            </a:r>
            <a:r>
              <a:rPr lang="ja-JP" altLang="en-US">
                <a:latin typeface="+mn-ea"/>
              </a:rPr>
              <a:t>回に採取した組織等を用いて同一がん腫に対して実施した場合は、所定点数にかかわらず、検査の項目数に応じて次に掲げる点数により算定する</a:t>
            </a:r>
          </a:p>
          <a:p>
            <a:pPr lvl="3"/>
            <a:r>
              <a:rPr lang="en-US" altLang="ja-JP" dirty="0">
                <a:latin typeface="+mn-ea"/>
              </a:rPr>
              <a:t>2</a:t>
            </a:r>
            <a:r>
              <a:rPr lang="ja-JP" altLang="en-US">
                <a:latin typeface="+mn-ea"/>
              </a:rPr>
              <a:t>項目</a:t>
            </a:r>
            <a:r>
              <a:rPr lang="en-US" altLang="ja-JP" dirty="0">
                <a:latin typeface="+mn-ea"/>
              </a:rPr>
              <a:t>		4,000</a:t>
            </a:r>
            <a:r>
              <a:rPr lang="ja-JP" altLang="en-US">
                <a:latin typeface="+mn-ea"/>
              </a:rPr>
              <a:t>点　⇒　○点</a:t>
            </a:r>
          </a:p>
          <a:p>
            <a:pPr lvl="3"/>
            <a:r>
              <a:rPr lang="en-US" altLang="ja-JP" dirty="0">
                <a:latin typeface="+mn-ea"/>
              </a:rPr>
              <a:t>3</a:t>
            </a:r>
            <a:r>
              <a:rPr lang="ja-JP" altLang="en-US">
                <a:latin typeface="+mn-ea"/>
              </a:rPr>
              <a:t>項目以上	</a:t>
            </a:r>
            <a:r>
              <a:rPr lang="en-US" altLang="ja-JP" dirty="0">
                <a:latin typeface="+mn-ea"/>
              </a:rPr>
              <a:t>6,000</a:t>
            </a:r>
            <a:r>
              <a:rPr lang="ja-JP" altLang="en-US">
                <a:latin typeface="+mn-ea"/>
              </a:rPr>
              <a:t>点　⇒　○点</a:t>
            </a:r>
          </a:p>
          <a:p>
            <a:pPr lvl="3"/>
            <a:r>
              <a:rPr lang="en-US" altLang="ja-JP" dirty="0">
                <a:latin typeface="+mn-ea"/>
              </a:rPr>
              <a:t>(</a:t>
            </a:r>
            <a:r>
              <a:rPr lang="ja-JP" altLang="en-US">
                <a:latin typeface="+mn-ea"/>
              </a:rPr>
              <a:t>新</a:t>
            </a:r>
            <a:r>
              <a:rPr lang="en-US" altLang="ja-JP" dirty="0">
                <a:latin typeface="+mn-ea"/>
              </a:rPr>
              <a:t>)4</a:t>
            </a:r>
            <a:r>
              <a:rPr lang="ja-JP" altLang="en-US">
                <a:latin typeface="+mn-ea"/>
              </a:rPr>
              <a:t>項目以上</a:t>
            </a:r>
            <a:r>
              <a:rPr lang="en-US" altLang="ja-JP" dirty="0">
                <a:latin typeface="+mn-ea"/>
              </a:rPr>
              <a:t>		</a:t>
            </a:r>
            <a:r>
              <a:rPr lang="ja-JP" altLang="en-US">
                <a:latin typeface="+mn-ea"/>
              </a:rPr>
              <a:t>　　　〇点</a:t>
            </a:r>
            <a:endParaRPr lang="ja-JP" altLang="en-US" sz="60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遺伝子関連</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検　査</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29</a:t>
            </a:fld>
            <a:endParaRPr lang="en-US" altLang="ja-JP" sz="1800" dirty="0"/>
          </a:p>
        </p:txBody>
      </p:sp>
    </p:spTree>
    <p:extLst>
      <p:ext uri="{BB962C8B-B14F-4D97-AF65-F5344CB8AC3E}">
        <p14:creationId xmlns:p14="http://schemas.microsoft.com/office/powerpoint/2010/main" val="3452330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今後のスケジュールについて</a:t>
            </a:r>
            <a:endParaRPr lang="ja-JP" altLang="en-US">
              <a:latin typeface="+mn-ea"/>
            </a:endParaRPr>
          </a:p>
          <a:p>
            <a:pPr lvl="1"/>
            <a:r>
              <a:rPr lang="ja-JP" altLang="en-US">
                <a:latin typeface="+mn-ea"/>
              </a:rPr>
              <a:t>令和２年１月３１日現在の資料に基づいています</a:t>
            </a:r>
            <a:endParaRPr lang="en-US" altLang="ja-JP" dirty="0">
              <a:latin typeface="+mn-ea"/>
            </a:endParaRPr>
          </a:p>
          <a:p>
            <a:pPr lvl="1"/>
            <a:r>
              <a:rPr lang="ja-JP" altLang="en-US">
                <a:latin typeface="+mn-ea"/>
              </a:rPr>
              <a:t>２月中旬に中医協の答申</a:t>
            </a:r>
            <a:endParaRPr lang="en-US" altLang="ja-JP" dirty="0">
              <a:latin typeface="+mn-ea"/>
            </a:endParaRPr>
          </a:p>
          <a:p>
            <a:pPr lvl="1"/>
            <a:r>
              <a:rPr lang="ja-JP" altLang="en-US">
                <a:latin typeface="+mn-ea"/>
              </a:rPr>
              <a:t>３月上旬に官報告示</a:t>
            </a:r>
            <a:endParaRPr lang="en-US" altLang="ja-JP" dirty="0">
              <a:latin typeface="+mn-ea"/>
            </a:endParaRPr>
          </a:p>
          <a:p>
            <a:endParaRPr lang="en-US" altLang="ja-JP" dirty="0">
              <a:latin typeface="+mn-ea"/>
            </a:endParaRPr>
          </a:p>
          <a:p>
            <a:r>
              <a:rPr lang="ja-JP" altLang="en-US" sz="2400">
                <a:latin typeface="+mn-ea"/>
              </a:rPr>
              <a:t>記載されている項目について</a:t>
            </a:r>
            <a:endParaRPr lang="en-US" altLang="ja-JP" sz="2400" dirty="0">
              <a:latin typeface="+mn-ea"/>
            </a:endParaRPr>
          </a:p>
          <a:p>
            <a:pPr lvl="1"/>
            <a:r>
              <a:rPr lang="ja-JP" altLang="en-US">
                <a:latin typeface="+mn-ea"/>
              </a:rPr>
              <a:t>原則として変更がある部分を抜き出して作成しています</a:t>
            </a:r>
            <a:endParaRPr lang="en-US" altLang="ja-JP" dirty="0">
              <a:latin typeface="+mn-ea"/>
            </a:endParaRPr>
          </a:p>
          <a:p>
            <a:pPr lvl="1"/>
            <a:r>
              <a:rPr lang="ja-JP" altLang="en-US">
                <a:latin typeface="+mn-ea"/>
              </a:rPr>
              <a:t>本資料にない項目が廃止されたという訳ではありません</a:t>
            </a:r>
            <a:endParaRPr lang="en-US" altLang="ja-JP" dirty="0">
              <a:latin typeface="+mn-ea"/>
            </a:endParaRPr>
          </a:p>
          <a:p>
            <a:pPr lvl="1"/>
            <a:r>
              <a:rPr lang="ja-JP" altLang="en-US">
                <a:latin typeface="+mn-ea"/>
              </a:rPr>
              <a:t>今後の情報により内容が変更になる場合もあります</a:t>
            </a:r>
            <a:endParaRPr lang="en-US" altLang="ja-JP" dirty="0">
              <a:latin typeface="+mn-ea"/>
            </a:endParaRPr>
          </a:p>
          <a:p>
            <a:pPr lvl="1"/>
            <a:r>
              <a:rPr lang="ja-JP" altLang="en-US">
                <a:latin typeface="+mn-ea"/>
              </a:rPr>
              <a:t>厚生労働省のホームページ等で最新の情報をご確認ください</a:t>
            </a:r>
            <a:endParaRPr lang="en-US" altLang="ja-JP" dirty="0">
              <a:latin typeface="+mn-ea"/>
            </a:endParaRPr>
          </a:p>
          <a:p>
            <a:pPr lvl="1"/>
            <a:r>
              <a:rPr lang="en-US" altLang="ja-JP" dirty="0">
                <a:latin typeface="+mn-ea"/>
              </a:rPr>
              <a:t>DPC/PDPS</a:t>
            </a:r>
            <a:r>
              <a:rPr lang="ja-JP" altLang="en-US">
                <a:latin typeface="+mn-ea"/>
              </a:rPr>
              <a:t>、</a:t>
            </a:r>
            <a:r>
              <a:rPr lang="ja-JP" altLang="ja-JP">
                <a:latin typeface="+mn-ea"/>
              </a:rPr>
              <a:t>臓器移植、がん拠点病院、総合評価加算、</a:t>
            </a:r>
            <a:r>
              <a:rPr lang="en-US" altLang="ja-JP" dirty="0">
                <a:latin typeface="+mn-ea"/>
              </a:rPr>
              <a:t>NICU</a:t>
            </a:r>
            <a:r>
              <a:rPr lang="ja-JP" altLang="en-US">
                <a:latin typeface="+mn-ea"/>
              </a:rPr>
              <a:t>、地域移行機能強化病棟</a:t>
            </a:r>
            <a:r>
              <a:rPr lang="ja-JP" altLang="ja-JP">
                <a:latin typeface="+mn-ea"/>
              </a:rPr>
              <a:t>など医療機関が限定されるもの</a:t>
            </a:r>
            <a:r>
              <a:rPr lang="ja-JP" altLang="en-US">
                <a:latin typeface="+mn-ea"/>
              </a:rPr>
              <a:t>割愛しております</a:t>
            </a:r>
            <a:endParaRPr lang="en-US" altLang="ja-JP" dirty="0">
              <a:latin typeface="+mn-ea"/>
            </a:endParaRPr>
          </a:p>
          <a:p>
            <a:pPr lvl="1"/>
            <a:endParaRPr lang="ja-JP" altLang="en-US" sz="2000"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本日の資料について</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dirty="0">
                <a:solidFill>
                  <a:srgbClr val="FFFF66"/>
                </a:solidFill>
              </a:rPr>
              <a:t>全般的事項</a:t>
            </a: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3</a:t>
            </a:fld>
            <a:endParaRPr lang="en-US" altLang="ja-JP" sz="1800" dirty="0"/>
          </a:p>
        </p:txBody>
      </p:sp>
    </p:spTree>
    <p:extLst>
      <p:ext uri="{BB962C8B-B14F-4D97-AF65-F5344CB8AC3E}">
        <p14:creationId xmlns:p14="http://schemas.microsoft.com/office/powerpoint/2010/main" val="204780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悪性腫瘍遺伝子検査の再編</a:t>
            </a:r>
            <a:endParaRPr lang="en-US" altLang="ja-JP" sz="2400" dirty="0">
              <a:latin typeface="+mn-ea"/>
            </a:endParaRPr>
          </a:p>
          <a:p>
            <a:pPr lvl="1"/>
            <a:r>
              <a:rPr lang="ja-JP" altLang="en-US" sz="2000">
                <a:latin typeface="+mn-ea"/>
              </a:rPr>
              <a:t>（新）ロの算定要件</a:t>
            </a:r>
          </a:p>
          <a:p>
            <a:pPr lvl="2"/>
            <a:r>
              <a:rPr lang="ja-JP" altLang="en-US">
                <a:latin typeface="+mn-ea"/>
              </a:rPr>
              <a:t>患者から</a:t>
            </a:r>
            <a:r>
              <a:rPr lang="en-US" altLang="ja-JP" dirty="0">
                <a:latin typeface="+mn-ea"/>
              </a:rPr>
              <a:t>1</a:t>
            </a:r>
            <a:r>
              <a:rPr lang="ja-JP" altLang="en-US">
                <a:latin typeface="+mn-ea"/>
              </a:rPr>
              <a:t>回に採取した組織等を用いて同一がん腫に対して実施した場合は、所定点数にかかわらず、検査の項目数に応じて次に掲げる点数により算出する</a:t>
            </a:r>
          </a:p>
          <a:p>
            <a:pPr lvl="3"/>
            <a:r>
              <a:rPr lang="en-US" altLang="ja-JP" dirty="0">
                <a:latin typeface="+mn-ea"/>
              </a:rPr>
              <a:t>2</a:t>
            </a:r>
            <a:r>
              <a:rPr lang="ja-JP" altLang="en-US">
                <a:latin typeface="+mn-ea"/>
              </a:rPr>
              <a:t>項目	〇点</a:t>
            </a:r>
          </a:p>
          <a:p>
            <a:pPr lvl="3"/>
            <a:r>
              <a:rPr lang="en-US" altLang="ja-JP" dirty="0">
                <a:latin typeface="+mn-ea"/>
              </a:rPr>
              <a:t>3</a:t>
            </a:r>
            <a:r>
              <a:rPr lang="ja-JP" altLang="en-US">
                <a:latin typeface="+mn-ea"/>
              </a:rPr>
              <a:t>項目以上	〇点</a:t>
            </a:r>
            <a:endParaRPr lang="ja-JP" altLang="en-US" sz="2000">
              <a:latin typeface="+mn-ea"/>
            </a:endParaRPr>
          </a:p>
          <a:p>
            <a:pPr lvl="1"/>
            <a:endParaRPr lang="ja-JP" altLang="en-US" sz="2000">
              <a:latin typeface="+mn-ea"/>
            </a:endParaRPr>
          </a:p>
          <a:p>
            <a:pPr lvl="1"/>
            <a:r>
              <a:rPr lang="ja-JP" altLang="en-US" sz="2000">
                <a:latin typeface="+mn-ea"/>
              </a:rPr>
              <a:t>算定要件</a:t>
            </a:r>
            <a:endParaRPr lang="en-US" altLang="ja-JP" sz="2000" dirty="0">
              <a:latin typeface="+mn-ea"/>
            </a:endParaRPr>
          </a:p>
          <a:p>
            <a:pPr lvl="2"/>
            <a:r>
              <a:rPr lang="en-US" altLang="ja-JP" sz="1800" dirty="0">
                <a:latin typeface="+mn-ea"/>
              </a:rPr>
              <a:t>(1)</a:t>
            </a:r>
            <a:r>
              <a:rPr lang="ja-JP" altLang="en-US" sz="1800">
                <a:latin typeface="+mn-ea"/>
              </a:rPr>
              <a:t>「</a:t>
            </a:r>
            <a:r>
              <a:rPr lang="en-US" altLang="ja-JP" sz="1800" dirty="0">
                <a:latin typeface="+mn-ea"/>
              </a:rPr>
              <a:t>1</a:t>
            </a:r>
            <a:r>
              <a:rPr lang="ja-JP" altLang="en-US" sz="1800">
                <a:latin typeface="+mn-ea"/>
              </a:rPr>
              <a:t>」の悪性腫瘍遺伝子検査は、固形腫瘍の腫瘍細胞を検体とし、悪性腫瘍の詳細な診断及び治療法の選択を目的として悪性腫瘍患者本人に対して行った、</a:t>
            </a:r>
            <a:r>
              <a:rPr lang="en-US" altLang="ja-JP" sz="1800" dirty="0">
                <a:latin typeface="+mn-ea"/>
              </a:rPr>
              <a:t>(2)</a:t>
            </a:r>
            <a:r>
              <a:rPr lang="ja-JP" altLang="en-US" sz="1800">
                <a:latin typeface="+mn-ea"/>
              </a:rPr>
              <a:t>から</a:t>
            </a:r>
            <a:r>
              <a:rPr lang="en-US" altLang="ja-JP" sz="1800" dirty="0">
                <a:latin typeface="+mn-ea"/>
              </a:rPr>
              <a:t>(4)</a:t>
            </a:r>
            <a:r>
              <a:rPr lang="ja-JP" altLang="en-US" sz="1800">
                <a:latin typeface="+mn-ea"/>
              </a:rPr>
              <a:t>に掲げる遺伝子検査について、患者</a:t>
            </a:r>
            <a:r>
              <a:rPr lang="en-US" altLang="ja-JP" sz="1800" dirty="0">
                <a:latin typeface="+mn-ea"/>
              </a:rPr>
              <a:t>1</a:t>
            </a:r>
            <a:r>
              <a:rPr lang="ja-JP" altLang="en-US" sz="1800">
                <a:latin typeface="+mn-ea"/>
              </a:rPr>
              <a:t>人につき</a:t>
            </a:r>
            <a:r>
              <a:rPr lang="en-US" altLang="ja-JP" sz="1800" dirty="0">
                <a:latin typeface="+mn-ea"/>
              </a:rPr>
              <a:t>1</a:t>
            </a:r>
            <a:r>
              <a:rPr lang="ja-JP" altLang="en-US" sz="1800">
                <a:latin typeface="+mn-ea"/>
              </a:rPr>
              <a:t>回に限り算定するただし、肺癌における</a:t>
            </a:r>
            <a:r>
              <a:rPr lang="en-US" altLang="ja-JP" sz="1800" dirty="0">
                <a:latin typeface="+mn-ea"/>
              </a:rPr>
              <a:t>EGFR</a:t>
            </a:r>
            <a:r>
              <a:rPr lang="ja-JP" altLang="en-US" sz="1800">
                <a:latin typeface="+mn-ea"/>
              </a:rPr>
              <a:t>遺伝子検査については、再発や増悪により、</a:t>
            </a:r>
            <a:r>
              <a:rPr lang="en-US" altLang="ja-JP" sz="1800" dirty="0">
                <a:latin typeface="+mn-ea"/>
              </a:rPr>
              <a:t>2</a:t>
            </a:r>
            <a:r>
              <a:rPr lang="ja-JP" altLang="en-US" sz="1800">
                <a:latin typeface="+mn-ea"/>
              </a:rPr>
              <a:t>次的遺伝子変異等が疑われ、再度治療法を選択する必要がある場合にも算定できることとし、マイクロサテライト不安定性検査については、リンチ症候群の診断を目的とする場合、又は局所進行若しくは転移が認められた標準的な治療が困難な固形癌の薬剤治療方針の選択を目的とする場合に、本検査を実施した後に、もう一方の目的で本検査を実施した場合にあっても、別に</a:t>
            </a:r>
            <a:r>
              <a:rPr lang="en-US" altLang="ja-JP" sz="1800" dirty="0">
                <a:latin typeface="+mn-ea"/>
              </a:rPr>
              <a:t>1</a:t>
            </a:r>
            <a:r>
              <a:rPr lang="ja-JP" altLang="en-US" sz="1800">
                <a:latin typeface="+mn-ea"/>
              </a:rPr>
              <a:t>回に限り算定できる。</a:t>
            </a:r>
            <a:endParaRPr lang="ja-JP" altLang="en-US" sz="30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遺伝子関連</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検　査</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30</a:t>
            </a:fld>
            <a:endParaRPr lang="en-US" altLang="ja-JP" sz="1800" dirty="0"/>
          </a:p>
        </p:txBody>
      </p:sp>
    </p:spTree>
    <p:extLst>
      <p:ext uri="{BB962C8B-B14F-4D97-AF65-F5344CB8AC3E}">
        <p14:creationId xmlns:p14="http://schemas.microsoft.com/office/powerpoint/2010/main" val="769452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悪性腫瘍遺伝子検査の再編</a:t>
            </a:r>
            <a:endParaRPr lang="ja-JP" altLang="en-US" sz="2000">
              <a:latin typeface="+mn-ea"/>
            </a:endParaRPr>
          </a:p>
          <a:p>
            <a:pPr lvl="1"/>
            <a:r>
              <a:rPr lang="ja-JP" altLang="en-US" sz="2000">
                <a:latin typeface="+mn-ea"/>
              </a:rPr>
              <a:t>算定要件</a:t>
            </a:r>
            <a:endParaRPr lang="en-US" altLang="ja-JP" sz="2000" dirty="0">
              <a:latin typeface="+mn-ea"/>
            </a:endParaRPr>
          </a:p>
          <a:p>
            <a:pPr lvl="2"/>
            <a:r>
              <a:rPr lang="en-US" altLang="ja-JP" sz="1800" dirty="0">
                <a:latin typeface="+mn-ea"/>
              </a:rPr>
              <a:t>(2)</a:t>
            </a:r>
            <a:r>
              <a:rPr lang="ja-JP" altLang="en-US" sz="1800">
                <a:latin typeface="+mn-ea"/>
              </a:rPr>
              <a:t>「イ」処理が容易なものの「</a:t>
            </a:r>
            <a:r>
              <a:rPr lang="en-US" altLang="ja-JP" sz="1800" dirty="0" err="1">
                <a:latin typeface="+mn-ea"/>
              </a:rPr>
              <a:t>i</a:t>
            </a:r>
            <a:r>
              <a:rPr lang="ja-JP" altLang="en-US" sz="1800">
                <a:latin typeface="+mn-ea"/>
              </a:rPr>
              <a:t>」医薬品の適応判定の補助等に用いるものとは、次に掲げる遺伝子検査のことをいい、使用目的又は効果として、医薬品の適応を判定するための補助等に用いるものとして薬事承認又は認証を得ている体外診断用医薬品又は医療機器を用いて、リアルタイム</a:t>
            </a:r>
            <a:r>
              <a:rPr lang="en-US" altLang="ja-JP" sz="1800" dirty="0">
                <a:latin typeface="+mn-ea"/>
              </a:rPr>
              <a:t>PCR</a:t>
            </a:r>
            <a:r>
              <a:rPr lang="ja-JP" altLang="en-US" sz="1800">
                <a:latin typeface="+mn-ea"/>
              </a:rPr>
              <a:t>法、</a:t>
            </a:r>
            <a:r>
              <a:rPr lang="en-US" altLang="ja-JP" sz="1800" dirty="0">
                <a:latin typeface="+mn-ea"/>
              </a:rPr>
              <a:t>PCR-</a:t>
            </a:r>
            <a:r>
              <a:rPr lang="en-US" altLang="ja-JP" sz="1800" dirty="0" err="1">
                <a:latin typeface="+mn-ea"/>
              </a:rPr>
              <a:t>rSSO</a:t>
            </a:r>
            <a:r>
              <a:rPr lang="ja-JP" altLang="en-US" sz="1800">
                <a:latin typeface="+mn-ea"/>
              </a:rPr>
              <a:t>法、マルチプレックス</a:t>
            </a:r>
            <a:r>
              <a:rPr lang="en-US" altLang="ja-JP" sz="1800" dirty="0">
                <a:latin typeface="+mn-ea"/>
              </a:rPr>
              <a:t>PCR</a:t>
            </a:r>
            <a:r>
              <a:rPr lang="ja-JP" altLang="en-US" sz="1800">
                <a:latin typeface="+mn-ea"/>
              </a:rPr>
              <a:t>フラグメント解析法又は次世代シーケンシングにより行う場合に算定できる。</a:t>
            </a:r>
          </a:p>
          <a:p>
            <a:pPr lvl="2"/>
            <a:r>
              <a:rPr lang="ja-JP" altLang="en-US" sz="1800">
                <a:latin typeface="+mn-ea"/>
              </a:rPr>
              <a:t>なお、その他の方法により肺癌における</a:t>
            </a:r>
            <a:r>
              <a:rPr lang="en-US" altLang="ja-JP" sz="1800" dirty="0">
                <a:latin typeface="+mn-ea"/>
              </a:rPr>
              <a:t>EGFR</a:t>
            </a:r>
            <a:r>
              <a:rPr lang="ja-JP" altLang="en-US" sz="1800">
                <a:latin typeface="+mn-ea"/>
              </a:rPr>
              <a:t>遺伝子検査、大腸癌における</a:t>
            </a:r>
            <a:r>
              <a:rPr lang="en-US" altLang="ja-JP" sz="1800" dirty="0">
                <a:latin typeface="+mn-ea"/>
              </a:rPr>
              <a:t>RAS</a:t>
            </a:r>
            <a:r>
              <a:rPr lang="ja-JP" altLang="en-US" sz="1800">
                <a:latin typeface="+mn-ea"/>
              </a:rPr>
              <a:t>遺伝子検査を行う場合は、令和</a:t>
            </a:r>
            <a:r>
              <a:rPr lang="en-US" altLang="ja-JP" sz="1800" dirty="0">
                <a:latin typeface="+mn-ea"/>
              </a:rPr>
              <a:t>4</a:t>
            </a:r>
            <a:r>
              <a:rPr lang="ja-JP" altLang="en-US" sz="1800">
                <a:latin typeface="+mn-ea"/>
              </a:rPr>
              <a:t>年</a:t>
            </a:r>
            <a:r>
              <a:rPr lang="en-US" altLang="ja-JP" sz="1800" dirty="0">
                <a:latin typeface="+mn-ea"/>
              </a:rPr>
              <a:t>3</a:t>
            </a:r>
            <a:r>
              <a:rPr lang="ja-JP" altLang="en-US" sz="1800">
                <a:latin typeface="+mn-ea"/>
              </a:rPr>
              <a:t>月</a:t>
            </a:r>
            <a:r>
              <a:rPr lang="en-US" altLang="ja-JP" sz="1800" dirty="0">
                <a:latin typeface="+mn-ea"/>
              </a:rPr>
              <a:t>31</a:t>
            </a:r>
            <a:r>
              <a:rPr lang="ja-JP" altLang="en-US" sz="1800">
                <a:latin typeface="+mn-ea"/>
              </a:rPr>
              <a:t>日までの間に限り、「イ」処理が容易なものの「</a:t>
            </a:r>
            <a:r>
              <a:rPr lang="en-US" altLang="ja-JP" sz="1800" dirty="0">
                <a:latin typeface="+mn-ea"/>
              </a:rPr>
              <a:t>ii</a:t>
            </a:r>
            <a:r>
              <a:rPr lang="ja-JP" altLang="en-US" sz="1800">
                <a:latin typeface="+mn-ea"/>
              </a:rPr>
              <a:t>」その他のものを算定できるものとする</a:t>
            </a:r>
          </a:p>
          <a:p>
            <a:pPr lvl="3"/>
            <a:r>
              <a:rPr lang="ja-JP" altLang="en-US" sz="1800">
                <a:latin typeface="+mn-ea"/>
              </a:rPr>
              <a:t>ア肺癌における</a:t>
            </a:r>
            <a:r>
              <a:rPr lang="en-US" altLang="ja-JP" sz="1800" dirty="0">
                <a:latin typeface="+mn-ea"/>
              </a:rPr>
              <a:t>EGFR</a:t>
            </a:r>
            <a:r>
              <a:rPr lang="ja-JP" altLang="en-US" sz="1800">
                <a:latin typeface="+mn-ea"/>
              </a:rPr>
              <a:t>遺伝子検査、</a:t>
            </a:r>
            <a:r>
              <a:rPr lang="en-US" altLang="ja-JP" sz="1800" dirty="0">
                <a:latin typeface="+mn-ea"/>
              </a:rPr>
              <a:t>ROS1</a:t>
            </a:r>
            <a:r>
              <a:rPr lang="ja-JP" altLang="en-US" sz="1800">
                <a:latin typeface="+mn-ea"/>
              </a:rPr>
              <a:t>融合遺伝子検査、</a:t>
            </a:r>
            <a:r>
              <a:rPr lang="en-US" altLang="ja-JP" sz="1800" dirty="0">
                <a:latin typeface="+mn-ea"/>
              </a:rPr>
              <a:t>ALK</a:t>
            </a:r>
            <a:r>
              <a:rPr lang="ja-JP" altLang="en-US" sz="1800">
                <a:latin typeface="+mn-ea"/>
              </a:rPr>
              <a:t>融合遺伝子検査</a:t>
            </a:r>
          </a:p>
          <a:p>
            <a:pPr lvl="3"/>
            <a:r>
              <a:rPr lang="ja-JP" altLang="en-US" sz="1800">
                <a:latin typeface="+mn-ea"/>
              </a:rPr>
              <a:t>イ大腸癌における</a:t>
            </a:r>
            <a:r>
              <a:rPr lang="en-US" altLang="ja-JP" sz="1800" dirty="0">
                <a:latin typeface="+mn-ea"/>
              </a:rPr>
              <a:t>RAS</a:t>
            </a:r>
            <a:r>
              <a:rPr lang="ja-JP" altLang="en-US" sz="1800">
                <a:latin typeface="+mn-ea"/>
              </a:rPr>
              <a:t>遺伝子検査、</a:t>
            </a:r>
            <a:r>
              <a:rPr lang="en-US" altLang="ja-JP" sz="1800" dirty="0">
                <a:latin typeface="+mn-ea"/>
              </a:rPr>
              <a:t>BRAF</a:t>
            </a:r>
            <a:r>
              <a:rPr lang="ja-JP" altLang="en-US" sz="1800">
                <a:latin typeface="+mn-ea"/>
              </a:rPr>
              <a:t>遺伝子検査</a:t>
            </a:r>
          </a:p>
          <a:p>
            <a:pPr lvl="3"/>
            <a:r>
              <a:rPr lang="ja-JP" altLang="en-US" sz="1800">
                <a:latin typeface="+mn-ea"/>
              </a:rPr>
              <a:t>ウ乳癌における</a:t>
            </a:r>
            <a:r>
              <a:rPr lang="en-US" altLang="ja-JP" sz="1800" dirty="0">
                <a:latin typeface="+mn-ea"/>
              </a:rPr>
              <a:t>HER2</a:t>
            </a:r>
            <a:r>
              <a:rPr lang="ja-JP" altLang="en-US" sz="1800">
                <a:latin typeface="+mn-ea"/>
              </a:rPr>
              <a:t>遺伝子検査エ局所進行又は転移が認められた標準的な治療が困難な固形癌におけるマイクロサテライト不安定性検査</a:t>
            </a:r>
            <a:endParaRPr lang="ja-JP" altLang="en-US" sz="30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遺伝子関連</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検　査</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31</a:t>
            </a:fld>
            <a:endParaRPr lang="en-US" altLang="ja-JP" sz="1800" dirty="0"/>
          </a:p>
        </p:txBody>
      </p:sp>
    </p:spTree>
    <p:extLst>
      <p:ext uri="{BB962C8B-B14F-4D97-AF65-F5344CB8AC3E}">
        <p14:creationId xmlns:p14="http://schemas.microsoft.com/office/powerpoint/2010/main" val="3593068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悪性腫瘍遺伝子検査の再編</a:t>
            </a:r>
            <a:endParaRPr lang="ja-JP" altLang="en-US" sz="2000">
              <a:latin typeface="+mn-ea"/>
            </a:endParaRPr>
          </a:p>
          <a:p>
            <a:pPr lvl="1"/>
            <a:r>
              <a:rPr lang="ja-JP" altLang="en-US" sz="2000">
                <a:latin typeface="+mn-ea"/>
              </a:rPr>
              <a:t>算定要件</a:t>
            </a:r>
            <a:endParaRPr lang="ja-JP" altLang="en-US" sz="1800">
              <a:latin typeface="+mn-ea"/>
            </a:endParaRPr>
          </a:p>
          <a:p>
            <a:pPr lvl="2"/>
            <a:r>
              <a:rPr lang="en-US" altLang="ja-JP" sz="1800" dirty="0">
                <a:latin typeface="+mn-ea"/>
              </a:rPr>
              <a:t>(3)</a:t>
            </a:r>
            <a:r>
              <a:rPr lang="ja-JP" altLang="en-US" sz="1800">
                <a:latin typeface="+mn-ea"/>
              </a:rPr>
              <a:t>「イ」処理が容易なものの「</a:t>
            </a:r>
            <a:r>
              <a:rPr lang="en-US" altLang="ja-JP" sz="1800" dirty="0">
                <a:latin typeface="+mn-ea"/>
              </a:rPr>
              <a:t>ii</a:t>
            </a:r>
            <a:r>
              <a:rPr lang="ja-JP" altLang="en-US" sz="1800">
                <a:latin typeface="+mn-ea"/>
              </a:rPr>
              <a:t>」その他のものとは、次に掲げる遺伝子検査のことをいい、</a:t>
            </a:r>
            <a:r>
              <a:rPr lang="en-US" altLang="ja-JP" sz="1800" dirty="0">
                <a:latin typeface="+mn-ea"/>
              </a:rPr>
              <a:t>PCR</a:t>
            </a:r>
            <a:r>
              <a:rPr lang="ja-JP" altLang="en-US" sz="1800">
                <a:latin typeface="+mn-ea"/>
              </a:rPr>
              <a:t>法、</a:t>
            </a:r>
            <a:r>
              <a:rPr lang="en-US" altLang="ja-JP" sz="1800" dirty="0">
                <a:latin typeface="+mn-ea"/>
              </a:rPr>
              <a:t>SSCP</a:t>
            </a:r>
            <a:r>
              <a:rPr lang="ja-JP" altLang="en-US" sz="1800">
                <a:latin typeface="+mn-ea"/>
              </a:rPr>
              <a:t>法、</a:t>
            </a:r>
            <a:r>
              <a:rPr lang="en-US" altLang="ja-JP" sz="1800" dirty="0">
                <a:latin typeface="+mn-ea"/>
              </a:rPr>
              <a:t>RFLP</a:t>
            </a:r>
            <a:r>
              <a:rPr lang="ja-JP" altLang="en-US" sz="1800">
                <a:latin typeface="+mn-ea"/>
              </a:rPr>
              <a:t>法等により行う場合に算定できる。</a:t>
            </a:r>
          </a:p>
          <a:p>
            <a:pPr lvl="3"/>
            <a:r>
              <a:rPr lang="ja-JP" altLang="en-US" sz="1800">
                <a:latin typeface="+mn-ea"/>
              </a:rPr>
              <a:t>ア肺癌における</a:t>
            </a:r>
            <a:r>
              <a:rPr lang="en-US" altLang="ja-JP" sz="1800" dirty="0">
                <a:latin typeface="+mn-ea"/>
              </a:rPr>
              <a:t>K-</a:t>
            </a:r>
            <a:r>
              <a:rPr lang="en-US" altLang="ja-JP" sz="1800" dirty="0" err="1">
                <a:latin typeface="+mn-ea"/>
              </a:rPr>
              <a:t>ras</a:t>
            </a:r>
            <a:r>
              <a:rPr lang="ja-JP" altLang="en-US" sz="1800">
                <a:latin typeface="+mn-ea"/>
              </a:rPr>
              <a:t>遺伝子検査</a:t>
            </a:r>
          </a:p>
          <a:p>
            <a:pPr lvl="3"/>
            <a:r>
              <a:rPr lang="ja-JP" altLang="en-US" sz="1800">
                <a:latin typeface="+mn-ea"/>
              </a:rPr>
              <a:t>イ膵癌における</a:t>
            </a:r>
            <a:r>
              <a:rPr lang="en-US" altLang="ja-JP" sz="1800" dirty="0">
                <a:latin typeface="+mn-ea"/>
              </a:rPr>
              <a:t>K-</a:t>
            </a:r>
            <a:r>
              <a:rPr lang="en-US" altLang="ja-JP" sz="1800" dirty="0" err="1">
                <a:latin typeface="+mn-ea"/>
              </a:rPr>
              <a:t>ras</a:t>
            </a:r>
            <a:r>
              <a:rPr lang="ja-JP" altLang="en-US" sz="1800">
                <a:latin typeface="+mn-ea"/>
              </a:rPr>
              <a:t>遺伝子検査</a:t>
            </a:r>
          </a:p>
          <a:p>
            <a:pPr lvl="3"/>
            <a:r>
              <a:rPr lang="ja-JP" altLang="en-US" sz="1800">
                <a:latin typeface="+mn-ea"/>
              </a:rPr>
              <a:t>ウ悪性骨軟部組織腫瘍における</a:t>
            </a:r>
            <a:r>
              <a:rPr lang="en-US" altLang="ja-JP" sz="1800" dirty="0">
                <a:latin typeface="+mn-ea"/>
              </a:rPr>
              <a:t>EWS-Fli1</a:t>
            </a:r>
            <a:r>
              <a:rPr lang="ja-JP" altLang="en-US" sz="1800">
                <a:latin typeface="+mn-ea"/>
              </a:rPr>
              <a:t>遺伝子検査、</a:t>
            </a:r>
            <a:r>
              <a:rPr lang="en-US" altLang="ja-JP" sz="1800" dirty="0">
                <a:latin typeface="+mn-ea"/>
              </a:rPr>
              <a:t>TLS-CHOP</a:t>
            </a:r>
            <a:r>
              <a:rPr lang="ja-JP" altLang="en-US" sz="1800">
                <a:latin typeface="+mn-ea"/>
              </a:rPr>
              <a:t>遺伝子検査、</a:t>
            </a:r>
            <a:r>
              <a:rPr lang="en-US" altLang="ja-JP" sz="1800" dirty="0">
                <a:latin typeface="+mn-ea"/>
              </a:rPr>
              <a:t>SYT-SSX</a:t>
            </a:r>
            <a:r>
              <a:rPr lang="ja-JP" altLang="en-US" sz="1800">
                <a:latin typeface="+mn-ea"/>
              </a:rPr>
              <a:t>遺伝子検査</a:t>
            </a:r>
          </a:p>
          <a:p>
            <a:pPr lvl="3"/>
            <a:r>
              <a:rPr lang="ja-JP" altLang="en-US" sz="1800">
                <a:latin typeface="+mn-ea"/>
              </a:rPr>
              <a:t>エ消化管間葉系腫瘍における</a:t>
            </a:r>
            <a:r>
              <a:rPr lang="en-US" altLang="ja-JP" sz="1800" dirty="0">
                <a:latin typeface="+mn-ea"/>
              </a:rPr>
              <a:t>c-kit</a:t>
            </a:r>
            <a:r>
              <a:rPr lang="ja-JP" altLang="en-US" sz="1800">
                <a:latin typeface="+mn-ea"/>
              </a:rPr>
              <a:t>遺伝子検査</a:t>
            </a:r>
          </a:p>
          <a:p>
            <a:pPr lvl="3"/>
            <a:r>
              <a:rPr lang="ja-JP" altLang="en-US" sz="1800">
                <a:latin typeface="+mn-ea"/>
              </a:rPr>
              <a:t>オ悪性黒色腫におけるセンチネルリンパ節生検に係る遺伝子検査</a:t>
            </a:r>
          </a:p>
          <a:p>
            <a:pPr lvl="3"/>
            <a:r>
              <a:rPr lang="ja-JP" altLang="en-US" sz="1800">
                <a:latin typeface="+mn-ea"/>
              </a:rPr>
              <a:t>カ大腸癌における</a:t>
            </a:r>
            <a:r>
              <a:rPr lang="en-US" altLang="ja-JP" sz="1800" dirty="0">
                <a:latin typeface="+mn-ea"/>
              </a:rPr>
              <a:t>EGFR</a:t>
            </a:r>
            <a:r>
              <a:rPr lang="ja-JP" altLang="en-US" sz="1800">
                <a:latin typeface="+mn-ea"/>
              </a:rPr>
              <a:t>遺伝子検査、</a:t>
            </a:r>
            <a:r>
              <a:rPr lang="en-US" altLang="ja-JP" sz="1800" dirty="0">
                <a:latin typeface="+mn-ea"/>
              </a:rPr>
              <a:t>K-</a:t>
            </a:r>
            <a:r>
              <a:rPr lang="en-US" altLang="ja-JP" sz="1800" dirty="0" err="1">
                <a:latin typeface="+mn-ea"/>
              </a:rPr>
              <a:t>ras</a:t>
            </a:r>
            <a:r>
              <a:rPr lang="ja-JP" altLang="en-US" sz="1800">
                <a:latin typeface="+mn-ea"/>
              </a:rPr>
              <a:t>遺伝子検査、マイクロサテライト不安定性検査</a:t>
            </a:r>
            <a:r>
              <a:rPr lang="en-US" altLang="ja-JP" sz="1800" dirty="0">
                <a:latin typeface="+mn-ea"/>
              </a:rPr>
              <a:t>(</a:t>
            </a:r>
            <a:r>
              <a:rPr lang="ja-JP" altLang="en-US" sz="1800">
                <a:latin typeface="+mn-ea"/>
              </a:rPr>
              <a:t>リンチ症候群の診断の補助に用いる場合に限る</a:t>
            </a:r>
            <a:r>
              <a:rPr lang="en-US" altLang="ja-JP" sz="1800" dirty="0">
                <a:latin typeface="+mn-ea"/>
              </a:rPr>
              <a:t>)</a:t>
            </a:r>
            <a:endParaRPr lang="ja-JP" altLang="en-US" sz="30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遺伝子関連</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検　査</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32</a:t>
            </a:fld>
            <a:endParaRPr lang="en-US" altLang="ja-JP" sz="1800" dirty="0"/>
          </a:p>
        </p:txBody>
      </p:sp>
    </p:spTree>
    <p:extLst>
      <p:ext uri="{BB962C8B-B14F-4D97-AF65-F5344CB8AC3E}">
        <p14:creationId xmlns:p14="http://schemas.microsoft.com/office/powerpoint/2010/main" val="3534735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悪性腫瘍遺伝子検査の再編</a:t>
            </a:r>
            <a:endParaRPr lang="ja-JP" altLang="en-US" sz="2000">
              <a:latin typeface="+mn-ea"/>
            </a:endParaRPr>
          </a:p>
          <a:p>
            <a:pPr lvl="1"/>
            <a:r>
              <a:rPr lang="ja-JP" altLang="en-US" sz="2000">
                <a:latin typeface="+mn-ea"/>
              </a:rPr>
              <a:t>算定要件</a:t>
            </a:r>
            <a:endParaRPr lang="ja-JP" altLang="en-US" sz="1800">
              <a:latin typeface="+mn-ea"/>
            </a:endParaRPr>
          </a:p>
          <a:p>
            <a:pPr lvl="2"/>
            <a:r>
              <a:rPr lang="en-US" altLang="ja-JP" sz="1800" dirty="0">
                <a:latin typeface="+mn-ea"/>
              </a:rPr>
              <a:t>(4)</a:t>
            </a:r>
            <a:r>
              <a:rPr lang="ja-JP" altLang="en-US" sz="1800">
                <a:latin typeface="+mn-ea"/>
              </a:rPr>
              <a:t>「ロ」処理が複雑なものとは、次に掲げる遺伝子検査のことをいい、使用目的又は効果として、医薬品の適応を判定するための補助等に用いるものとして薬事承認又は認証を得ている体外診断用医薬品又は医療機器を用いて、次世代シーケンシング等により行う場合に算定できる。</a:t>
            </a:r>
          </a:p>
          <a:p>
            <a:pPr lvl="2"/>
            <a:r>
              <a:rPr lang="ja-JP" altLang="en-US" sz="1800">
                <a:latin typeface="+mn-ea"/>
              </a:rPr>
              <a:t>なお、その他の方法により悪性黒色腫における</a:t>
            </a:r>
            <a:r>
              <a:rPr lang="en-US" altLang="ja-JP" sz="1800" dirty="0">
                <a:latin typeface="+mn-ea"/>
              </a:rPr>
              <a:t>BRAF</a:t>
            </a:r>
            <a:r>
              <a:rPr lang="ja-JP" altLang="en-US" sz="1800">
                <a:latin typeface="+mn-ea"/>
              </a:rPr>
              <a:t>遺伝子検査を行う場合は、令和</a:t>
            </a:r>
            <a:r>
              <a:rPr lang="en-US" altLang="ja-JP" sz="1800" dirty="0">
                <a:latin typeface="+mn-ea"/>
              </a:rPr>
              <a:t>4</a:t>
            </a:r>
            <a:r>
              <a:rPr lang="ja-JP" altLang="en-US" sz="1800">
                <a:latin typeface="+mn-ea"/>
              </a:rPr>
              <a:t>年</a:t>
            </a:r>
            <a:r>
              <a:rPr lang="en-US" altLang="ja-JP" sz="1800" dirty="0">
                <a:latin typeface="+mn-ea"/>
              </a:rPr>
              <a:t>3</a:t>
            </a:r>
            <a:r>
              <a:rPr lang="ja-JP" altLang="en-US" sz="1800">
                <a:latin typeface="+mn-ea"/>
              </a:rPr>
              <a:t>月</a:t>
            </a:r>
            <a:r>
              <a:rPr lang="en-US" altLang="ja-JP" sz="1800" dirty="0">
                <a:latin typeface="+mn-ea"/>
              </a:rPr>
              <a:t>31</a:t>
            </a:r>
            <a:r>
              <a:rPr lang="ja-JP" altLang="en-US" sz="1800">
                <a:latin typeface="+mn-ea"/>
              </a:rPr>
              <a:t>日までの間に限り、「イ」処理が容易なものの「</a:t>
            </a:r>
            <a:r>
              <a:rPr lang="en-US" altLang="ja-JP" sz="1800" dirty="0">
                <a:latin typeface="+mn-ea"/>
              </a:rPr>
              <a:t>ii</a:t>
            </a:r>
            <a:r>
              <a:rPr lang="ja-JP" altLang="en-US" sz="1800">
                <a:latin typeface="+mn-ea"/>
              </a:rPr>
              <a:t>」その他のものを算定できるものとする</a:t>
            </a:r>
          </a:p>
          <a:p>
            <a:pPr lvl="3"/>
            <a:r>
              <a:rPr lang="ja-JP" altLang="en-US" sz="1800">
                <a:latin typeface="+mn-ea"/>
              </a:rPr>
              <a:t>ア肺癌における</a:t>
            </a:r>
            <a:r>
              <a:rPr lang="en-US" altLang="ja-JP" sz="1800" dirty="0">
                <a:latin typeface="+mn-ea"/>
              </a:rPr>
              <a:t>BRAF</a:t>
            </a:r>
            <a:r>
              <a:rPr lang="ja-JP" altLang="en-US" sz="1800">
                <a:latin typeface="+mn-ea"/>
              </a:rPr>
              <a:t>遺伝子検査</a:t>
            </a:r>
          </a:p>
          <a:p>
            <a:pPr lvl="3"/>
            <a:r>
              <a:rPr lang="ja-JP" altLang="en-US" sz="1800">
                <a:latin typeface="+mn-ea"/>
              </a:rPr>
              <a:t>イ悪性黒色腫おける</a:t>
            </a:r>
            <a:r>
              <a:rPr lang="en-US" altLang="ja-JP" sz="1800" dirty="0">
                <a:latin typeface="+mn-ea"/>
              </a:rPr>
              <a:t>BRAF</a:t>
            </a:r>
            <a:r>
              <a:rPr lang="ja-JP" altLang="en-US" sz="1800">
                <a:latin typeface="+mn-ea"/>
              </a:rPr>
              <a:t>遺伝子検査</a:t>
            </a:r>
            <a:r>
              <a:rPr lang="en-US" altLang="ja-JP" sz="1800" dirty="0">
                <a:latin typeface="+mn-ea"/>
              </a:rPr>
              <a:t>(</a:t>
            </a:r>
            <a:r>
              <a:rPr lang="ja-JP" altLang="en-US" sz="1800">
                <a:latin typeface="+mn-ea"/>
              </a:rPr>
              <a:t>リアルタイム</a:t>
            </a:r>
            <a:r>
              <a:rPr lang="en-US" altLang="ja-JP" sz="1800" dirty="0">
                <a:latin typeface="+mn-ea"/>
              </a:rPr>
              <a:t>PCR</a:t>
            </a:r>
            <a:r>
              <a:rPr lang="ja-JP" altLang="en-US" sz="1800">
                <a:latin typeface="+mn-ea"/>
              </a:rPr>
              <a:t>法</a:t>
            </a:r>
            <a:r>
              <a:rPr lang="en-US" altLang="ja-JP" sz="1800" dirty="0">
                <a:latin typeface="+mn-ea"/>
              </a:rPr>
              <a:t>)</a:t>
            </a:r>
          </a:p>
          <a:p>
            <a:pPr lvl="3"/>
            <a:r>
              <a:rPr lang="ja-JP" altLang="en-US" sz="1800">
                <a:latin typeface="+mn-ea"/>
              </a:rPr>
              <a:t>ウ固形癌における</a:t>
            </a:r>
            <a:r>
              <a:rPr lang="en-US" altLang="ja-JP" sz="1800" dirty="0">
                <a:latin typeface="+mn-ea"/>
              </a:rPr>
              <a:t>NTRK</a:t>
            </a:r>
            <a:r>
              <a:rPr lang="ja-JP" altLang="en-US" sz="1800">
                <a:latin typeface="+mn-ea"/>
              </a:rPr>
              <a:t>融合遺伝子検査</a:t>
            </a:r>
          </a:p>
          <a:p>
            <a:pPr lvl="2"/>
            <a:r>
              <a:rPr lang="en-US" altLang="ja-JP" sz="1800" dirty="0">
                <a:latin typeface="+mn-ea"/>
              </a:rPr>
              <a:t>(5)</a:t>
            </a:r>
            <a:r>
              <a:rPr lang="ja-JP" altLang="en-US" sz="1800">
                <a:latin typeface="+mn-ea"/>
              </a:rPr>
              <a:t>患者から</a:t>
            </a:r>
            <a:r>
              <a:rPr lang="en-US" altLang="ja-JP" sz="1800" dirty="0">
                <a:latin typeface="+mn-ea"/>
              </a:rPr>
              <a:t>1</a:t>
            </a:r>
            <a:r>
              <a:rPr lang="ja-JP" altLang="en-US" sz="1800">
                <a:latin typeface="+mn-ea"/>
              </a:rPr>
              <a:t>回に採取した組織等を用いて同一がん種に対して「イ」処理が容易なものと「ロ」処理が複雑なものを実施した場合は、それぞれの所定点数を合算した点数によって算定する</a:t>
            </a:r>
          </a:p>
          <a:p>
            <a:pPr lvl="2"/>
            <a:r>
              <a:rPr lang="en-US" altLang="ja-JP" sz="1800" dirty="0">
                <a:latin typeface="+mn-ea"/>
              </a:rPr>
              <a:t>(6)</a:t>
            </a:r>
            <a:r>
              <a:rPr lang="ja-JP" altLang="en-US" sz="1800">
                <a:latin typeface="+mn-ea"/>
              </a:rPr>
              <a:t>「</a:t>
            </a:r>
            <a:r>
              <a:rPr lang="en-US" altLang="ja-JP" sz="1800" dirty="0">
                <a:latin typeface="+mn-ea"/>
              </a:rPr>
              <a:t>1</a:t>
            </a:r>
            <a:r>
              <a:rPr lang="ja-JP" altLang="en-US" sz="1800">
                <a:latin typeface="+mn-ea"/>
              </a:rPr>
              <a:t>」の悪性腫瘍遺伝子検査を算定するに当たっては、</a:t>
            </a:r>
            <a:r>
              <a:rPr lang="en-US" altLang="ja-JP" sz="1800" dirty="0">
                <a:latin typeface="+mn-ea"/>
              </a:rPr>
              <a:t>(2)</a:t>
            </a:r>
            <a:r>
              <a:rPr lang="ja-JP" altLang="en-US" sz="1800">
                <a:latin typeface="+mn-ea"/>
              </a:rPr>
              <a:t>から</a:t>
            </a:r>
            <a:r>
              <a:rPr lang="en-US" altLang="ja-JP" sz="1800" dirty="0">
                <a:latin typeface="+mn-ea"/>
              </a:rPr>
              <a:t>(4)</a:t>
            </a:r>
            <a:r>
              <a:rPr lang="ja-JP" altLang="en-US" sz="1800">
                <a:latin typeface="+mn-ea"/>
              </a:rPr>
              <a:t>に掲げる遺伝子検査の中から該当するものを診療報酬明細書の摘要欄に記載すること</a:t>
            </a:r>
            <a:endParaRPr lang="ja-JP" altLang="en-US" sz="30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遺伝子関連</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検　査</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33</a:t>
            </a:fld>
            <a:endParaRPr lang="en-US" altLang="ja-JP" sz="1800" dirty="0"/>
          </a:p>
        </p:txBody>
      </p:sp>
    </p:spTree>
    <p:extLst>
      <p:ext uri="{BB962C8B-B14F-4D97-AF65-F5344CB8AC3E}">
        <p14:creationId xmlns:p14="http://schemas.microsoft.com/office/powerpoint/2010/main" val="151688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悪性腫瘍遺伝子検査の再編</a:t>
            </a:r>
            <a:endParaRPr lang="ja-JP" altLang="en-US" sz="2000">
              <a:latin typeface="+mn-ea"/>
            </a:endParaRPr>
          </a:p>
          <a:p>
            <a:pPr lvl="1"/>
            <a:r>
              <a:rPr lang="ja-JP" altLang="en-US" sz="2000">
                <a:latin typeface="+mn-ea"/>
              </a:rPr>
              <a:t>算定要件</a:t>
            </a:r>
            <a:endParaRPr lang="ja-JP" altLang="en-US" sz="1800">
              <a:latin typeface="+mn-ea"/>
            </a:endParaRPr>
          </a:p>
          <a:p>
            <a:pPr lvl="2"/>
            <a:r>
              <a:rPr lang="en-US" altLang="ja-JP" sz="1800" dirty="0">
                <a:latin typeface="+mn-ea"/>
              </a:rPr>
              <a:t>(7)</a:t>
            </a:r>
            <a:r>
              <a:rPr lang="ja-JP" altLang="en-US" sz="1800">
                <a:latin typeface="+mn-ea"/>
              </a:rPr>
              <a:t>「</a:t>
            </a:r>
            <a:r>
              <a:rPr lang="en-US" altLang="ja-JP" sz="1800" dirty="0">
                <a:latin typeface="+mn-ea"/>
              </a:rPr>
              <a:t>1</a:t>
            </a:r>
            <a:r>
              <a:rPr lang="ja-JP" altLang="en-US" sz="1800">
                <a:latin typeface="+mn-ea"/>
              </a:rPr>
              <a:t>」の悪性腫瘍遺伝子検査、区分番号「</a:t>
            </a:r>
            <a:r>
              <a:rPr lang="en-US" altLang="ja-JP" sz="1800" dirty="0">
                <a:latin typeface="+mn-ea"/>
              </a:rPr>
              <a:t>D006-2</a:t>
            </a:r>
            <a:r>
              <a:rPr lang="ja-JP" altLang="en-US" sz="1800">
                <a:latin typeface="+mn-ea"/>
              </a:rPr>
              <a:t>」造血器腫瘍遺伝子検査、区分番号「</a:t>
            </a:r>
            <a:r>
              <a:rPr lang="en-US" altLang="ja-JP" sz="1800" dirty="0">
                <a:latin typeface="+mn-ea"/>
              </a:rPr>
              <a:t>D006-6</a:t>
            </a:r>
            <a:r>
              <a:rPr lang="ja-JP" altLang="en-US" sz="1800">
                <a:latin typeface="+mn-ea"/>
              </a:rPr>
              <a:t>」免疫関連遺伝子再構成、区分番号「</a:t>
            </a:r>
            <a:r>
              <a:rPr lang="en-US" altLang="ja-JP" sz="1800" dirty="0">
                <a:latin typeface="+mn-ea"/>
              </a:rPr>
              <a:t>D006-</a:t>
            </a:r>
            <a:r>
              <a:rPr lang="ja-JP" altLang="en-US" sz="1800">
                <a:latin typeface="+mn-ea"/>
              </a:rPr>
              <a:t>〇」</a:t>
            </a:r>
            <a:r>
              <a:rPr lang="en-US" altLang="ja-JP" sz="1800" dirty="0">
                <a:latin typeface="+mn-ea"/>
              </a:rPr>
              <a:t>FLT3</a:t>
            </a:r>
            <a:r>
              <a:rPr lang="ja-JP" altLang="en-US" sz="1800">
                <a:latin typeface="+mn-ea"/>
              </a:rPr>
              <a:t>遺伝子検査又は区分番号「</a:t>
            </a:r>
            <a:r>
              <a:rPr lang="en-US" altLang="ja-JP" sz="1800" dirty="0">
                <a:latin typeface="+mn-ea"/>
              </a:rPr>
              <a:t>D006-</a:t>
            </a:r>
            <a:r>
              <a:rPr lang="ja-JP" altLang="en-US" sz="1800">
                <a:latin typeface="+mn-ea"/>
              </a:rPr>
              <a:t>〇」</a:t>
            </a:r>
            <a:r>
              <a:rPr lang="en-US" altLang="ja-JP" sz="1800" dirty="0">
                <a:latin typeface="+mn-ea"/>
              </a:rPr>
              <a:t>JAK2</a:t>
            </a:r>
            <a:r>
              <a:rPr lang="ja-JP" altLang="en-US" sz="1800">
                <a:latin typeface="+mn-ea"/>
              </a:rPr>
              <a:t>遺伝子検査のうちいずれかを同一月中に併せて行った場合には、主たるもののみ算定する</a:t>
            </a:r>
          </a:p>
          <a:p>
            <a:pPr lvl="2"/>
            <a:r>
              <a:rPr lang="en-US" altLang="ja-JP" sz="1800" dirty="0">
                <a:latin typeface="+mn-ea"/>
              </a:rPr>
              <a:t>(8)</a:t>
            </a:r>
            <a:r>
              <a:rPr lang="ja-JP" altLang="en-US" sz="1800">
                <a:latin typeface="+mn-ea"/>
              </a:rPr>
              <a:t>肺癌において区分番号「</a:t>
            </a:r>
            <a:r>
              <a:rPr lang="en-US" altLang="ja-JP" sz="1800" dirty="0">
                <a:latin typeface="+mn-ea"/>
              </a:rPr>
              <a:t>D006-12</a:t>
            </a:r>
            <a:r>
              <a:rPr lang="ja-JP" altLang="en-US" sz="1800">
                <a:latin typeface="+mn-ea"/>
              </a:rPr>
              <a:t>」</a:t>
            </a:r>
            <a:r>
              <a:rPr lang="en-US" altLang="ja-JP" sz="1800" dirty="0">
                <a:latin typeface="+mn-ea"/>
              </a:rPr>
              <a:t>EGFR</a:t>
            </a:r>
            <a:r>
              <a:rPr lang="ja-JP" altLang="en-US" sz="1800">
                <a:latin typeface="+mn-ea"/>
              </a:rPr>
              <a:t>遺伝子検査</a:t>
            </a:r>
            <a:r>
              <a:rPr lang="en-US" altLang="ja-JP" sz="1800" dirty="0">
                <a:latin typeface="+mn-ea"/>
              </a:rPr>
              <a:t>(</a:t>
            </a:r>
            <a:r>
              <a:rPr lang="ja-JP" altLang="en-US" sz="1800">
                <a:latin typeface="+mn-ea"/>
              </a:rPr>
              <a:t>血漿</a:t>
            </a:r>
            <a:r>
              <a:rPr lang="en-US" altLang="ja-JP" sz="1800" dirty="0">
                <a:latin typeface="+mn-ea"/>
              </a:rPr>
              <a:t>)</a:t>
            </a:r>
            <a:r>
              <a:rPr lang="ja-JP" altLang="en-US" sz="1800">
                <a:latin typeface="+mn-ea"/>
              </a:rPr>
              <a:t>と本区分の「</a:t>
            </a:r>
            <a:r>
              <a:rPr lang="en-US" altLang="ja-JP" sz="1800" dirty="0">
                <a:latin typeface="+mn-ea"/>
              </a:rPr>
              <a:t>1</a:t>
            </a:r>
            <a:r>
              <a:rPr lang="ja-JP" altLang="en-US" sz="1800">
                <a:latin typeface="+mn-ea"/>
              </a:rPr>
              <a:t>」悪性腫瘍遺伝子検査「イ」処理が容易なものの「</a:t>
            </a:r>
            <a:r>
              <a:rPr lang="en-US" altLang="ja-JP" sz="1800" dirty="0" err="1">
                <a:latin typeface="+mn-ea"/>
              </a:rPr>
              <a:t>i</a:t>
            </a:r>
            <a:r>
              <a:rPr lang="ja-JP" altLang="en-US" sz="1800">
                <a:latin typeface="+mn-ea"/>
              </a:rPr>
              <a:t>」医薬品の適応判定の補助等に用いるもののうち、</a:t>
            </a:r>
            <a:r>
              <a:rPr lang="en-US" altLang="ja-JP" sz="1800" dirty="0">
                <a:latin typeface="+mn-ea"/>
              </a:rPr>
              <a:t>(2)</a:t>
            </a:r>
            <a:r>
              <a:rPr lang="ja-JP" altLang="en-US" sz="1800">
                <a:latin typeface="+mn-ea"/>
              </a:rPr>
              <a:t>のアに規定する肺癌における</a:t>
            </a:r>
            <a:r>
              <a:rPr lang="en-US" altLang="ja-JP" sz="1800" dirty="0">
                <a:latin typeface="+mn-ea"/>
              </a:rPr>
              <a:t>EGFR</a:t>
            </a:r>
            <a:r>
              <a:rPr lang="ja-JP" altLang="en-US" sz="1800">
                <a:latin typeface="+mn-ea"/>
              </a:rPr>
              <a:t>遺伝子検査</a:t>
            </a:r>
            <a:r>
              <a:rPr lang="en-US" altLang="ja-JP" sz="1800" dirty="0">
                <a:latin typeface="+mn-ea"/>
              </a:rPr>
              <a:t>(</a:t>
            </a:r>
            <a:r>
              <a:rPr lang="ja-JP" altLang="en-US" sz="1800">
                <a:latin typeface="+mn-ea"/>
              </a:rPr>
              <a:t>「イ」処理が容易なものの「</a:t>
            </a:r>
            <a:r>
              <a:rPr lang="en-US" altLang="ja-JP" sz="1800" dirty="0">
                <a:latin typeface="+mn-ea"/>
              </a:rPr>
              <a:t>ii</a:t>
            </a:r>
            <a:r>
              <a:rPr lang="ja-JP" altLang="en-US" sz="1800">
                <a:latin typeface="+mn-ea"/>
              </a:rPr>
              <a:t>」その他のものを算定する場合も含む</a:t>
            </a:r>
            <a:r>
              <a:rPr lang="en-US" altLang="ja-JP" sz="1800" dirty="0">
                <a:latin typeface="+mn-ea"/>
              </a:rPr>
              <a:t>)</a:t>
            </a:r>
            <a:r>
              <a:rPr lang="ja-JP" altLang="en-US" sz="1800">
                <a:latin typeface="+mn-ea"/>
              </a:rPr>
              <a:t>を同一月中に併せて行った場合には、主たるもののみ算定する</a:t>
            </a:r>
          </a:p>
          <a:p>
            <a:pPr lvl="2"/>
            <a:r>
              <a:rPr lang="en-US" altLang="ja-JP" sz="1800" dirty="0">
                <a:latin typeface="+mn-ea"/>
              </a:rPr>
              <a:t>(9)</a:t>
            </a:r>
            <a:r>
              <a:rPr lang="ja-JP" altLang="en-US" sz="1800">
                <a:latin typeface="+mn-ea"/>
              </a:rPr>
              <a:t>肺癌において区分番号「</a:t>
            </a:r>
            <a:r>
              <a:rPr lang="en-US" altLang="ja-JP" sz="1800" dirty="0">
                <a:latin typeface="+mn-ea"/>
              </a:rPr>
              <a:t>N002</a:t>
            </a:r>
            <a:r>
              <a:rPr lang="ja-JP" altLang="en-US" sz="1800">
                <a:latin typeface="+mn-ea"/>
              </a:rPr>
              <a:t>」免疫染色</a:t>
            </a:r>
            <a:r>
              <a:rPr lang="en-US" altLang="ja-JP" sz="1800" dirty="0">
                <a:latin typeface="+mn-ea"/>
              </a:rPr>
              <a:t>(</a:t>
            </a:r>
            <a:r>
              <a:rPr lang="ja-JP" altLang="en-US" sz="1800">
                <a:latin typeface="+mn-ea"/>
              </a:rPr>
              <a:t>免疫抗体法</a:t>
            </a:r>
            <a:r>
              <a:rPr lang="en-US" altLang="ja-JP" sz="1800" dirty="0">
                <a:latin typeface="+mn-ea"/>
              </a:rPr>
              <a:t>)</a:t>
            </a:r>
            <a:r>
              <a:rPr lang="ja-JP" altLang="en-US" sz="1800">
                <a:latin typeface="+mn-ea"/>
              </a:rPr>
              <a:t>病理組織標本作製の「</a:t>
            </a:r>
            <a:r>
              <a:rPr lang="en-US" altLang="ja-JP" sz="1800" dirty="0">
                <a:latin typeface="+mn-ea"/>
              </a:rPr>
              <a:t>6</a:t>
            </a:r>
            <a:r>
              <a:rPr lang="ja-JP" altLang="en-US" sz="1800">
                <a:latin typeface="+mn-ea"/>
              </a:rPr>
              <a:t>」</a:t>
            </a:r>
            <a:r>
              <a:rPr lang="en-US" altLang="ja-JP" sz="1800" dirty="0">
                <a:latin typeface="+mn-ea"/>
              </a:rPr>
              <a:t>ALK</a:t>
            </a:r>
            <a:r>
              <a:rPr lang="ja-JP" altLang="en-US" sz="1800">
                <a:latin typeface="+mn-ea"/>
              </a:rPr>
              <a:t>融合タンパク又は区分番号「</a:t>
            </a:r>
            <a:r>
              <a:rPr lang="en-US" altLang="ja-JP" sz="1800" dirty="0">
                <a:latin typeface="+mn-ea"/>
              </a:rPr>
              <a:t>N005-2</a:t>
            </a:r>
            <a:r>
              <a:rPr lang="ja-JP" altLang="en-US" sz="1800">
                <a:latin typeface="+mn-ea"/>
              </a:rPr>
              <a:t>」</a:t>
            </a:r>
            <a:r>
              <a:rPr lang="en-US" altLang="ja-JP" sz="1800" dirty="0">
                <a:latin typeface="+mn-ea"/>
              </a:rPr>
              <a:t>ALK</a:t>
            </a:r>
            <a:r>
              <a:rPr lang="ja-JP" altLang="en-US" sz="1800">
                <a:latin typeface="+mn-ea"/>
              </a:rPr>
              <a:t>融合遺伝子標本作製と本区分の「</a:t>
            </a:r>
            <a:r>
              <a:rPr lang="en-US" altLang="ja-JP" sz="1800" dirty="0">
                <a:latin typeface="+mn-ea"/>
              </a:rPr>
              <a:t>1</a:t>
            </a:r>
            <a:r>
              <a:rPr lang="ja-JP" altLang="en-US" sz="1800">
                <a:latin typeface="+mn-ea"/>
              </a:rPr>
              <a:t>」悪性腫瘍遺伝子検査「イ」処理が容易なものの「</a:t>
            </a:r>
            <a:r>
              <a:rPr lang="en-US" altLang="ja-JP" sz="1800" dirty="0" err="1">
                <a:latin typeface="+mn-ea"/>
              </a:rPr>
              <a:t>i</a:t>
            </a:r>
            <a:r>
              <a:rPr lang="ja-JP" altLang="en-US" sz="1800">
                <a:latin typeface="+mn-ea"/>
              </a:rPr>
              <a:t>」医薬品の適応判定の補助等に用いるもののうち、</a:t>
            </a:r>
            <a:r>
              <a:rPr lang="en-US" altLang="ja-JP" sz="1800" dirty="0">
                <a:latin typeface="+mn-ea"/>
              </a:rPr>
              <a:t>(2)</a:t>
            </a:r>
            <a:r>
              <a:rPr lang="ja-JP" altLang="en-US" sz="1800">
                <a:latin typeface="+mn-ea"/>
              </a:rPr>
              <a:t>のアに規定する肺癌における</a:t>
            </a:r>
            <a:r>
              <a:rPr lang="en-US" altLang="ja-JP" sz="1800" dirty="0">
                <a:latin typeface="+mn-ea"/>
              </a:rPr>
              <a:t>ALK</a:t>
            </a:r>
            <a:r>
              <a:rPr lang="ja-JP" altLang="en-US" sz="1800">
                <a:latin typeface="+mn-ea"/>
              </a:rPr>
              <a:t>融合遺伝子検査を併せて行った場合には、主たるもののみ算定する</a:t>
            </a:r>
          </a:p>
          <a:p>
            <a:pPr lvl="2"/>
            <a:r>
              <a:rPr lang="en-US" altLang="ja-JP" sz="1800" dirty="0">
                <a:latin typeface="+mn-ea"/>
              </a:rPr>
              <a:t>(10)</a:t>
            </a:r>
            <a:r>
              <a:rPr lang="ja-JP" altLang="en-US" sz="1800">
                <a:latin typeface="+mn-ea"/>
              </a:rPr>
              <a:t>乳癌において区分番号「</a:t>
            </a:r>
            <a:r>
              <a:rPr lang="en-US" altLang="ja-JP" sz="1800" dirty="0">
                <a:latin typeface="+mn-ea"/>
              </a:rPr>
              <a:t>N005</a:t>
            </a:r>
            <a:r>
              <a:rPr lang="ja-JP" altLang="en-US" sz="1800">
                <a:latin typeface="+mn-ea"/>
              </a:rPr>
              <a:t>」</a:t>
            </a:r>
            <a:r>
              <a:rPr lang="en-US" altLang="ja-JP" sz="1800" dirty="0">
                <a:latin typeface="+mn-ea"/>
              </a:rPr>
              <a:t>HER2</a:t>
            </a:r>
            <a:r>
              <a:rPr lang="ja-JP" altLang="en-US" sz="1800">
                <a:latin typeface="+mn-ea"/>
              </a:rPr>
              <a:t>遺伝子標本作製と本区分の「</a:t>
            </a:r>
            <a:r>
              <a:rPr lang="en-US" altLang="ja-JP" sz="1800" dirty="0">
                <a:latin typeface="+mn-ea"/>
              </a:rPr>
              <a:t>1</a:t>
            </a:r>
            <a:r>
              <a:rPr lang="ja-JP" altLang="en-US" sz="1800">
                <a:latin typeface="+mn-ea"/>
              </a:rPr>
              <a:t>」悪性腫瘍遺伝子検査「イ」処理が容易なものの「</a:t>
            </a:r>
            <a:r>
              <a:rPr lang="en-US" altLang="ja-JP" sz="1800" dirty="0" err="1">
                <a:latin typeface="+mn-ea"/>
              </a:rPr>
              <a:t>i</a:t>
            </a:r>
            <a:r>
              <a:rPr lang="ja-JP" altLang="en-US" sz="1800">
                <a:latin typeface="+mn-ea"/>
              </a:rPr>
              <a:t>」医薬品の適応判定の補助等に用いるもののうち、</a:t>
            </a:r>
            <a:r>
              <a:rPr lang="en-US" altLang="ja-JP" sz="1800" dirty="0">
                <a:latin typeface="+mn-ea"/>
              </a:rPr>
              <a:t>(2)</a:t>
            </a:r>
            <a:r>
              <a:rPr lang="ja-JP" altLang="en-US" sz="1800">
                <a:latin typeface="+mn-ea"/>
              </a:rPr>
              <a:t>のウに規定する乳癌における</a:t>
            </a:r>
            <a:r>
              <a:rPr lang="en-US" altLang="ja-JP" sz="1800" dirty="0">
                <a:latin typeface="+mn-ea"/>
              </a:rPr>
              <a:t>HER2</a:t>
            </a:r>
            <a:r>
              <a:rPr lang="ja-JP" altLang="en-US" sz="1800">
                <a:latin typeface="+mn-ea"/>
              </a:rPr>
              <a:t>遺伝子検査を併せて行った場合には、主たるもののみ算定する</a:t>
            </a:r>
            <a:endParaRPr lang="ja-JP" altLang="en-US" sz="30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遺伝子関連</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検　査</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34</a:t>
            </a:fld>
            <a:endParaRPr lang="en-US" altLang="ja-JP" sz="1800" dirty="0"/>
          </a:p>
        </p:txBody>
      </p:sp>
    </p:spTree>
    <p:extLst>
      <p:ext uri="{BB962C8B-B14F-4D97-AF65-F5344CB8AC3E}">
        <p14:creationId xmlns:p14="http://schemas.microsoft.com/office/powerpoint/2010/main" val="964463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悪性腫瘍遺伝子検査の再編</a:t>
            </a:r>
            <a:endParaRPr lang="ja-JP" altLang="en-US" sz="2000">
              <a:latin typeface="+mn-ea"/>
            </a:endParaRPr>
          </a:p>
          <a:p>
            <a:pPr lvl="1"/>
            <a:r>
              <a:rPr lang="ja-JP" altLang="en-US" sz="2000">
                <a:latin typeface="+mn-ea"/>
              </a:rPr>
              <a:t>算定要件</a:t>
            </a:r>
            <a:endParaRPr lang="ja-JP" altLang="en-US" sz="1800">
              <a:latin typeface="+mn-ea"/>
            </a:endParaRPr>
          </a:p>
          <a:p>
            <a:pPr lvl="2"/>
            <a:r>
              <a:rPr lang="en-US" altLang="ja-JP" sz="1800" dirty="0">
                <a:latin typeface="+mn-ea"/>
              </a:rPr>
              <a:t>(11)</a:t>
            </a:r>
            <a:r>
              <a:rPr lang="ja-JP" altLang="en-US" sz="1800">
                <a:latin typeface="+mn-ea"/>
              </a:rPr>
              <a:t>卵巣癌において区分番号「「</a:t>
            </a:r>
            <a:r>
              <a:rPr lang="en-US" altLang="ja-JP" sz="1800" dirty="0">
                <a:latin typeface="+mn-ea"/>
              </a:rPr>
              <a:t>D006-</a:t>
            </a:r>
            <a:r>
              <a:rPr lang="ja-JP" altLang="en-US" sz="1800">
                <a:latin typeface="+mn-ea"/>
              </a:rPr>
              <a:t>〇」</a:t>
            </a:r>
            <a:r>
              <a:rPr lang="en-US" altLang="ja-JP" sz="1800" dirty="0">
                <a:latin typeface="+mn-ea"/>
              </a:rPr>
              <a:t>BRCA1/2</a:t>
            </a:r>
            <a:r>
              <a:rPr lang="ja-JP" altLang="en-US" sz="1800">
                <a:latin typeface="+mn-ea"/>
              </a:rPr>
              <a:t>遺伝子検査と本区分の「</a:t>
            </a:r>
            <a:r>
              <a:rPr lang="en-US" altLang="ja-JP" sz="1800" dirty="0">
                <a:latin typeface="+mn-ea"/>
              </a:rPr>
              <a:t>1</a:t>
            </a:r>
            <a:r>
              <a:rPr lang="ja-JP" altLang="en-US" sz="1800">
                <a:latin typeface="+mn-ea"/>
              </a:rPr>
              <a:t>」悪性腫瘍遺伝子検査「ロ」処理が複雑なもののうち、</a:t>
            </a:r>
            <a:r>
              <a:rPr lang="en-US" altLang="ja-JP" sz="1800" dirty="0">
                <a:latin typeface="+mn-ea"/>
              </a:rPr>
              <a:t>(4)</a:t>
            </a:r>
            <a:r>
              <a:rPr lang="ja-JP" altLang="en-US" sz="1800">
                <a:latin typeface="+mn-ea"/>
              </a:rPr>
              <a:t>のウに規定する固形癌における</a:t>
            </a:r>
            <a:r>
              <a:rPr lang="en-US" altLang="ja-JP" sz="1800" dirty="0">
                <a:latin typeface="+mn-ea"/>
              </a:rPr>
              <a:t>NTRK</a:t>
            </a:r>
            <a:r>
              <a:rPr lang="ja-JP" altLang="en-US" sz="1800">
                <a:latin typeface="+mn-ea"/>
              </a:rPr>
              <a:t>融合遺伝子検査を併せて行った場合には、主たるもののみ算定する</a:t>
            </a:r>
            <a:endParaRPr lang="en-US" altLang="ja-JP" sz="1800" dirty="0">
              <a:latin typeface="+mn-ea"/>
            </a:endParaRPr>
          </a:p>
          <a:p>
            <a:pPr lvl="2"/>
            <a:endParaRPr lang="en-US" altLang="ja-JP" sz="1800" dirty="0">
              <a:latin typeface="+mn-ea"/>
            </a:endParaRPr>
          </a:p>
          <a:p>
            <a:r>
              <a:rPr lang="ja-JP" altLang="en-US">
                <a:latin typeface="+mn-ea"/>
              </a:rPr>
              <a:t>免疫染色</a:t>
            </a:r>
            <a:r>
              <a:rPr lang="en-US" altLang="ja-JP" dirty="0">
                <a:latin typeface="+mn-ea"/>
              </a:rPr>
              <a:t>(</a:t>
            </a:r>
            <a:r>
              <a:rPr lang="ja-JP" altLang="en-US">
                <a:latin typeface="+mn-ea"/>
              </a:rPr>
              <a:t>免疫抗体法</a:t>
            </a:r>
            <a:r>
              <a:rPr lang="en-US" altLang="ja-JP" dirty="0">
                <a:latin typeface="+mn-ea"/>
              </a:rPr>
              <a:t>)</a:t>
            </a:r>
            <a:r>
              <a:rPr lang="ja-JP" altLang="en-US">
                <a:latin typeface="+mn-ea"/>
              </a:rPr>
              <a:t>病理組織標本作製</a:t>
            </a:r>
            <a:r>
              <a:rPr lang="en-US" altLang="ja-JP" dirty="0">
                <a:latin typeface="+mn-ea"/>
              </a:rPr>
              <a:t>						</a:t>
            </a:r>
            <a:r>
              <a:rPr lang="ja-JP" altLang="en-US">
                <a:latin typeface="+mn-ea"/>
              </a:rPr>
              <a:t>	</a:t>
            </a:r>
            <a:r>
              <a:rPr lang="en-US" altLang="ja-JP" dirty="0">
                <a:latin typeface="+mn-ea"/>
              </a:rPr>
              <a:t>1,600</a:t>
            </a:r>
            <a:r>
              <a:rPr lang="ja-JP" altLang="en-US">
                <a:latin typeface="+mn-ea"/>
              </a:rPr>
              <a:t>点　⇒　○点</a:t>
            </a:r>
            <a:endParaRPr lang="en-US" altLang="ja-JP" dirty="0">
              <a:latin typeface="+mn-ea"/>
            </a:endParaRPr>
          </a:p>
          <a:p>
            <a:endParaRPr lang="en-US" altLang="ja-JP" dirty="0">
              <a:latin typeface="+mn-ea"/>
            </a:endParaRPr>
          </a:p>
          <a:p>
            <a:r>
              <a:rPr lang="ja-JP" altLang="en-US" sz="2400">
                <a:latin typeface="+mn-ea"/>
              </a:rPr>
              <a:t>トレッドミルによる負荷心肺機能検査等の見直し</a:t>
            </a:r>
            <a:endParaRPr lang="en-US" altLang="ja-JP" sz="2400" dirty="0">
              <a:latin typeface="+mn-ea"/>
            </a:endParaRPr>
          </a:p>
          <a:p>
            <a:pPr lvl="1"/>
            <a:r>
              <a:rPr lang="ja-JP" altLang="en-US" sz="2000">
                <a:latin typeface="+mn-ea"/>
              </a:rPr>
              <a:t>トレッドミルによる負荷心肺機能検査、</a:t>
            </a:r>
            <a:endParaRPr lang="en-US" altLang="ja-JP" sz="2000" dirty="0">
              <a:latin typeface="+mn-ea"/>
            </a:endParaRPr>
          </a:p>
          <a:p>
            <a:pPr marL="457200" lvl="1" indent="0">
              <a:buNone/>
            </a:pPr>
            <a:r>
              <a:rPr lang="en-US" altLang="ja-JP" sz="2000" dirty="0">
                <a:latin typeface="+mn-ea"/>
              </a:rPr>
              <a:t>	</a:t>
            </a:r>
            <a:r>
              <a:rPr lang="ja-JP" altLang="en-US" sz="2000">
                <a:latin typeface="+mn-ea"/>
              </a:rPr>
              <a:t>サイクルエルゴメーターによる心肺機能検査	</a:t>
            </a:r>
            <a:r>
              <a:rPr lang="en-US" altLang="ja-JP" sz="2000" dirty="0">
                <a:latin typeface="+mn-ea"/>
              </a:rPr>
              <a:t>1,400</a:t>
            </a:r>
            <a:r>
              <a:rPr lang="ja-JP" altLang="en-US" sz="2000">
                <a:latin typeface="+mn-ea"/>
              </a:rPr>
              <a:t>点　⇒　○</a:t>
            </a:r>
            <a:endParaRPr lang="en-US" altLang="ja-JP" sz="2000" dirty="0">
              <a:latin typeface="+mn-ea"/>
            </a:endParaRPr>
          </a:p>
          <a:p>
            <a:pPr marL="457200" lvl="1" indent="0">
              <a:buNone/>
            </a:pPr>
            <a:endParaRPr lang="en-US" altLang="ja-JP" sz="2000" dirty="0">
              <a:latin typeface="+mn-ea"/>
            </a:endParaRPr>
          </a:p>
          <a:p>
            <a:pPr marL="457200" lvl="1" indent="0">
              <a:buNone/>
            </a:pPr>
            <a:endParaRPr lang="ja-JP" altLang="en-US" sz="200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遺伝子関連・その他</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検　査</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35</a:t>
            </a:fld>
            <a:endParaRPr lang="en-US" altLang="ja-JP" sz="1800" dirty="0"/>
          </a:p>
        </p:txBody>
      </p:sp>
    </p:spTree>
    <p:extLst>
      <p:ext uri="{BB962C8B-B14F-4D97-AF65-F5344CB8AC3E}">
        <p14:creationId xmlns:p14="http://schemas.microsoft.com/office/powerpoint/2010/main" val="2366684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摂食機能療法加算の</a:t>
            </a:r>
            <a:r>
              <a:rPr lang="ja-JP" altLang="ja-JP">
                <a:latin typeface="+mn-ea"/>
              </a:rPr>
              <a:t>名称変更と統合</a:t>
            </a:r>
          </a:p>
          <a:p>
            <a:pPr lvl="1"/>
            <a:r>
              <a:rPr lang="ja-JP" altLang="en-US">
                <a:latin typeface="+mn-ea"/>
              </a:rPr>
              <a:t>経口摂取回復促進</a:t>
            </a:r>
            <a:r>
              <a:rPr lang="ja-JP" altLang="ja-JP">
                <a:latin typeface="+mn-ea"/>
              </a:rPr>
              <a:t>加算</a:t>
            </a:r>
          </a:p>
          <a:p>
            <a:pPr lvl="2"/>
            <a:r>
              <a:rPr lang="ja-JP" altLang="ja-JP" sz="2400">
                <a:latin typeface="+mn-ea"/>
              </a:rPr>
              <a:t>イ</a:t>
            </a:r>
            <a:r>
              <a:rPr lang="ja-JP" altLang="en-US" sz="2400">
                <a:latin typeface="+mn-ea"/>
              </a:rPr>
              <a:t>、</a:t>
            </a:r>
            <a:r>
              <a:rPr lang="ja-JP" altLang="ja-JP" sz="2400">
                <a:latin typeface="+mn-ea"/>
              </a:rPr>
              <a:t>経口摂取回復促進加算</a:t>
            </a:r>
            <a:r>
              <a:rPr lang="en-US" altLang="ja-JP" sz="2400" dirty="0">
                <a:latin typeface="+mn-ea"/>
              </a:rPr>
              <a:t>1	185</a:t>
            </a:r>
            <a:r>
              <a:rPr lang="ja-JP" altLang="ja-JP" sz="2400">
                <a:latin typeface="+mn-ea"/>
              </a:rPr>
              <a:t>点</a:t>
            </a:r>
            <a:r>
              <a:rPr lang="ja-JP" altLang="en-US" sz="2400">
                <a:latin typeface="+mn-ea"/>
              </a:rPr>
              <a:t>　⇒ 廃止</a:t>
            </a:r>
            <a:endParaRPr lang="ja-JP" altLang="ja-JP" sz="2400">
              <a:latin typeface="+mn-ea"/>
            </a:endParaRPr>
          </a:p>
          <a:p>
            <a:pPr lvl="2"/>
            <a:r>
              <a:rPr lang="ja-JP" altLang="ja-JP" sz="2400">
                <a:latin typeface="+mn-ea"/>
              </a:rPr>
              <a:t>ロ</a:t>
            </a:r>
            <a:r>
              <a:rPr lang="ja-JP" altLang="en-US" sz="2400">
                <a:latin typeface="+mn-ea"/>
              </a:rPr>
              <a:t>、</a:t>
            </a:r>
            <a:r>
              <a:rPr lang="ja-JP" altLang="ja-JP" sz="2400">
                <a:latin typeface="+mn-ea"/>
              </a:rPr>
              <a:t>経口摂取回復促進加算</a:t>
            </a:r>
            <a:r>
              <a:rPr lang="en-US" altLang="ja-JP" sz="2400" dirty="0">
                <a:latin typeface="+mn-ea"/>
              </a:rPr>
              <a:t>2	20</a:t>
            </a:r>
            <a:r>
              <a:rPr lang="ja-JP" altLang="ja-JP" sz="2400">
                <a:latin typeface="+mn-ea"/>
              </a:rPr>
              <a:t>点</a:t>
            </a:r>
            <a:r>
              <a:rPr lang="ja-JP" altLang="en-US" sz="2400">
                <a:latin typeface="+mn-ea"/>
              </a:rPr>
              <a:t>　⇒ 廃止</a:t>
            </a:r>
            <a:endParaRPr lang="en-US" altLang="ja-JP" sz="2400" dirty="0">
              <a:latin typeface="+mn-ea"/>
            </a:endParaRPr>
          </a:p>
          <a:p>
            <a:pPr marL="914400" lvl="2" indent="0">
              <a:buNone/>
            </a:pPr>
            <a:r>
              <a:rPr lang="en-US" altLang="ja-JP" sz="2400" dirty="0">
                <a:latin typeface="+mn-ea"/>
              </a:rPr>
              <a:t>	⇒</a:t>
            </a:r>
            <a:r>
              <a:rPr lang="ja-JP" altLang="ja-JP" sz="2400">
                <a:latin typeface="+mn-ea"/>
              </a:rPr>
              <a:t>（新）摂食嚥下支援加算</a:t>
            </a:r>
            <a:r>
              <a:rPr lang="en-US" altLang="ja-JP" sz="2400" dirty="0">
                <a:latin typeface="+mn-ea"/>
              </a:rPr>
              <a:t>	○</a:t>
            </a:r>
            <a:r>
              <a:rPr lang="ja-JP" altLang="ja-JP" sz="2400">
                <a:latin typeface="+mn-ea"/>
              </a:rPr>
              <a:t>点</a:t>
            </a:r>
            <a:r>
              <a:rPr lang="ja-JP" altLang="en-US" sz="2400">
                <a:latin typeface="+mn-ea"/>
              </a:rPr>
              <a:t>（週一回）</a:t>
            </a:r>
            <a:endParaRPr lang="ja-JP" altLang="ja-JP" sz="2400">
              <a:latin typeface="+mn-ea"/>
            </a:endParaRPr>
          </a:p>
          <a:p>
            <a:endParaRPr lang="ja-JP" altLang="ja-JP">
              <a:latin typeface="+mn-ea"/>
            </a:endParaRPr>
          </a:p>
          <a:p>
            <a:pPr lvl="1"/>
            <a:r>
              <a:rPr lang="ja-JP" altLang="ja-JP">
                <a:latin typeface="+mn-ea"/>
              </a:rPr>
              <a:t>算定要件</a:t>
            </a:r>
          </a:p>
          <a:p>
            <a:pPr lvl="2"/>
            <a:r>
              <a:rPr lang="ja-JP" altLang="ja-JP">
                <a:latin typeface="+mn-ea"/>
              </a:rPr>
              <a:t>注</a:t>
            </a:r>
            <a:r>
              <a:rPr lang="en-US" altLang="ja-JP" dirty="0">
                <a:latin typeface="+mn-ea"/>
              </a:rPr>
              <a:t>3</a:t>
            </a:r>
            <a:r>
              <a:rPr lang="ja-JP" altLang="ja-JP">
                <a:latin typeface="+mn-ea"/>
              </a:rPr>
              <a:t>別に厚生労働大臣が定める施設基準に適合しているものとして地方厚生局長等に届け出た保険医療機関において、当該保険医療機関の医師、看護師、言語聴覚士、薬剤師、管理栄養士等が共同して、摂食機能又は嚥下機能の回復のために必要な指導管理を行った場合</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リハビリテーション</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外来（病院）</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36</a:t>
            </a:fld>
            <a:endParaRPr lang="en-US" altLang="ja-JP" sz="1800" dirty="0"/>
          </a:p>
        </p:txBody>
      </p:sp>
    </p:spTree>
    <p:extLst>
      <p:ext uri="{BB962C8B-B14F-4D97-AF65-F5344CB8AC3E}">
        <p14:creationId xmlns:p14="http://schemas.microsoft.com/office/powerpoint/2010/main" val="3439270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摂食嚥下支援加算</a:t>
            </a:r>
            <a:r>
              <a:rPr lang="en-US" altLang="ja-JP" dirty="0">
                <a:latin typeface="+mn-ea"/>
              </a:rPr>
              <a:t>(</a:t>
            </a:r>
            <a:r>
              <a:rPr lang="ja-JP" altLang="ja-JP">
                <a:latin typeface="+mn-ea"/>
              </a:rPr>
              <a:t>摂食機能療法</a:t>
            </a:r>
            <a:r>
              <a:rPr lang="en-US" altLang="ja-JP" dirty="0">
                <a:latin typeface="+mn-ea"/>
              </a:rPr>
              <a:t>)</a:t>
            </a:r>
            <a:endParaRPr lang="ja-JP" altLang="ja-JP">
              <a:latin typeface="+mn-ea"/>
            </a:endParaRPr>
          </a:p>
          <a:p>
            <a:pPr lvl="1"/>
            <a:r>
              <a:rPr lang="ja-JP" altLang="ja-JP">
                <a:latin typeface="+mn-ea"/>
              </a:rPr>
              <a:t>算定要件</a:t>
            </a:r>
          </a:p>
          <a:p>
            <a:pPr lvl="2"/>
            <a:r>
              <a:rPr lang="en-US" altLang="ja-JP" dirty="0">
                <a:latin typeface="+mn-ea"/>
              </a:rPr>
              <a:t>(6)</a:t>
            </a:r>
            <a:r>
              <a:rPr lang="ja-JP" altLang="ja-JP">
                <a:latin typeface="+mn-ea"/>
              </a:rPr>
              <a:t>「注</a:t>
            </a:r>
            <a:r>
              <a:rPr lang="en-US" altLang="ja-JP" dirty="0">
                <a:latin typeface="+mn-ea"/>
              </a:rPr>
              <a:t>3</a:t>
            </a:r>
            <a:r>
              <a:rPr lang="ja-JP" altLang="ja-JP">
                <a:latin typeface="+mn-ea"/>
              </a:rPr>
              <a:t>」に掲げる摂食嚥下支援加算は、別に厚生労働大臣が定める施設基準に適合しているものとして地方厚生</a:t>
            </a:r>
            <a:r>
              <a:rPr lang="en-US" altLang="ja-JP" dirty="0">
                <a:latin typeface="+mn-ea"/>
              </a:rPr>
              <a:t>(</a:t>
            </a:r>
            <a:r>
              <a:rPr lang="ja-JP" altLang="ja-JP">
                <a:latin typeface="+mn-ea"/>
              </a:rPr>
              <a:t>支</a:t>
            </a:r>
            <a:r>
              <a:rPr lang="en-US" altLang="ja-JP" dirty="0">
                <a:latin typeface="+mn-ea"/>
              </a:rPr>
              <a:t>)</a:t>
            </a:r>
            <a:r>
              <a:rPr lang="ja-JP" altLang="ja-JP">
                <a:latin typeface="+mn-ea"/>
              </a:rPr>
              <a:t>局長に届出を行った保険医療機関において、摂食機能療法を算定する患者であって、摂食嚥下に係る専門知識を有した多職種からなるチーム</a:t>
            </a:r>
            <a:r>
              <a:rPr lang="en-US" altLang="ja-JP" dirty="0">
                <a:latin typeface="+mn-ea"/>
              </a:rPr>
              <a:t>(</a:t>
            </a:r>
            <a:r>
              <a:rPr lang="ja-JP" altLang="ja-JP">
                <a:latin typeface="+mn-ea"/>
              </a:rPr>
              <a:t>以下「摂食嚥下支援チーム」という</a:t>
            </a:r>
            <a:r>
              <a:rPr lang="en-US" altLang="ja-JP" dirty="0">
                <a:latin typeface="+mn-ea"/>
              </a:rPr>
              <a:t>)</a:t>
            </a:r>
            <a:r>
              <a:rPr lang="ja-JP" altLang="ja-JP">
                <a:latin typeface="+mn-ea"/>
              </a:rPr>
              <a:t>の介入によって摂食嚥下機能の回復が見込まれる患者に対して、多職種が共同して必要な指導管理を行った場合に算定できる。</a:t>
            </a:r>
          </a:p>
          <a:p>
            <a:pPr lvl="2"/>
            <a:r>
              <a:rPr lang="en-US" altLang="ja-JP" dirty="0">
                <a:latin typeface="+mn-ea"/>
              </a:rPr>
              <a:t>(7)</a:t>
            </a:r>
            <a:r>
              <a:rPr lang="ja-JP" altLang="ja-JP">
                <a:latin typeface="+mn-ea"/>
              </a:rPr>
              <a:t>「注</a:t>
            </a:r>
            <a:r>
              <a:rPr lang="en-US" altLang="ja-JP" dirty="0">
                <a:latin typeface="+mn-ea"/>
              </a:rPr>
              <a:t>3</a:t>
            </a:r>
            <a:r>
              <a:rPr lang="ja-JP" altLang="ja-JP">
                <a:latin typeface="+mn-ea"/>
              </a:rPr>
              <a:t>」に掲げる摂食嚥下支援加算は、ア</a:t>
            </a:r>
            <a:r>
              <a:rPr lang="en-US" altLang="ja-JP" dirty="0">
                <a:latin typeface="+mn-ea"/>
              </a:rPr>
              <a:t>〜</a:t>
            </a:r>
            <a:r>
              <a:rPr lang="ja-JP" altLang="ja-JP">
                <a:latin typeface="+mn-ea"/>
              </a:rPr>
              <a:t>ウの要件をいずれも満たす場合に算定する。</a:t>
            </a:r>
          </a:p>
          <a:p>
            <a:pPr lvl="3"/>
            <a:r>
              <a:rPr lang="ja-JP" altLang="ja-JP">
                <a:latin typeface="+mn-ea"/>
              </a:rPr>
              <a:t>ア、当該患者の診療を担う医師、看護師等と共同の上、摂食嚥下支援チームにより、内視鏡下嚥下機能検査又は嚥下造影の結果に基づいてリハビリテーション実施計画書を作成し、又はすでに摂食機能療法に係る計画書が作成されている場合には当該チームにより見直しを行い、その内容を患者に説明の上交付するとともに、その写しを診療録に添付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リハビリテーション</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外来（病院）</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37</a:t>
            </a:fld>
            <a:endParaRPr lang="en-US" altLang="ja-JP" sz="1800" dirty="0"/>
          </a:p>
        </p:txBody>
      </p:sp>
    </p:spTree>
    <p:extLst>
      <p:ext uri="{BB962C8B-B14F-4D97-AF65-F5344CB8AC3E}">
        <p14:creationId xmlns:p14="http://schemas.microsoft.com/office/powerpoint/2010/main" val="2709675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摂食嚥下支援加算</a:t>
            </a:r>
            <a:r>
              <a:rPr lang="en-US" altLang="ja-JP" dirty="0">
                <a:latin typeface="+mn-ea"/>
              </a:rPr>
              <a:t>(</a:t>
            </a:r>
            <a:r>
              <a:rPr lang="ja-JP" altLang="ja-JP">
                <a:latin typeface="+mn-ea"/>
              </a:rPr>
              <a:t>摂食機能療法</a:t>
            </a:r>
            <a:r>
              <a:rPr lang="en-US" altLang="ja-JP" dirty="0">
                <a:latin typeface="+mn-ea"/>
              </a:rPr>
              <a:t>)</a:t>
            </a:r>
            <a:endParaRPr lang="ja-JP" altLang="ja-JP">
              <a:latin typeface="+mn-ea"/>
            </a:endParaRPr>
          </a:p>
          <a:p>
            <a:pPr lvl="1"/>
            <a:r>
              <a:rPr lang="ja-JP" altLang="ja-JP">
                <a:latin typeface="+mn-ea"/>
              </a:rPr>
              <a:t>算定要件</a:t>
            </a:r>
          </a:p>
          <a:p>
            <a:pPr lvl="2"/>
            <a:r>
              <a:rPr lang="en-US" altLang="ja-JP" dirty="0">
                <a:latin typeface="+mn-ea"/>
              </a:rPr>
              <a:t>(7)</a:t>
            </a:r>
            <a:r>
              <a:rPr lang="ja-JP" altLang="ja-JP">
                <a:latin typeface="+mn-ea"/>
              </a:rPr>
              <a:t>「注</a:t>
            </a:r>
            <a:r>
              <a:rPr lang="en-US" altLang="ja-JP" dirty="0">
                <a:latin typeface="+mn-ea"/>
              </a:rPr>
              <a:t>3</a:t>
            </a:r>
            <a:r>
              <a:rPr lang="ja-JP" altLang="ja-JP">
                <a:latin typeface="+mn-ea"/>
              </a:rPr>
              <a:t>」に掲げる摂食嚥下支援加算は、ア</a:t>
            </a:r>
            <a:r>
              <a:rPr lang="en-US" altLang="ja-JP" dirty="0">
                <a:latin typeface="+mn-ea"/>
              </a:rPr>
              <a:t>〜</a:t>
            </a:r>
            <a:r>
              <a:rPr lang="ja-JP" altLang="ja-JP">
                <a:latin typeface="+mn-ea"/>
              </a:rPr>
              <a:t>ウの要件をいずれも満たす場合に算定する。</a:t>
            </a:r>
          </a:p>
          <a:p>
            <a:pPr lvl="3"/>
            <a:r>
              <a:rPr lang="ja-JP" altLang="ja-JP">
                <a:latin typeface="+mn-ea"/>
              </a:rPr>
              <a:t>イ、当該患者について、月に</a:t>
            </a:r>
            <a:r>
              <a:rPr lang="en-US" altLang="ja-JP" dirty="0">
                <a:latin typeface="+mn-ea"/>
              </a:rPr>
              <a:t>1</a:t>
            </a:r>
            <a:r>
              <a:rPr lang="ja-JP" altLang="ja-JP">
                <a:latin typeface="+mn-ea"/>
              </a:rPr>
              <a:t>回以上、内視鏡下嚥下機能検査又は嚥下造影を実施し、当該検査結果を踏まえて、リハビリテーション計画等の見直しに係るカンファレンスを週に</a:t>
            </a:r>
            <a:r>
              <a:rPr lang="en-US" altLang="ja-JP" dirty="0">
                <a:latin typeface="+mn-ea"/>
              </a:rPr>
              <a:t>1</a:t>
            </a:r>
            <a:r>
              <a:rPr lang="ja-JP" altLang="ja-JP">
                <a:latin typeface="+mn-ea"/>
              </a:rPr>
              <a:t>回以上行う。当該カンファレンスには、摂食嚥下支援チームの構成員のうち、医師、看護師、言語聴覚士、薬剤師、管理栄養士が参加している</a:t>
            </a:r>
            <a:r>
              <a:rPr lang="ja-JP" altLang="en-US">
                <a:latin typeface="+mn-ea"/>
              </a:rPr>
              <a:t>こと</a:t>
            </a:r>
            <a:endParaRPr lang="ja-JP" altLang="ja-JP">
              <a:latin typeface="+mn-ea"/>
            </a:endParaRPr>
          </a:p>
          <a:p>
            <a:pPr lvl="3"/>
            <a:r>
              <a:rPr lang="ja-JP" altLang="ja-JP">
                <a:latin typeface="+mn-ea"/>
              </a:rPr>
              <a:t>ウ、カンファレンスの結果に基づき、リハビリテーション計画の見直し、嚥下調整食の見直し</a:t>
            </a:r>
            <a:r>
              <a:rPr lang="en-US" altLang="ja-JP" dirty="0">
                <a:latin typeface="+mn-ea"/>
              </a:rPr>
              <a:t>(</a:t>
            </a:r>
            <a:r>
              <a:rPr lang="ja-JP" altLang="ja-JP">
                <a:latin typeface="+mn-ea"/>
              </a:rPr>
              <a:t>嚥下機能の観点から適切と考えられる食事形態に見直すことや量の調整を行うことを含む</a:t>
            </a:r>
            <a:r>
              <a:rPr lang="en-US" altLang="ja-JP" dirty="0">
                <a:latin typeface="+mn-ea"/>
              </a:rPr>
              <a:t>)</a:t>
            </a:r>
            <a:r>
              <a:rPr lang="ja-JP" altLang="ja-JP">
                <a:latin typeface="+mn-ea"/>
              </a:rPr>
              <a:t>、摂食方法の調整や口腔管理等の見直しを行い、必要に応じて患者又はその家族等への指導管理を行う。</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リハビリテーション</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外来（病院）</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38</a:t>
            </a:fld>
            <a:endParaRPr lang="en-US" altLang="ja-JP" sz="1800" dirty="0"/>
          </a:p>
        </p:txBody>
      </p:sp>
    </p:spTree>
    <p:extLst>
      <p:ext uri="{BB962C8B-B14F-4D97-AF65-F5344CB8AC3E}">
        <p14:creationId xmlns:p14="http://schemas.microsoft.com/office/powerpoint/2010/main" val="2254633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摂食嚥下支援加算</a:t>
            </a:r>
            <a:r>
              <a:rPr lang="en-US" altLang="ja-JP" dirty="0">
                <a:latin typeface="+mn-ea"/>
              </a:rPr>
              <a:t>(</a:t>
            </a:r>
            <a:r>
              <a:rPr lang="ja-JP" altLang="ja-JP">
                <a:latin typeface="+mn-ea"/>
              </a:rPr>
              <a:t>摂食機能療法</a:t>
            </a:r>
            <a:r>
              <a:rPr lang="en-US" altLang="ja-JP" dirty="0">
                <a:latin typeface="+mn-ea"/>
              </a:rPr>
              <a:t>)</a:t>
            </a:r>
            <a:endParaRPr lang="ja-JP" altLang="ja-JP">
              <a:latin typeface="+mn-ea"/>
            </a:endParaRPr>
          </a:p>
          <a:p>
            <a:pPr lvl="1"/>
            <a:r>
              <a:rPr lang="ja-JP" altLang="ja-JP">
                <a:latin typeface="+mn-ea"/>
              </a:rPr>
              <a:t>算定要件</a:t>
            </a:r>
          </a:p>
          <a:p>
            <a:pPr lvl="2"/>
            <a:r>
              <a:rPr lang="en-US" altLang="ja-JP" dirty="0">
                <a:latin typeface="+mn-ea"/>
              </a:rPr>
              <a:t>(8)</a:t>
            </a:r>
            <a:r>
              <a:rPr lang="ja-JP" altLang="ja-JP">
                <a:latin typeface="+mn-ea"/>
              </a:rPr>
              <a:t>「注</a:t>
            </a:r>
            <a:r>
              <a:rPr lang="en-US" altLang="ja-JP" dirty="0">
                <a:latin typeface="+mn-ea"/>
              </a:rPr>
              <a:t>3</a:t>
            </a:r>
            <a:r>
              <a:rPr lang="ja-JP" altLang="ja-JP">
                <a:latin typeface="+mn-ea"/>
              </a:rPr>
              <a:t>」に掲げる摂食嚥下支援加算を算定する場合は、当該患者のリハビリテーションの効果や進捗状況、内視鏡下嚥下機能検査又は嚥下造影の結果及びカンファレンスの概要を診療録等に記載する</a:t>
            </a:r>
            <a:r>
              <a:rPr lang="ja-JP" altLang="en-US">
                <a:latin typeface="+mn-ea"/>
              </a:rPr>
              <a:t>こと</a:t>
            </a:r>
            <a:r>
              <a:rPr lang="ja-JP" altLang="ja-JP">
                <a:latin typeface="+mn-ea"/>
              </a:rPr>
              <a:t>また、内視鏡下嚥下機能検査又は嚥下造影を実施した日付及びカンファレンスを実施した日付を診療報酬明細書の摘要欄に記載する</a:t>
            </a:r>
            <a:r>
              <a:rPr lang="ja-JP" altLang="en-US">
                <a:latin typeface="+mn-ea"/>
              </a:rPr>
              <a:t>こと</a:t>
            </a:r>
            <a:endParaRPr lang="ja-JP" altLang="ja-JP">
              <a:latin typeface="+mn-ea"/>
            </a:endParaRPr>
          </a:p>
          <a:p>
            <a:pPr lvl="2"/>
            <a:r>
              <a:rPr lang="en-US" altLang="ja-JP" dirty="0">
                <a:latin typeface="+mn-ea"/>
              </a:rPr>
              <a:t>(10)</a:t>
            </a:r>
            <a:r>
              <a:rPr lang="ja-JP" altLang="ja-JP">
                <a:latin typeface="+mn-ea"/>
              </a:rPr>
              <a:t>「注</a:t>
            </a:r>
            <a:r>
              <a:rPr lang="en-US" altLang="ja-JP" dirty="0">
                <a:latin typeface="+mn-ea"/>
              </a:rPr>
              <a:t>3</a:t>
            </a:r>
            <a:r>
              <a:rPr lang="ja-JP" altLang="ja-JP">
                <a:latin typeface="+mn-ea"/>
              </a:rPr>
              <a:t>」に掲げる摂食嚥下支援加算を算定する月においては、区分番号「</a:t>
            </a:r>
            <a:r>
              <a:rPr lang="en-US" altLang="ja-JP" dirty="0">
                <a:latin typeface="+mn-ea"/>
              </a:rPr>
              <a:t>D298-2</a:t>
            </a:r>
            <a:r>
              <a:rPr lang="ja-JP" altLang="ja-JP">
                <a:latin typeface="+mn-ea"/>
              </a:rPr>
              <a:t>」内視鏡下嚥下機能検査又は区分番号「</a:t>
            </a:r>
            <a:r>
              <a:rPr lang="en-US" altLang="ja-JP" dirty="0">
                <a:latin typeface="+mn-ea"/>
              </a:rPr>
              <a:t>E003</a:t>
            </a:r>
            <a:r>
              <a:rPr lang="ja-JP" altLang="ja-JP">
                <a:latin typeface="+mn-ea"/>
              </a:rPr>
              <a:t>」造影剤注入手技の「</a:t>
            </a:r>
            <a:r>
              <a:rPr lang="en-US" altLang="ja-JP" dirty="0">
                <a:latin typeface="+mn-ea"/>
              </a:rPr>
              <a:t>7</a:t>
            </a:r>
            <a:r>
              <a:rPr lang="ja-JP" altLang="ja-JP">
                <a:latin typeface="+mn-ea"/>
              </a:rPr>
              <a:t>」嚥下造影は別に算定できない。ただし、胃瘻造設の適否を判断するために事前に内視鏡下嚥下機能検査又は嚥下造影を行った場合は、行った日付及び胃瘻造設術を実施した日付を診療報酬明細書の摘要欄に記載したうえで、別に算定でき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リハビリテーション</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外来（病院）</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39</a:t>
            </a:fld>
            <a:endParaRPr lang="en-US" altLang="ja-JP" sz="1800" dirty="0"/>
          </a:p>
        </p:txBody>
      </p:sp>
    </p:spTree>
    <p:extLst>
      <p:ext uri="{BB962C8B-B14F-4D97-AF65-F5344CB8AC3E}">
        <p14:creationId xmlns:p14="http://schemas.microsoft.com/office/powerpoint/2010/main" val="806620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a:t>外来（病院）</a:t>
            </a:r>
            <a:endParaRPr lang="en-US" altLang="ja-JP" sz="4000" dirty="0"/>
          </a:p>
        </p:txBody>
      </p:sp>
      <p:sp>
        <p:nvSpPr>
          <p:cNvPr id="120835" name="スライド番号プレースホルダー 1"/>
          <p:cNvSpPr>
            <a:spLocks noGrp="1"/>
          </p:cNvSpPr>
          <p:nvPr>
            <p:ph type="sldNum" sz="quarter" idx="12"/>
          </p:nvPr>
        </p:nvSpPr>
        <p:spPr>
          <a:xfrm>
            <a:off x="0" y="0"/>
            <a:ext cx="1905000" cy="457200"/>
          </a:xfrm>
          <a:noFill/>
        </p:spPr>
        <p:txBody>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l">
              <a:spcBef>
                <a:spcPct val="0"/>
              </a:spcBef>
              <a:buClrTx/>
              <a:buSzTx/>
              <a:buFontTx/>
              <a:buNone/>
            </a:pPr>
            <a:fld id="{A9413DD0-D45E-46B4-AB7B-1B82D589FE44}" type="slidenum">
              <a:rPr lang="en-US" altLang="ja-JP" sz="1800" smtClean="0">
                <a:solidFill>
                  <a:schemeClr val="tx1"/>
                </a:solidFill>
              </a:rPr>
              <a:pPr algn="l">
                <a:spcBef>
                  <a:spcPct val="0"/>
                </a:spcBef>
                <a:buClrTx/>
                <a:buSzTx/>
                <a:buFontTx/>
                <a:buNone/>
              </a:pPr>
              <a:t>4</a:t>
            </a:fld>
            <a:endParaRPr lang="en-US" altLang="ja-JP" sz="1800" dirty="0">
              <a:solidFill>
                <a:schemeClr val="tx1"/>
              </a:solidFill>
            </a:endParaRPr>
          </a:p>
        </p:txBody>
      </p:sp>
    </p:spTree>
    <p:extLst>
      <p:ext uri="{BB962C8B-B14F-4D97-AF65-F5344CB8AC3E}">
        <p14:creationId xmlns:p14="http://schemas.microsoft.com/office/powerpoint/2010/main" val="2782935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摂食嚥下支援加算</a:t>
            </a:r>
            <a:r>
              <a:rPr lang="en-US" altLang="ja-JP" dirty="0">
                <a:latin typeface="+mn-ea"/>
              </a:rPr>
              <a:t>(</a:t>
            </a:r>
            <a:r>
              <a:rPr lang="ja-JP" altLang="ja-JP">
                <a:latin typeface="+mn-ea"/>
              </a:rPr>
              <a:t>摂食機能療法</a:t>
            </a:r>
            <a:r>
              <a:rPr lang="en-US" altLang="ja-JP" dirty="0">
                <a:latin typeface="+mn-ea"/>
              </a:rPr>
              <a:t>)</a:t>
            </a:r>
            <a:endParaRPr lang="ja-JP" altLang="ja-JP">
              <a:latin typeface="+mn-ea"/>
            </a:endParaRPr>
          </a:p>
          <a:p>
            <a:pPr lvl="1"/>
            <a:r>
              <a:rPr lang="ja-JP" altLang="ja-JP">
                <a:latin typeface="+mn-ea"/>
              </a:rPr>
              <a:t>施設基準</a:t>
            </a:r>
          </a:p>
          <a:p>
            <a:pPr lvl="2"/>
            <a:r>
              <a:rPr lang="en-US" altLang="ja-JP" dirty="0">
                <a:latin typeface="+mn-ea"/>
              </a:rPr>
              <a:t>(1)</a:t>
            </a:r>
            <a:r>
              <a:rPr lang="ja-JP" altLang="ja-JP">
                <a:latin typeface="+mn-ea"/>
              </a:rPr>
              <a:t>当該保険医療機関内に摂食機能療法を担当する専従の常勤言語聴覚士が</a:t>
            </a:r>
            <a:r>
              <a:rPr lang="en-US" altLang="ja-JP" dirty="0">
                <a:latin typeface="+mn-ea"/>
              </a:rPr>
              <a:t>1</a:t>
            </a:r>
            <a:r>
              <a:rPr lang="ja-JP" altLang="ja-JP">
                <a:latin typeface="+mn-ea"/>
              </a:rPr>
              <a:t>名以上配置されている</a:t>
            </a:r>
            <a:r>
              <a:rPr lang="ja-JP" altLang="en-US">
                <a:latin typeface="+mn-ea"/>
              </a:rPr>
              <a:t>こと　⇒　</a:t>
            </a:r>
            <a:r>
              <a:rPr lang="ja-JP" altLang="ja-JP">
                <a:latin typeface="+mn-ea"/>
              </a:rPr>
              <a:t>削除</a:t>
            </a:r>
          </a:p>
          <a:p>
            <a:pPr lvl="2"/>
            <a:r>
              <a:rPr lang="en-US" altLang="ja-JP" dirty="0">
                <a:latin typeface="+mn-ea"/>
              </a:rPr>
              <a:t>(1)</a:t>
            </a:r>
            <a:r>
              <a:rPr lang="ja-JP" altLang="ja-JP">
                <a:latin typeface="+mn-ea"/>
              </a:rPr>
              <a:t>摂食嚥下機能の回復のために必要な指導管理を行うにつき十分な体制が整備されている</a:t>
            </a:r>
            <a:r>
              <a:rPr lang="ja-JP" altLang="en-US">
                <a:latin typeface="+mn-ea"/>
              </a:rPr>
              <a:t>こと</a:t>
            </a:r>
            <a:endParaRPr lang="ja-JP" altLang="ja-JP">
              <a:latin typeface="+mn-ea"/>
            </a:endParaRPr>
          </a:p>
          <a:p>
            <a:pPr lvl="2"/>
            <a:r>
              <a:rPr lang="en-US" altLang="ja-JP" dirty="0">
                <a:latin typeface="+mn-ea"/>
              </a:rPr>
              <a:t>(2)</a:t>
            </a:r>
            <a:r>
              <a:rPr lang="ja-JP" altLang="ja-JP">
                <a:latin typeface="+mn-ea"/>
              </a:rPr>
              <a:t>摂食機能に係る療養についての実績を地方厚生局長等に報告している</a:t>
            </a:r>
            <a:r>
              <a:rPr lang="ja-JP" altLang="en-US">
                <a:latin typeface="+mn-ea"/>
              </a:rPr>
              <a:t>こと</a:t>
            </a:r>
            <a:r>
              <a:rPr lang="en-US" altLang="ja-JP" dirty="0">
                <a:latin typeface="+mn-ea"/>
              </a:rPr>
              <a:t>			</a:t>
            </a:r>
            <a:endParaRPr lang="ja-JP" altLang="ja-JP">
              <a:latin typeface="+mn-ea"/>
            </a:endParaRPr>
          </a:p>
          <a:p>
            <a:pPr lvl="1"/>
            <a:r>
              <a:rPr lang="ja-JP" altLang="en-US">
                <a:latin typeface="+mn-ea"/>
              </a:rPr>
              <a:t>実施</a:t>
            </a:r>
            <a:r>
              <a:rPr lang="ja-JP" altLang="ja-JP">
                <a:latin typeface="+mn-ea"/>
              </a:rPr>
              <a:t>基準</a:t>
            </a:r>
          </a:p>
          <a:p>
            <a:pPr lvl="2"/>
            <a:r>
              <a:rPr lang="en-US" altLang="ja-JP" dirty="0">
                <a:latin typeface="+mn-ea"/>
              </a:rPr>
              <a:t>(1)</a:t>
            </a:r>
            <a:r>
              <a:rPr lang="ja-JP" altLang="ja-JP">
                <a:latin typeface="+mn-ea"/>
              </a:rPr>
              <a:t>当該保険医療機関内に、以下から構成される摂食嚥下機能の回復の支援に係るチーム</a:t>
            </a:r>
            <a:r>
              <a:rPr lang="en-US" altLang="ja-JP" dirty="0">
                <a:latin typeface="+mn-ea"/>
              </a:rPr>
              <a:t>(</a:t>
            </a:r>
            <a:r>
              <a:rPr lang="ja-JP" altLang="ja-JP">
                <a:latin typeface="+mn-ea"/>
              </a:rPr>
              <a:t>以下「摂食嚥下支援チーム」という</a:t>
            </a:r>
            <a:r>
              <a:rPr lang="en-US" altLang="ja-JP" dirty="0">
                <a:latin typeface="+mn-ea"/>
              </a:rPr>
              <a:t>)</a:t>
            </a:r>
            <a:r>
              <a:rPr lang="ja-JP" altLang="ja-JP">
                <a:latin typeface="+mn-ea"/>
              </a:rPr>
              <a:t>が設置されている</a:t>
            </a:r>
            <a:r>
              <a:rPr lang="ja-JP" altLang="en-US">
                <a:latin typeface="+mn-ea"/>
              </a:rPr>
              <a:t>こと</a:t>
            </a:r>
            <a:r>
              <a:rPr lang="ja-JP" altLang="ja-JP">
                <a:latin typeface="+mn-ea"/>
              </a:rPr>
              <a:t>ただし、カについては、歯科医師が摂食嚥下支援チームに参加している場合に限り必要に応じて参加している</a:t>
            </a:r>
            <a:r>
              <a:rPr lang="ja-JP" altLang="en-US">
                <a:latin typeface="+mn-ea"/>
              </a:rPr>
              <a:t>こと</a:t>
            </a:r>
            <a:endParaRPr lang="ja-JP" altLang="ja-JP">
              <a:latin typeface="+mn-ea"/>
            </a:endParaRPr>
          </a:p>
          <a:p>
            <a:pPr lvl="3"/>
            <a:r>
              <a:rPr lang="ja-JP" altLang="ja-JP">
                <a:latin typeface="+mn-ea"/>
              </a:rPr>
              <a:t>ア、専任の常勤医師又は常勤歯科医師</a:t>
            </a:r>
          </a:p>
          <a:p>
            <a:pPr lvl="3"/>
            <a:r>
              <a:rPr lang="ja-JP" altLang="ja-JP">
                <a:latin typeface="+mn-ea"/>
              </a:rPr>
              <a:t>イ、摂食嚥下機能障害を有する患者の看護に従事した経験を</a:t>
            </a:r>
            <a:r>
              <a:rPr lang="en-US" altLang="ja-JP" dirty="0">
                <a:latin typeface="+mn-ea"/>
              </a:rPr>
              <a:t>5</a:t>
            </a:r>
            <a:r>
              <a:rPr lang="ja-JP" altLang="ja-JP">
                <a:latin typeface="+mn-ea"/>
              </a:rPr>
              <a:t>年以上有する看護師であって、摂食嚥下障害看護に係る適切な研修を修了した専任の常勤看護師</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リハビリテーション</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外来（病院）</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40</a:t>
            </a:fld>
            <a:endParaRPr lang="en-US" altLang="ja-JP" sz="1800" dirty="0"/>
          </a:p>
        </p:txBody>
      </p:sp>
    </p:spTree>
    <p:extLst>
      <p:ext uri="{BB962C8B-B14F-4D97-AF65-F5344CB8AC3E}">
        <p14:creationId xmlns:p14="http://schemas.microsoft.com/office/powerpoint/2010/main" val="1820773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摂食嚥下支援加算</a:t>
            </a:r>
            <a:r>
              <a:rPr lang="en-US" altLang="ja-JP" dirty="0">
                <a:latin typeface="+mn-ea"/>
              </a:rPr>
              <a:t>(</a:t>
            </a:r>
            <a:r>
              <a:rPr lang="ja-JP" altLang="ja-JP">
                <a:latin typeface="+mn-ea"/>
              </a:rPr>
              <a:t>摂食機能療法</a:t>
            </a:r>
            <a:r>
              <a:rPr lang="en-US" altLang="ja-JP" dirty="0">
                <a:latin typeface="+mn-ea"/>
              </a:rPr>
              <a:t>)</a:t>
            </a:r>
            <a:endParaRPr lang="ja-JP" altLang="ja-JP">
              <a:latin typeface="+mn-ea"/>
            </a:endParaRPr>
          </a:p>
          <a:p>
            <a:pPr lvl="1"/>
            <a:r>
              <a:rPr lang="ja-JP" altLang="en-US">
                <a:latin typeface="+mn-ea"/>
              </a:rPr>
              <a:t>実施</a:t>
            </a:r>
            <a:r>
              <a:rPr lang="ja-JP" altLang="ja-JP">
                <a:latin typeface="+mn-ea"/>
              </a:rPr>
              <a:t>基準</a:t>
            </a:r>
          </a:p>
          <a:p>
            <a:pPr lvl="2"/>
            <a:r>
              <a:rPr lang="en-US" altLang="ja-JP" dirty="0">
                <a:latin typeface="+mn-ea"/>
              </a:rPr>
              <a:t>(1)</a:t>
            </a:r>
            <a:r>
              <a:rPr lang="ja-JP" altLang="ja-JP">
                <a:latin typeface="+mn-ea"/>
              </a:rPr>
              <a:t>当該保険医療機関内に、以下から構成される摂食嚥下機能の回復の支援に係るチーム</a:t>
            </a:r>
            <a:r>
              <a:rPr lang="en-US" altLang="ja-JP" dirty="0">
                <a:latin typeface="+mn-ea"/>
              </a:rPr>
              <a:t>(</a:t>
            </a:r>
            <a:r>
              <a:rPr lang="ja-JP" altLang="ja-JP">
                <a:latin typeface="+mn-ea"/>
              </a:rPr>
              <a:t>以下「摂食嚥下支援チーム」という</a:t>
            </a:r>
            <a:r>
              <a:rPr lang="en-US" altLang="ja-JP" dirty="0">
                <a:latin typeface="+mn-ea"/>
              </a:rPr>
              <a:t>)</a:t>
            </a:r>
            <a:r>
              <a:rPr lang="ja-JP" altLang="ja-JP">
                <a:latin typeface="+mn-ea"/>
              </a:rPr>
              <a:t>が設置されている</a:t>
            </a:r>
            <a:r>
              <a:rPr lang="ja-JP" altLang="en-US">
                <a:latin typeface="+mn-ea"/>
              </a:rPr>
              <a:t>こと</a:t>
            </a:r>
            <a:r>
              <a:rPr lang="ja-JP" altLang="ja-JP">
                <a:latin typeface="+mn-ea"/>
              </a:rPr>
              <a:t>ただし、カについては、歯科医師が摂食嚥下支援チームに参加している場合に限り必要に応じて参加している</a:t>
            </a:r>
            <a:r>
              <a:rPr lang="ja-JP" altLang="en-US">
                <a:latin typeface="+mn-ea"/>
              </a:rPr>
              <a:t>こと</a:t>
            </a:r>
            <a:endParaRPr lang="ja-JP" altLang="ja-JP">
              <a:latin typeface="+mn-ea"/>
            </a:endParaRPr>
          </a:p>
          <a:p>
            <a:pPr lvl="3"/>
            <a:r>
              <a:rPr lang="ja-JP" altLang="ja-JP">
                <a:latin typeface="+mn-ea"/>
              </a:rPr>
              <a:t>ウ、専任の常勤言語聴覚士</a:t>
            </a:r>
            <a:r>
              <a:rPr lang="en-US" altLang="ja-JP" dirty="0">
                <a:latin typeface="+mn-ea"/>
              </a:rPr>
              <a:t>		</a:t>
            </a:r>
            <a:r>
              <a:rPr lang="ja-JP" altLang="ja-JP">
                <a:latin typeface="+mn-ea"/>
              </a:rPr>
              <a:t>エ</a:t>
            </a:r>
            <a:r>
              <a:rPr lang="ja-JP" altLang="en-US">
                <a:latin typeface="+mn-ea"/>
              </a:rPr>
              <a:t>、</a:t>
            </a:r>
            <a:r>
              <a:rPr lang="ja-JP" altLang="ja-JP">
                <a:latin typeface="+mn-ea"/>
              </a:rPr>
              <a:t>専任の常勤薬剤師</a:t>
            </a:r>
          </a:p>
          <a:p>
            <a:pPr lvl="3"/>
            <a:r>
              <a:rPr lang="ja-JP" altLang="ja-JP">
                <a:latin typeface="+mn-ea"/>
              </a:rPr>
              <a:t>オ、専任の常勤管理栄養士</a:t>
            </a:r>
            <a:r>
              <a:rPr lang="en-US" altLang="ja-JP" dirty="0">
                <a:latin typeface="+mn-ea"/>
              </a:rPr>
              <a:t>		</a:t>
            </a:r>
            <a:r>
              <a:rPr lang="ja-JP" altLang="ja-JP">
                <a:latin typeface="+mn-ea"/>
              </a:rPr>
              <a:t>カ</a:t>
            </a:r>
            <a:r>
              <a:rPr lang="ja-JP" altLang="en-US">
                <a:latin typeface="+mn-ea"/>
              </a:rPr>
              <a:t>、</a:t>
            </a:r>
            <a:r>
              <a:rPr lang="ja-JP" altLang="ja-JP">
                <a:latin typeface="+mn-ea"/>
              </a:rPr>
              <a:t>専任の歯科衛生士</a:t>
            </a:r>
          </a:p>
          <a:p>
            <a:pPr lvl="3"/>
            <a:r>
              <a:rPr lang="ja-JP" altLang="ja-JP">
                <a:latin typeface="+mn-ea"/>
              </a:rPr>
              <a:t>キ、専任の理学療法士又は作業療法士</a:t>
            </a:r>
          </a:p>
          <a:p>
            <a:pPr lvl="2"/>
            <a:r>
              <a:rPr lang="en-US" altLang="ja-JP" dirty="0">
                <a:latin typeface="+mn-ea"/>
              </a:rPr>
              <a:t>(2)</a:t>
            </a:r>
            <a:r>
              <a:rPr lang="ja-JP" altLang="ja-JP">
                <a:latin typeface="+mn-ea"/>
              </a:rPr>
              <a:t>内視鏡下嚥下機能検査又は嚥下造影の検査結果を踏まえて実施する週</a:t>
            </a:r>
            <a:r>
              <a:rPr lang="en-US" altLang="ja-JP" dirty="0">
                <a:latin typeface="+mn-ea"/>
              </a:rPr>
              <a:t>1</a:t>
            </a:r>
            <a:r>
              <a:rPr lang="ja-JP" altLang="ja-JP">
                <a:latin typeface="+mn-ea"/>
              </a:rPr>
              <a:t>回以上のカンファレンスについては、摂食嚥下支援チームのうち、常勤の医師又は歯科医師、常勤の看護師、常勤の言語聴覚士、常勤の薬剤師、常勤の管理栄養士が参加している</a:t>
            </a:r>
            <a:r>
              <a:rPr lang="ja-JP" altLang="en-US">
                <a:latin typeface="+mn-ea"/>
              </a:rPr>
              <a:t>こと</a:t>
            </a:r>
            <a:r>
              <a:rPr lang="ja-JP" altLang="ja-JP">
                <a:latin typeface="+mn-ea"/>
              </a:rPr>
              <a:t>なお、歯科衛生士、理学療法士又は作業療法士については、必要に応じて参加することが望ましい。</a:t>
            </a:r>
          </a:p>
          <a:p>
            <a:pPr lvl="2"/>
            <a:r>
              <a:rPr lang="en-US" altLang="ja-JP" dirty="0">
                <a:latin typeface="+mn-ea"/>
              </a:rPr>
              <a:t>(3)</a:t>
            </a:r>
            <a:r>
              <a:rPr lang="ja-JP" altLang="ja-JP">
                <a:latin typeface="+mn-ea"/>
              </a:rPr>
              <a:t>摂食嚥下支援加算を算定した患者について、入院時及び退院時の嚥下機能の評価等について、別添〇の様式〇の〇を用いて、地方厚生局長等に報告している</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リハビリテーション</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外来（病院）</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41</a:t>
            </a:fld>
            <a:endParaRPr lang="en-US" altLang="ja-JP" sz="1800" dirty="0"/>
          </a:p>
        </p:txBody>
      </p:sp>
    </p:spTree>
    <p:extLst>
      <p:ext uri="{BB962C8B-B14F-4D97-AF65-F5344CB8AC3E}">
        <p14:creationId xmlns:p14="http://schemas.microsoft.com/office/powerpoint/2010/main" val="3683054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a:t>勤務環境改善関係</a:t>
            </a:r>
            <a:endParaRPr lang="en-US" altLang="ja-JP" sz="4000" dirty="0"/>
          </a:p>
        </p:txBody>
      </p:sp>
      <p:sp>
        <p:nvSpPr>
          <p:cNvPr id="120835" name="スライド番号プレースホルダー 1"/>
          <p:cNvSpPr>
            <a:spLocks noGrp="1"/>
          </p:cNvSpPr>
          <p:nvPr>
            <p:ph type="sldNum" sz="quarter" idx="12"/>
          </p:nvPr>
        </p:nvSpPr>
        <p:spPr>
          <a:xfrm>
            <a:off x="0" y="0"/>
            <a:ext cx="1905000" cy="457200"/>
          </a:xfrm>
          <a:noFill/>
        </p:spPr>
        <p:txBody>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l">
              <a:spcBef>
                <a:spcPct val="0"/>
              </a:spcBef>
              <a:buClrTx/>
              <a:buSzTx/>
              <a:buFontTx/>
              <a:buNone/>
            </a:pPr>
            <a:fld id="{A9413DD0-D45E-46B4-AB7B-1B82D589FE44}" type="slidenum">
              <a:rPr lang="en-US" altLang="ja-JP" sz="1800" smtClean="0">
                <a:solidFill>
                  <a:schemeClr val="tx1"/>
                </a:solidFill>
              </a:rPr>
              <a:pPr algn="l">
                <a:spcBef>
                  <a:spcPct val="0"/>
                </a:spcBef>
                <a:buClrTx/>
                <a:buSzTx/>
                <a:buFontTx/>
                <a:buNone/>
              </a:pPr>
              <a:t>42</a:t>
            </a:fld>
            <a:endParaRPr lang="en-US" altLang="ja-JP" sz="1800" dirty="0">
              <a:solidFill>
                <a:schemeClr val="tx1"/>
              </a:solidFill>
            </a:endParaRPr>
          </a:p>
        </p:txBody>
      </p:sp>
    </p:spTree>
    <p:extLst>
      <p:ext uri="{BB962C8B-B14F-4D97-AF65-F5344CB8AC3E}">
        <p14:creationId xmlns:p14="http://schemas.microsoft.com/office/powerpoint/2010/main" val="3777088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勤務時間の緩和</a:t>
            </a:r>
            <a:endParaRPr lang="en-US" altLang="ja-JP" dirty="0">
              <a:latin typeface="+mn-ea"/>
            </a:endParaRPr>
          </a:p>
          <a:p>
            <a:pPr lvl="1"/>
            <a:r>
              <a:rPr lang="ja-JP" altLang="en-US">
                <a:latin typeface="+mn-ea"/>
              </a:rPr>
              <a:t>週</a:t>
            </a:r>
            <a:r>
              <a:rPr lang="en-US" altLang="ja-JP" dirty="0">
                <a:latin typeface="+mn-ea"/>
              </a:rPr>
              <a:t>3</a:t>
            </a:r>
            <a:r>
              <a:rPr lang="ja-JP" altLang="en-US">
                <a:latin typeface="+mn-ea"/>
              </a:rPr>
              <a:t>日以上かつ週</a:t>
            </a:r>
            <a:r>
              <a:rPr lang="en-US" altLang="ja-JP" dirty="0">
                <a:latin typeface="+mn-ea"/>
              </a:rPr>
              <a:t>24</a:t>
            </a:r>
            <a:r>
              <a:rPr lang="ja-JP" altLang="en-US">
                <a:latin typeface="+mn-ea"/>
              </a:rPr>
              <a:t>時間以上　⇒　週</a:t>
            </a:r>
            <a:r>
              <a:rPr lang="en-US" altLang="ja-JP" dirty="0">
                <a:latin typeface="+mn-ea"/>
              </a:rPr>
              <a:t>3</a:t>
            </a:r>
            <a:r>
              <a:rPr lang="ja-JP" altLang="en-US">
                <a:latin typeface="+mn-ea"/>
              </a:rPr>
              <a:t>日以上かつ週</a:t>
            </a:r>
            <a:r>
              <a:rPr lang="en-US" altLang="ja-JP" dirty="0">
                <a:latin typeface="+mn-ea"/>
              </a:rPr>
              <a:t>22</a:t>
            </a:r>
            <a:r>
              <a:rPr lang="ja-JP" altLang="en-US">
                <a:latin typeface="+mn-ea"/>
              </a:rPr>
              <a:t>時間以上</a:t>
            </a:r>
            <a:endParaRPr lang="en-US" altLang="ja-JP" dirty="0">
              <a:latin typeface="+mn-ea"/>
            </a:endParaRPr>
          </a:p>
          <a:p>
            <a:endParaRPr lang="en-US" altLang="ja-JP" dirty="0">
              <a:latin typeface="+mn-ea"/>
            </a:endParaRPr>
          </a:p>
          <a:p>
            <a:r>
              <a:rPr lang="ja-JP" altLang="en-US">
                <a:latin typeface="+mn-ea"/>
              </a:rPr>
              <a:t>常勤換算計算式</a:t>
            </a:r>
          </a:p>
          <a:p>
            <a:pPr lvl="1"/>
            <a:r>
              <a:rPr lang="ja-JP" altLang="en-US">
                <a:latin typeface="+mn-ea"/>
              </a:rPr>
              <a:t>常勤換算人数　＝　常勤職員の人数　＋　（非常勤職員の勤務時間の合計　</a:t>
            </a:r>
            <a:r>
              <a:rPr lang="en-US" altLang="ja-JP" dirty="0">
                <a:latin typeface="+mn-ea"/>
              </a:rPr>
              <a:t>÷</a:t>
            </a:r>
            <a:r>
              <a:rPr lang="ja-JP" altLang="en-US">
                <a:latin typeface="+mn-ea"/>
              </a:rPr>
              <a:t>　常勤職員が勤務するべき時間） </a:t>
            </a:r>
          </a:p>
          <a:p>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常勤配置等の緩和</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43</a:t>
            </a:fld>
            <a:endParaRPr lang="en-US" altLang="ja-JP" sz="1800" dirty="0"/>
          </a:p>
        </p:txBody>
      </p:sp>
    </p:spTree>
    <p:extLst>
      <p:ext uri="{BB962C8B-B14F-4D97-AF65-F5344CB8AC3E}">
        <p14:creationId xmlns:p14="http://schemas.microsoft.com/office/powerpoint/2010/main" val="2738512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複数の非常勤医師を組合せた常勤換算でも配置可能とする項目を拡大</a:t>
            </a:r>
          </a:p>
          <a:p>
            <a:pPr lvl="1"/>
            <a:r>
              <a:rPr lang="ja-JP" altLang="en-US">
                <a:latin typeface="+mn-ea"/>
              </a:rPr>
              <a:t>緩和ケア診療加算、栄養サポートチーム加算、感染防止対策加算、抗菌薬適正使用支援加算</a:t>
            </a:r>
            <a:endParaRPr lang="en-US" altLang="ja-JP" dirty="0">
              <a:latin typeface="+mn-ea"/>
            </a:endParaRPr>
          </a:p>
          <a:p>
            <a:pPr lvl="1"/>
            <a:r>
              <a:rPr lang="ja-JP" altLang="en-US">
                <a:latin typeface="+mn-ea"/>
              </a:rPr>
              <a:t>施設基準</a:t>
            </a:r>
          </a:p>
          <a:p>
            <a:pPr lvl="2"/>
            <a:r>
              <a:rPr lang="en-US" altLang="ja-JP" dirty="0">
                <a:latin typeface="+mn-ea"/>
              </a:rPr>
              <a:t>(1)</a:t>
            </a:r>
            <a:r>
              <a:rPr lang="ja-JP" altLang="en-US">
                <a:latin typeface="+mn-ea"/>
              </a:rPr>
              <a:t>当該保険医療機関内に、以下の</a:t>
            </a:r>
            <a:r>
              <a:rPr lang="en-US" altLang="ja-JP" dirty="0">
                <a:latin typeface="+mn-ea"/>
              </a:rPr>
              <a:t>4</a:t>
            </a:r>
            <a:r>
              <a:rPr lang="ja-JP" altLang="en-US">
                <a:latin typeface="+mn-ea"/>
              </a:rPr>
              <a:t>名から構成される緩和ケアに係るチームが設置されていること</a:t>
            </a:r>
            <a:endParaRPr lang="en-US" altLang="ja-JP" dirty="0">
              <a:latin typeface="+mn-ea"/>
            </a:endParaRPr>
          </a:p>
          <a:p>
            <a:pPr lvl="3"/>
            <a:r>
              <a:rPr lang="ja-JP" altLang="en-US">
                <a:latin typeface="+mn-ea"/>
              </a:rPr>
              <a:t>ア、身体症状の緩和を担当する専任の常勤医師</a:t>
            </a:r>
          </a:p>
          <a:p>
            <a:pPr lvl="3"/>
            <a:r>
              <a:rPr lang="ja-JP" altLang="en-US">
                <a:latin typeface="+mn-ea"/>
              </a:rPr>
              <a:t>イ、精神症状の緩和を担当する専任の常勤医師</a:t>
            </a:r>
          </a:p>
          <a:p>
            <a:pPr lvl="3"/>
            <a:r>
              <a:rPr lang="ja-JP" altLang="en-US">
                <a:latin typeface="+mn-ea"/>
              </a:rPr>
              <a:t>ウ、緩和ケアの経験を有する専任の常勤看護師</a:t>
            </a:r>
          </a:p>
          <a:p>
            <a:pPr lvl="3"/>
            <a:r>
              <a:rPr lang="ja-JP" altLang="en-US">
                <a:latin typeface="+mn-ea"/>
              </a:rPr>
              <a:t>エ、緩和ケアの経験を有する専任の薬剤師</a:t>
            </a:r>
          </a:p>
          <a:p>
            <a:pPr lvl="2"/>
            <a:r>
              <a:rPr lang="ja-JP" altLang="en-US">
                <a:latin typeface="+mn-ea"/>
              </a:rPr>
              <a:t>なお、アからエまでのうちいずれか</a:t>
            </a:r>
            <a:r>
              <a:rPr lang="en-US" altLang="ja-JP" dirty="0">
                <a:latin typeface="+mn-ea"/>
              </a:rPr>
              <a:t>1</a:t>
            </a:r>
            <a:r>
              <a:rPr lang="ja-JP" altLang="en-US">
                <a:latin typeface="+mn-ea"/>
              </a:rPr>
              <a:t>人は専従であることただし、当該緩和ケアチームが診察する患者数が</a:t>
            </a:r>
            <a:r>
              <a:rPr lang="en-US" altLang="ja-JP" dirty="0">
                <a:latin typeface="+mn-ea"/>
              </a:rPr>
              <a:t>1</a:t>
            </a:r>
            <a:r>
              <a:rPr lang="ja-JP" altLang="en-US">
                <a:latin typeface="+mn-ea"/>
              </a:rPr>
              <a:t>日に</a:t>
            </a:r>
            <a:r>
              <a:rPr lang="en-US" altLang="ja-JP" dirty="0">
                <a:latin typeface="+mn-ea"/>
              </a:rPr>
              <a:t>15</a:t>
            </a:r>
            <a:r>
              <a:rPr lang="ja-JP" altLang="en-US">
                <a:latin typeface="+mn-ea"/>
              </a:rPr>
              <a:t>人以内である場合は、いずれも専任で差し支えない。</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常勤配置等の緩和</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44</a:t>
            </a:fld>
            <a:endParaRPr lang="en-US" altLang="ja-JP" sz="1800" dirty="0"/>
          </a:p>
        </p:txBody>
      </p:sp>
    </p:spTree>
    <p:extLst>
      <p:ext uri="{BB962C8B-B14F-4D97-AF65-F5344CB8AC3E}">
        <p14:creationId xmlns:p14="http://schemas.microsoft.com/office/powerpoint/2010/main" val="3528262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複数の非常勤医師を組合せた常勤換算でも配置可能とする項目を拡大</a:t>
            </a:r>
          </a:p>
          <a:p>
            <a:pPr lvl="1"/>
            <a:r>
              <a:rPr lang="ja-JP" altLang="en-US">
                <a:latin typeface="+mn-ea"/>
              </a:rPr>
              <a:t>施設基準</a:t>
            </a:r>
          </a:p>
          <a:p>
            <a:pPr lvl="2"/>
            <a:r>
              <a:rPr lang="ja-JP" altLang="en-US">
                <a:latin typeface="+mn-ea"/>
              </a:rPr>
              <a:t>また、緩和ケア診療加算の注</a:t>
            </a:r>
            <a:r>
              <a:rPr lang="en-US" altLang="ja-JP" dirty="0">
                <a:latin typeface="+mn-ea"/>
              </a:rPr>
              <a:t>2</a:t>
            </a:r>
            <a:r>
              <a:rPr lang="ja-JP" altLang="en-US">
                <a:latin typeface="+mn-ea"/>
              </a:rPr>
              <a:t>に規定する点数を算定する場合には、以下の</a:t>
            </a:r>
            <a:r>
              <a:rPr lang="en-US" altLang="ja-JP" dirty="0">
                <a:latin typeface="+mn-ea"/>
              </a:rPr>
              <a:t>4</a:t>
            </a:r>
            <a:r>
              <a:rPr lang="ja-JP" altLang="en-US">
                <a:latin typeface="+mn-ea"/>
              </a:rPr>
              <a:t>名から構成される緩和ケアチームにより行われていること</a:t>
            </a:r>
          </a:p>
          <a:p>
            <a:pPr lvl="3"/>
            <a:r>
              <a:rPr lang="ja-JP" altLang="en-US">
                <a:latin typeface="+mn-ea"/>
              </a:rPr>
              <a:t>ア、身体症状の緩和を担当する常勤医師</a:t>
            </a:r>
          </a:p>
          <a:p>
            <a:pPr lvl="3"/>
            <a:r>
              <a:rPr lang="ja-JP" altLang="en-US">
                <a:latin typeface="+mn-ea"/>
              </a:rPr>
              <a:t>イ、精神症状の緩和を担当する医師</a:t>
            </a:r>
          </a:p>
          <a:p>
            <a:pPr lvl="3"/>
            <a:r>
              <a:rPr lang="ja-JP" altLang="en-US">
                <a:latin typeface="+mn-ea"/>
              </a:rPr>
              <a:t>ウ、緩和ケアの経験を有する看護師</a:t>
            </a:r>
          </a:p>
          <a:p>
            <a:pPr lvl="3"/>
            <a:r>
              <a:rPr lang="ja-JP" altLang="en-US">
                <a:latin typeface="+mn-ea"/>
              </a:rPr>
              <a:t>エ、緩和ケアの経験を有する薬剤師</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常勤配置等の緩和</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45</a:t>
            </a:fld>
            <a:endParaRPr lang="en-US" altLang="ja-JP" sz="1800" dirty="0"/>
          </a:p>
        </p:txBody>
      </p:sp>
    </p:spTree>
    <p:extLst>
      <p:ext uri="{BB962C8B-B14F-4D97-AF65-F5344CB8AC3E}">
        <p14:creationId xmlns:p14="http://schemas.microsoft.com/office/powerpoint/2010/main" val="3743646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複数の非常勤薬剤師を組み合わせた常勤換算でも配置可能とする（</a:t>
            </a:r>
            <a:r>
              <a:rPr lang="en-US" altLang="ja-JP" dirty="0">
                <a:latin typeface="+mn-ea"/>
              </a:rPr>
              <a:t>1</a:t>
            </a:r>
            <a:r>
              <a:rPr lang="ja-JP" altLang="en-US">
                <a:latin typeface="+mn-ea"/>
              </a:rPr>
              <a:t>名は常勤薬剤師であること</a:t>
            </a:r>
            <a:r>
              <a:rPr lang="en-US" altLang="ja-JP" dirty="0">
                <a:latin typeface="+mn-ea"/>
              </a:rPr>
              <a:t>)</a:t>
            </a:r>
            <a:endParaRPr lang="ja-JP" altLang="en-US">
              <a:latin typeface="+mn-ea"/>
            </a:endParaRPr>
          </a:p>
          <a:p>
            <a:pPr lvl="1"/>
            <a:r>
              <a:rPr lang="ja-JP" altLang="en-US">
                <a:latin typeface="+mn-ea"/>
              </a:rPr>
              <a:t>病棟薬剤業務実施加算</a:t>
            </a:r>
            <a:endParaRPr lang="en-US" altLang="ja-JP" dirty="0">
              <a:latin typeface="+mn-ea"/>
            </a:endParaRPr>
          </a:p>
          <a:p>
            <a:pPr lvl="1"/>
            <a:r>
              <a:rPr lang="ja-JP" altLang="en-US">
                <a:latin typeface="+mn-ea"/>
              </a:rPr>
              <a:t>薬剤管理指導料</a:t>
            </a:r>
          </a:p>
          <a:p>
            <a:pPr lvl="2"/>
            <a:r>
              <a:rPr lang="ja-JP" altLang="en-US">
                <a:latin typeface="+mn-ea"/>
              </a:rPr>
              <a:t>施設基準</a:t>
            </a:r>
            <a:endParaRPr lang="en-US" altLang="ja-JP" dirty="0">
              <a:latin typeface="+mn-ea"/>
            </a:endParaRPr>
          </a:p>
          <a:p>
            <a:pPr lvl="3"/>
            <a:r>
              <a:rPr lang="en-US" altLang="ja-JP" dirty="0">
                <a:latin typeface="+mn-ea"/>
              </a:rPr>
              <a:t>(1)</a:t>
            </a:r>
            <a:r>
              <a:rPr lang="ja-JP" altLang="en-US">
                <a:latin typeface="+mn-ea"/>
              </a:rPr>
              <a:t>当該保険医療機関に常勤の薬剤師が、</a:t>
            </a:r>
            <a:r>
              <a:rPr lang="en-US" altLang="ja-JP" dirty="0">
                <a:latin typeface="+mn-ea"/>
              </a:rPr>
              <a:t>2</a:t>
            </a:r>
            <a:r>
              <a:rPr lang="ja-JP" altLang="en-US">
                <a:latin typeface="+mn-ea"/>
              </a:rPr>
              <a:t>人以上配置されているとともに、病棟薬剤業務の実施に必要な体制がとられていること</a:t>
            </a:r>
            <a:r>
              <a:rPr lang="ja-JP" altLang="en-US" u="sng">
                <a:latin typeface="+mn-ea"/>
              </a:rPr>
              <a:t>なお、週</a:t>
            </a:r>
            <a:r>
              <a:rPr lang="en-US" altLang="ja-JP" u="sng" dirty="0">
                <a:latin typeface="+mn-ea"/>
              </a:rPr>
              <a:t>3</a:t>
            </a:r>
            <a:r>
              <a:rPr lang="ja-JP" altLang="en-US" u="sng">
                <a:latin typeface="+mn-ea"/>
              </a:rPr>
              <a:t>日以上常態として勤務しており、かつ、所定労働時間が週</a:t>
            </a:r>
            <a:r>
              <a:rPr lang="en-US" altLang="ja-JP" u="sng" dirty="0">
                <a:latin typeface="+mn-ea"/>
              </a:rPr>
              <a:t>22</a:t>
            </a:r>
            <a:r>
              <a:rPr lang="ja-JP" altLang="en-US" u="sng">
                <a:latin typeface="+mn-ea"/>
              </a:rPr>
              <a:t>時間以上の勤務を行っている非常勤の薬剤師を</a:t>
            </a:r>
            <a:r>
              <a:rPr lang="en-US" altLang="ja-JP" u="sng" dirty="0">
                <a:latin typeface="+mn-ea"/>
              </a:rPr>
              <a:t>2</a:t>
            </a:r>
            <a:r>
              <a:rPr lang="ja-JP" altLang="en-US" u="sng">
                <a:latin typeface="+mn-ea"/>
              </a:rPr>
              <a:t>人組み合わせることにより、当該保険医療機関における常勤薬剤師の勤務時間帯と同じ時間帯にこれらの非常勤薬剤師が配置されている場合には、これらの非常勤薬剤師の実労働時間を常勤換算し常勤薬剤師数に算入することができる。ただし、常勤換算し常勤薬剤師に算入することができるのは、常勤の薬剤師のうち</a:t>
            </a:r>
            <a:r>
              <a:rPr lang="en-US" altLang="ja-JP" u="sng" dirty="0">
                <a:latin typeface="+mn-ea"/>
              </a:rPr>
              <a:t>1</a:t>
            </a:r>
            <a:r>
              <a:rPr lang="ja-JP" altLang="en-US" u="sng">
                <a:latin typeface="+mn-ea"/>
              </a:rPr>
              <a:t>名までに限る。</a:t>
            </a:r>
          </a:p>
          <a:p>
            <a:pPr lvl="3"/>
            <a:r>
              <a:rPr lang="en-US" altLang="ja-JP" dirty="0">
                <a:latin typeface="+mn-ea"/>
              </a:rPr>
              <a:t>(5)</a:t>
            </a:r>
            <a:r>
              <a:rPr lang="ja-JP" altLang="en-US">
                <a:latin typeface="+mn-ea"/>
              </a:rPr>
              <a:t>医薬品情報の収集及び伝達を行うための専用施設</a:t>
            </a:r>
            <a:r>
              <a:rPr lang="en-US" altLang="ja-JP" dirty="0">
                <a:latin typeface="+mn-ea"/>
              </a:rPr>
              <a:t>(</a:t>
            </a:r>
            <a:r>
              <a:rPr lang="ja-JP" altLang="en-US">
                <a:latin typeface="+mn-ea"/>
              </a:rPr>
              <a:t>以下「医薬品情報管理室」という</a:t>
            </a:r>
            <a:r>
              <a:rPr lang="en-US" altLang="ja-JP" dirty="0">
                <a:latin typeface="+mn-ea"/>
              </a:rPr>
              <a:t>)</a:t>
            </a:r>
            <a:r>
              <a:rPr lang="ja-JP" altLang="en-US">
                <a:latin typeface="+mn-ea"/>
              </a:rPr>
              <a:t>を有し</a:t>
            </a:r>
            <a:r>
              <a:rPr lang="ja-JP" altLang="en-US" u="sng">
                <a:latin typeface="+mn-ea"/>
              </a:rPr>
              <a:t>、院内からの相談に対応できる体制が整備</a:t>
            </a:r>
            <a:r>
              <a:rPr lang="ja-JP" altLang="en-US">
                <a:latin typeface="+mn-ea"/>
              </a:rPr>
              <a:t>されていること</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常勤配置等の緩和</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46</a:t>
            </a:fld>
            <a:endParaRPr lang="en-US" altLang="ja-JP" sz="1800" dirty="0"/>
          </a:p>
        </p:txBody>
      </p:sp>
    </p:spTree>
    <p:extLst>
      <p:ext uri="{BB962C8B-B14F-4D97-AF65-F5344CB8AC3E}">
        <p14:creationId xmlns:p14="http://schemas.microsoft.com/office/powerpoint/2010/main" val="2415395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複数の非常勤医師を組合せた常勤換算でも配置可能とする項目を拡大</a:t>
            </a:r>
          </a:p>
          <a:p>
            <a:pPr lvl="1"/>
            <a:r>
              <a:rPr lang="ja-JP" altLang="en-US">
                <a:latin typeface="+mn-ea"/>
              </a:rPr>
              <a:t>施設基準</a:t>
            </a:r>
          </a:p>
          <a:p>
            <a:pPr lvl="2"/>
            <a:r>
              <a:rPr lang="en-US" altLang="ja-JP" dirty="0">
                <a:latin typeface="+mn-ea"/>
              </a:rPr>
              <a:t>(3)(1)</a:t>
            </a:r>
            <a:r>
              <a:rPr lang="ja-JP" altLang="en-US">
                <a:latin typeface="+mn-ea"/>
              </a:rPr>
              <a:t>のアに掲げる医師は、悪性腫瘍患者又は後天性免疫不全症候群の患者を対象とした症状緩和治療を主たる業務とした</a:t>
            </a:r>
            <a:r>
              <a:rPr lang="en-US" altLang="ja-JP" dirty="0">
                <a:latin typeface="+mn-ea"/>
              </a:rPr>
              <a:t>3</a:t>
            </a:r>
            <a:r>
              <a:rPr lang="ja-JP" altLang="en-US">
                <a:latin typeface="+mn-ea"/>
              </a:rPr>
              <a:t>年以上の経験を有する者であることまた、週</a:t>
            </a:r>
            <a:r>
              <a:rPr lang="en-US" altLang="ja-JP" dirty="0">
                <a:latin typeface="+mn-ea"/>
              </a:rPr>
              <a:t>3</a:t>
            </a:r>
            <a:r>
              <a:rPr lang="ja-JP" altLang="en-US">
                <a:latin typeface="+mn-ea"/>
              </a:rPr>
              <a:t>日以上常態として勤務しており、かつ、所定労働時間が週</a:t>
            </a:r>
            <a:r>
              <a:rPr lang="en-US" altLang="ja-JP" dirty="0">
                <a:latin typeface="+mn-ea"/>
              </a:rPr>
              <a:t>22</a:t>
            </a:r>
            <a:r>
              <a:rPr lang="ja-JP" altLang="en-US">
                <a:latin typeface="+mn-ea"/>
              </a:rPr>
              <a:t>時間以上の勤務を行っている専任の非常勤医師</a:t>
            </a:r>
            <a:r>
              <a:rPr lang="en-US" altLang="ja-JP" dirty="0">
                <a:latin typeface="+mn-ea"/>
              </a:rPr>
              <a:t>(</a:t>
            </a:r>
            <a:r>
              <a:rPr lang="ja-JP" altLang="en-US">
                <a:latin typeface="+mn-ea"/>
              </a:rPr>
              <a:t>悪性腫瘍患者又は後天性免疫不全症候群の患者を対象とした症状緩和治療を主たる業務とした</a:t>
            </a:r>
            <a:r>
              <a:rPr lang="en-US" altLang="ja-JP" dirty="0">
                <a:latin typeface="+mn-ea"/>
              </a:rPr>
              <a:t>3</a:t>
            </a:r>
            <a:r>
              <a:rPr lang="ja-JP" altLang="en-US">
                <a:latin typeface="+mn-ea"/>
              </a:rPr>
              <a:t>年以上の経験を有する医師に限る</a:t>
            </a:r>
            <a:r>
              <a:rPr lang="en-US" altLang="ja-JP" dirty="0">
                <a:latin typeface="+mn-ea"/>
              </a:rPr>
              <a:t>)</a:t>
            </a:r>
            <a:r>
              <a:rPr lang="ja-JP" altLang="en-US">
                <a:latin typeface="+mn-ea"/>
              </a:rPr>
              <a:t>を</a:t>
            </a:r>
            <a:r>
              <a:rPr lang="en-US" altLang="ja-JP" dirty="0">
                <a:latin typeface="+mn-ea"/>
              </a:rPr>
              <a:t>2</a:t>
            </a:r>
            <a:r>
              <a:rPr lang="ja-JP" altLang="en-US">
                <a:latin typeface="+mn-ea"/>
              </a:rPr>
              <a:t>名組み合わせることにより、常勤医師の勤務時間帯と同じ時間帯にこれらの非常勤医師が配置されている場合には、当該</a:t>
            </a:r>
            <a:r>
              <a:rPr lang="en-US" altLang="ja-JP" dirty="0">
                <a:latin typeface="+mn-ea"/>
              </a:rPr>
              <a:t>2</a:t>
            </a:r>
            <a:r>
              <a:rPr lang="ja-JP" altLang="en-US">
                <a:latin typeface="+mn-ea"/>
              </a:rPr>
              <a:t>名の非常勤医師が緩和ケアチームの業務に従事する場合に限り、当該基準を満たしていることとみなすことができる。</a:t>
            </a:r>
          </a:p>
          <a:p>
            <a:pPr lvl="2"/>
            <a:r>
              <a:rPr lang="en-US" altLang="ja-JP" dirty="0">
                <a:latin typeface="+mn-ea"/>
              </a:rPr>
              <a:t>※(1)</a:t>
            </a:r>
            <a:r>
              <a:rPr lang="ja-JP" altLang="en-US">
                <a:latin typeface="+mn-ea"/>
              </a:rPr>
              <a:t>のイに掲げる医師についても同様。</a:t>
            </a:r>
            <a:endParaRPr lang="en-US" altLang="ja-JP" dirty="0">
              <a:latin typeface="+mn-ea"/>
            </a:endParaRPr>
          </a:p>
          <a:p>
            <a:pPr lvl="2"/>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常勤配置等の緩和</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47</a:t>
            </a:fld>
            <a:endParaRPr lang="en-US" altLang="ja-JP" sz="1800" dirty="0"/>
          </a:p>
        </p:txBody>
      </p:sp>
    </p:spTree>
    <p:extLst>
      <p:ext uri="{BB962C8B-B14F-4D97-AF65-F5344CB8AC3E}">
        <p14:creationId xmlns:p14="http://schemas.microsoft.com/office/powerpoint/2010/main" val="16006856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管理者によるマネジメントを推進</a:t>
            </a:r>
          </a:p>
          <a:p>
            <a:pPr lvl="1"/>
            <a:r>
              <a:rPr lang="ja-JP" altLang="en-US">
                <a:latin typeface="+mn-ea"/>
              </a:rPr>
              <a:t>対象となる項目</a:t>
            </a:r>
            <a:endParaRPr lang="en-US" altLang="ja-JP" dirty="0">
              <a:latin typeface="+mn-ea"/>
            </a:endParaRPr>
          </a:p>
          <a:p>
            <a:pPr lvl="2"/>
            <a:r>
              <a:rPr lang="ja-JP" altLang="en-US">
                <a:latin typeface="+mn-ea"/>
              </a:rPr>
              <a:t>総合入院体制加算、医師事務作業補助体制加算、処置及び手術の休日加算</a:t>
            </a:r>
            <a:r>
              <a:rPr lang="en-US" altLang="ja-JP" dirty="0">
                <a:latin typeface="+mn-ea"/>
              </a:rPr>
              <a:t>1</a:t>
            </a:r>
            <a:r>
              <a:rPr lang="ja-JP" altLang="en-US">
                <a:latin typeface="+mn-ea"/>
              </a:rPr>
              <a:t>、時間外加算</a:t>
            </a:r>
            <a:r>
              <a:rPr lang="en-US" altLang="ja-JP" dirty="0">
                <a:latin typeface="+mn-ea"/>
              </a:rPr>
              <a:t>1</a:t>
            </a:r>
            <a:r>
              <a:rPr lang="ja-JP" altLang="en-US">
                <a:latin typeface="+mn-ea"/>
              </a:rPr>
              <a:t>及び深夜加算</a:t>
            </a:r>
            <a:r>
              <a:rPr lang="en-US" altLang="ja-JP" dirty="0">
                <a:latin typeface="+mn-ea"/>
              </a:rPr>
              <a:t>1</a:t>
            </a:r>
          </a:p>
          <a:p>
            <a:endParaRPr lang="en-US" altLang="ja-JP" dirty="0">
              <a:latin typeface="+mn-ea"/>
            </a:endParaRPr>
          </a:p>
          <a:p>
            <a:pPr lvl="1"/>
            <a:r>
              <a:rPr lang="ja-JP" altLang="en-US">
                <a:latin typeface="+mn-ea"/>
              </a:rPr>
              <a:t>施設基準</a:t>
            </a:r>
          </a:p>
          <a:p>
            <a:pPr lvl="2"/>
            <a:r>
              <a:rPr lang="en-US" altLang="ja-JP" dirty="0">
                <a:latin typeface="+mn-ea"/>
              </a:rPr>
              <a:t>(7)</a:t>
            </a:r>
            <a:r>
              <a:rPr lang="ja-JP" altLang="en-US">
                <a:latin typeface="+mn-ea"/>
              </a:rPr>
              <a:t>病院の医療従事者の負担の軽減及び処遇の改善に資する体制として、次の体制を整備していること</a:t>
            </a:r>
          </a:p>
          <a:p>
            <a:pPr lvl="2"/>
            <a:r>
              <a:rPr lang="ja-JP" altLang="en-US">
                <a:latin typeface="+mn-ea"/>
              </a:rPr>
              <a:t>イ、当該保険医療機関内に、多職種からなる役割分担推進のための委員会又は会議を設置し、「医療従事者の負担の軽減及び処遇の改善に資する計画」を作成すること当該委員会等は、当該計画の達成状況の評価を行う際、その他適宜必要に応じて開催していること</a:t>
            </a:r>
            <a:r>
              <a:rPr lang="ja-JP" altLang="en-US" u="sng">
                <a:latin typeface="+mn-ea"/>
              </a:rPr>
              <a:t>また、当該委員会等において、当該保険医療機関の管理者が年</a:t>
            </a:r>
            <a:r>
              <a:rPr lang="en-US" altLang="ja-JP" u="sng" dirty="0">
                <a:latin typeface="+mn-ea"/>
              </a:rPr>
              <a:t>1</a:t>
            </a:r>
            <a:r>
              <a:rPr lang="ja-JP" altLang="en-US" u="sng">
                <a:latin typeface="+mn-ea"/>
              </a:rPr>
              <a:t>回以上出席すること</a:t>
            </a:r>
            <a:r>
              <a:rPr lang="ja-JP" altLang="en-US">
                <a:latin typeface="+mn-ea"/>
              </a:rPr>
              <a:t>なお、当該委員会等は、当該保険医療機関における労働安全衛生法</a:t>
            </a:r>
            <a:r>
              <a:rPr lang="en-US" altLang="ja-JP" dirty="0">
                <a:latin typeface="+mn-ea"/>
              </a:rPr>
              <a:t>(</a:t>
            </a:r>
            <a:r>
              <a:rPr lang="ja-JP" altLang="en-US">
                <a:latin typeface="+mn-ea"/>
              </a:rPr>
              <a:t>昭和</a:t>
            </a:r>
            <a:r>
              <a:rPr lang="en-US" altLang="ja-JP" dirty="0">
                <a:latin typeface="+mn-ea"/>
              </a:rPr>
              <a:t>47</a:t>
            </a:r>
            <a:r>
              <a:rPr lang="ja-JP" altLang="en-US">
                <a:latin typeface="+mn-ea"/>
              </a:rPr>
              <a:t>年法律第</a:t>
            </a:r>
            <a:r>
              <a:rPr lang="en-US" altLang="ja-JP" dirty="0">
                <a:latin typeface="+mn-ea"/>
              </a:rPr>
              <a:t>57</a:t>
            </a:r>
            <a:r>
              <a:rPr lang="ja-JP" altLang="en-US">
                <a:latin typeface="+mn-ea"/>
              </a:rPr>
              <a:t>号</a:t>
            </a:r>
            <a:r>
              <a:rPr lang="en-US" altLang="ja-JP" dirty="0">
                <a:latin typeface="+mn-ea"/>
              </a:rPr>
              <a:t>)</a:t>
            </a:r>
            <a:r>
              <a:rPr lang="ja-JP" altLang="en-US">
                <a:latin typeface="+mn-ea"/>
              </a:rPr>
              <a:t>第</a:t>
            </a:r>
            <a:r>
              <a:rPr lang="en-US" altLang="ja-JP" dirty="0">
                <a:latin typeface="+mn-ea"/>
              </a:rPr>
              <a:t>19</a:t>
            </a:r>
            <a:r>
              <a:rPr lang="ja-JP" altLang="en-US">
                <a:latin typeface="+mn-ea"/>
              </a:rPr>
              <a:t>条に規定する安全衛生委員会等、既存の委員会を活用することで差し支えない</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勤務環境改善</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48</a:t>
            </a:fld>
            <a:endParaRPr lang="en-US" altLang="ja-JP" sz="1800" dirty="0"/>
          </a:p>
        </p:txBody>
      </p:sp>
    </p:spTree>
    <p:extLst>
      <p:ext uri="{BB962C8B-B14F-4D97-AF65-F5344CB8AC3E}">
        <p14:creationId xmlns:p14="http://schemas.microsoft.com/office/powerpoint/2010/main" val="1493883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夜間における看護業務の負担軽減</a:t>
            </a:r>
          </a:p>
          <a:p>
            <a:pPr lvl="1"/>
            <a:r>
              <a:rPr lang="ja-JP" altLang="en-US" sz="2000">
                <a:latin typeface="+mn-ea"/>
              </a:rPr>
              <a:t>対象となる項目</a:t>
            </a:r>
          </a:p>
          <a:p>
            <a:pPr lvl="2"/>
            <a:r>
              <a:rPr lang="ja-JP" altLang="en-US" sz="1800">
                <a:latin typeface="+mn-ea"/>
              </a:rPr>
              <a:t>夜間看護体制加算</a:t>
            </a:r>
            <a:r>
              <a:rPr lang="en-US" altLang="ja-JP" sz="1800" dirty="0">
                <a:latin typeface="+mn-ea"/>
              </a:rPr>
              <a:t>(</a:t>
            </a:r>
            <a:r>
              <a:rPr lang="ja-JP" altLang="en-US" sz="1800">
                <a:latin typeface="+mn-ea"/>
              </a:rPr>
              <a:t>急性期看護補助体制加算</a:t>
            </a:r>
            <a:r>
              <a:rPr lang="en-US" altLang="ja-JP" sz="1800" dirty="0">
                <a:latin typeface="+mn-ea"/>
              </a:rPr>
              <a:t>)</a:t>
            </a:r>
            <a:r>
              <a:rPr lang="ja-JP" altLang="en-US" sz="1800">
                <a:latin typeface="+mn-ea"/>
              </a:rPr>
              <a:t>、障害者施設等入院基本料の注</a:t>
            </a:r>
            <a:r>
              <a:rPr lang="en-US" altLang="ja-JP" sz="1800" dirty="0">
                <a:latin typeface="+mn-ea"/>
              </a:rPr>
              <a:t>10</a:t>
            </a:r>
            <a:r>
              <a:rPr lang="ja-JP" altLang="en-US" sz="1800">
                <a:latin typeface="+mn-ea"/>
              </a:rPr>
              <a:t>に掲げる夜間看護体制加算、看護職員夜間配置加算</a:t>
            </a:r>
            <a:r>
              <a:rPr lang="en-US" altLang="ja-JP" sz="1800" dirty="0">
                <a:latin typeface="+mn-ea"/>
              </a:rPr>
              <a:t>(</a:t>
            </a:r>
            <a:r>
              <a:rPr lang="ja-JP" altLang="en-US" sz="1800">
                <a:latin typeface="+mn-ea"/>
              </a:rPr>
              <a:t>看護職員夜間</a:t>
            </a:r>
            <a:r>
              <a:rPr lang="en-US" altLang="ja-JP" sz="1800" dirty="0">
                <a:latin typeface="+mn-ea"/>
              </a:rPr>
              <a:t>12</a:t>
            </a:r>
            <a:r>
              <a:rPr lang="ja-JP" altLang="en-US" sz="1800">
                <a:latin typeface="+mn-ea"/>
              </a:rPr>
              <a:t>対</a:t>
            </a:r>
            <a:r>
              <a:rPr lang="en-US" altLang="ja-JP" sz="1800" dirty="0">
                <a:latin typeface="+mn-ea"/>
              </a:rPr>
              <a:t>1</a:t>
            </a:r>
            <a:r>
              <a:rPr lang="ja-JP" altLang="en-US" sz="1800">
                <a:latin typeface="+mn-ea"/>
              </a:rPr>
              <a:t>配置加算</a:t>
            </a:r>
            <a:r>
              <a:rPr lang="en-US" altLang="ja-JP" sz="1800" dirty="0">
                <a:latin typeface="+mn-ea"/>
              </a:rPr>
              <a:t>1</a:t>
            </a:r>
            <a:r>
              <a:rPr lang="ja-JP" altLang="en-US" sz="1800">
                <a:latin typeface="+mn-ea"/>
              </a:rPr>
              <a:t>及び看護職員夜間</a:t>
            </a:r>
            <a:r>
              <a:rPr lang="en-US" altLang="ja-JP" sz="1800" dirty="0">
                <a:latin typeface="+mn-ea"/>
              </a:rPr>
              <a:t>16</a:t>
            </a:r>
            <a:r>
              <a:rPr lang="ja-JP" altLang="en-US" sz="1800">
                <a:latin typeface="+mn-ea"/>
              </a:rPr>
              <a:t>対</a:t>
            </a:r>
            <a:r>
              <a:rPr lang="en-US" altLang="ja-JP" sz="1800" dirty="0">
                <a:latin typeface="+mn-ea"/>
              </a:rPr>
              <a:t>1</a:t>
            </a:r>
            <a:r>
              <a:rPr lang="ja-JP" altLang="en-US" sz="1800">
                <a:latin typeface="+mn-ea"/>
              </a:rPr>
              <a:t>配置加算</a:t>
            </a:r>
            <a:r>
              <a:rPr lang="en-US" altLang="ja-JP" sz="1800" dirty="0">
                <a:latin typeface="+mn-ea"/>
              </a:rPr>
              <a:t>1</a:t>
            </a:r>
            <a:r>
              <a:rPr lang="ja-JP" altLang="en-US" sz="1800">
                <a:latin typeface="+mn-ea"/>
              </a:rPr>
              <a:t>に限る</a:t>
            </a:r>
            <a:r>
              <a:rPr lang="en-US" altLang="ja-JP" sz="1800" dirty="0">
                <a:latin typeface="+mn-ea"/>
              </a:rPr>
              <a:t>)</a:t>
            </a:r>
            <a:r>
              <a:rPr lang="ja-JP" altLang="en-US" sz="1800">
                <a:latin typeface="+mn-ea"/>
              </a:rPr>
              <a:t>、看護補助加算の注</a:t>
            </a:r>
            <a:r>
              <a:rPr lang="en-US" altLang="ja-JP" sz="1800" dirty="0">
                <a:latin typeface="+mn-ea"/>
              </a:rPr>
              <a:t>3</a:t>
            </a:r>
            <a:r>
              <a:rPr lang="ja-JP" altLang="en-US" sz="1800">
                <a:latin typeface="+mn-ea"/>
              </a:rPr>
              <a:t>に掲げる夜間看護体制加算、精神科救急入院料の注</a:t>
            </a:r>
            <a:r>
              <a:rPr lang="en-US" altLang="ja-JP" sz="1800" dirty="0">
                <a:latin typeface="+mn-ea"/>
              </a:rPr>
              <a:t>5</a:t>
            </a:r>
            <a:r>
              <a:rPr lang="ja-JP" altLang="en-US" sz="1800">
                <a:latin typeface="+mn-ea"/>
              </a:rPr>
              <a:t>及び精神科救急・合併症入院料の注</a:t>
            </a:r>
            <a:r>
              <a:rPr lang="en-US" altLang="ja-JP" sz="1800" dirty="0">
                <a:latin typeface="+mn-ea"/>
              </a:rPr>
              <a:t>5</a:t>
            </a:r>
            <a:r>
              <a:rPr lang="ja-JP" altLang="en-US" sz="1800">
                <a:latin typeface="+mn-ea"/>
              </a:rPr>
              <a:t>に掲げる看護職員夜間配置加算</a:t>
            </a:r>
            <a:endParaRPr lang="en-US" altLang="ja-JP" sz="1800" dirty="0">
              <a:latin typeface="+mn-ea"/>
            </a:endParaRPr>
          </a:p>
          <a:p>
            <a:pPr lvl="2"/>
            <a:endParaRPr lang="en-US" altLang="ja-JP" sz="1800" dirty="0">
              <a:latin typeface="+mn-ea"/>
            </a:endParaRPr>
          </a:p>
          <a:p>
            <a:r>
              <a:rPr lang="ja-JP" altLang="en-US" sz="2600">
                <a:latin typeface="+mn-ea"/>
              </a:rPr>
              <a:t>タスクシフトの観点から</a:t>
            </a:r>
            <a:r>
              <a:rPr lang="ja-JP" altLang="en-US" sz="2400">
                <a:latin typeface="+mn-ea"/>
              </a:rPr>
              <a:t>栄養サポートチーム加算の見直し</a:t>
            </a:r>
            <a:endParaRPr lang="ja-JP" altLang="en-US" sz="1800">
              <a:latin typeface="+mn-ea"/>
            </a:endParaRPr>
          </a:p>
          <a:p>
            <a:pPr lvl="1"/>
            <a:r>
              <a:rPr lang="ja-JP" altLang="en-US" sz="2200">
                <a:latin typeface="+mn-ea"/>
              </a:rPr>
              <a:t>栄養サポートチーム加算</a:t>
            </a:r>
            <a:endParaRPr lang="en-US" altLang="ja-JP" sz="2200" dirty="0">
              <a:latin typeface="+mn-ea"/>
            </a:endParaRPr>
          </a:p>
          <a:p>
            <a:pPr lvl="2"/>
            <a:r>
              <a:rPr lang="ja-JP" altLang="en-US" sz="1800">
                <a:latin typeface="+mn-ea"/>
              </a:rPr>
              <a:t>追加対象となる入院料</a:t>
            </a:r>
            <a:endParaRPr lang="en-US" altLang="ja-JP" sz="1800" dirty="0">
              <a:latin typeface="+mn-ea"/>
            </a:endParaRPr>
          </a:p>
          <a:p>
            <a:pPr lvl="3"/>
            <a:r>
              <a:rPr lang="ja-JP" altLang="en-US" sz="1800">
                <a:latin typeface="+mn-ea"/>
              </a:rPr>
              <a:t>結核病棟入院基本料、精神病棟入院基本料、特定機能病院入院基本料</a:t>
            </a:r>
            <a:r>
              <a:rPr lang="en-US" altLang="ja-JP" sz="1800" dirty="0">
                <a:latin typeface="+mn-ea"/>
              </a:rPr>
              <a:t>(</a:t>
            </a:r>
            <a:r>
              <a:rPr lang="ja-JP" altLang="en-US" sz="1800">
                <a:latin typeface="+mn-ea"/>
              </a:rPr>
              <a:t>結核病棟及び精神病棟に限る</a:t>
            </a:r>
            <a:r>
              <a:rPr lang="en-US" altLang="ja-JP" sz="1800" dirty="0">
                <a:latin typeface="+mn-ea"/>
              </a:rPr>
              <a:t>)</a:t>
            </a:r>
            <a:r>
              <a:rPr lang="ja-JP" altLang="en-US" sz="1800">
                <a:latin typeface="+mn-ea"/>
              </a:rPr>
              <a:t>を追加</a:t>
            </a:r>
          </a:p>
          <a:p>
            <a:pPr lvl="3"/>
            <a:endParaRPr lang="ja-JP" altLang="en-US" sz="180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勤務環境改善</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49</a:t>
            </a:fld>
            <a:endParaRPr lang="en-US" altLang="ja-JP" sz="1800" dirty="0"/>
          </a:p>
        </p:txBody>
      </p:sp>
    </p:spTree>
    <p:extLst>
      <p:ext uri="{BB962C8B-B14F-4D97-AF65-F5344CB8AC3E}">
        <p14:creationId xmlns:p14="http://schemas.microsoft.com/office/powerpoint/2010/main" val="327822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排尿自立指導料	</a:t>
            </a:r>
            <a:r>
              <a:rPr lang="en-US" altLang="ja-JP" dirty="0">
                <a:latin typeface="+mn-ea"/>
              </a:rPr>
              <a:t>200</a:t>
            </a:r>
            <a:r>
              <a:rPr lang="ja-JP" altLang="en-US">
                <a:latin typeface="+mn-ea"/>
              </a:rPr>
              <a:t>点</a:t>
            </a:r>
            <a:endParaRPr lang="en-US" altLang="ja-JP" dirty="0">
              <a:latin typeface="+mn-ea"/>
            </a:endParaRPr>
          </a:p>
          <a:p>
            <a:pPr marL="0" indent="0">
              <a:buNone/>
            </a:pPr>
            <a:r>
              <a:rPr lang="en-US" altLang="ja-JP" dirty="0">
                <a:latin typeface="+mn-ea"/>
              </a:rPr>
              <a:t>	</a:t>
            </a:r>
            <a:r>
              <a:rPr lang="ja-JP" altLang="en-US">
                <a:latin typeface="+mn-ea"/>
              </a:rPr>
              <a:t>　⇒　外来排尿自立指導料　	○点（要届出）</a:t>
            </a:r>
          </a:p>
          <a:p>
            <a:pPr lvl="1"/>
            <a:r>
              <a:rPr lang="ja-JP" altLang="en-US">
                <a:latin typeface="+mn-ea"/>
              </a:rPr>
              <a:t>算定要件</a:t>
            </a:r>
            <a:endParaRPr lang="en-US" altLang="ja-JP" dirty="0">
              <a:latin typeface="+mn-ea"/>
            </a:endParaRPr>
          </a:p>
          <a:p>
            <a:pPr lvl="2"/>
            <a:r>
              <a:rPr lang="ja-JP" altLang="en-US">
                <a:latin typeface="+mn-ea"/>
              </a:rPr>
              <a:t>別に厚生労働大臣が定める施設基準に適合しているものとして地方厚生局長等に届け出た医療機関において、入院中の患者以外の患者であって、別に厚生労働大臣が定めるものに対して、包括的な排尿ケアを行った場合に、患者</a:t>
            </a:r>
            <a:r>
              <a:rPr lang="en-US" altLang="ja-JP" dirty="0">
                <a:latin typeface="+mn-ea"/>
              </a:rPr>
              <a:t>1</a:t>
            </a:r>
            <a:r>
              <a:rPr lang="ja-JP" altLang="en-US">
                <a:latin typeface="+mn-ea"/>
              </a:rPr>
              <a:t>人につき、週</a:t>
            </a:r>
            <a:r>
              <a:rPr lang="en-US" altLang="ja-JP" dirty="0">
                <a:latin typeface="+mn-ea"/>
              </a:rPr>
              <a:t>1</a:t>
            </a:r>
            <a:r>
              <a:rPr lang="ja-JP" altLang="en-US">
                <a:latin typeface="+mn-ea"/>
              </a:rPr>
              <a:t>回に限り、排尿自立支援加算を算定した期間と通算して</a:t>
            </a:r>
            <a:r>
              <a:rPr lang="en-US" altLang="ja-JP" dirty="0">
                <a:latin typeface="+mn-ea"/>
              </a:rPr>
              <a:t>12</a:t>
            </a:r>
            <a:r>
              <a:rPr lang="ja-JP" altLang="en-US">
                <a:latin typeface="+mn-ea"/>
              </a:rPr>
              <a:t>週を限度として算定する。ただし、在宅自己導尿指導管理料を算定する場合は、算定できない。</a:t>
            </a:r>
          </a:p>
          <a:p>
            <a:pPr lvl="2"/>
            <a:r>
              <a:rPr lang="en-US" altLang="ja-JP" dirty="0">
                <a:latin typeface="+mn-ea"/>
              </a:rPr>
              <a:t>(1)</a:t>
            </a:r>
            <a:r>
              <a:rPr lang="ja-JP" altLang="en-US">
                <a:latin typeface="+mn-ea"/>
              </a:rPr>
              <a:t>外来排尿自立指導料は、当該医療機関に排尿に関するケアに係る専門的知識を有した多職種からなるチーム</a:t>
            </a:r>
            <a:r>
              <a:rPr lang="en-US" altLang="ja-JP" dirty="0">
                <a:latin typeface="+mn-ea"/>
              </a:rPr>
              <a:t>(</a:t>
            </a:r>
            <a:r>
              <a:rPr lang="ja-JP" altLang="en-US">
                <a:latin typeface="+mn-ea"/>
              </a:rPr>
              <a:t>以下「排尿ケアチーム」という。</a:t>
            </a:r>
            <a:r>
              <a:rPr lang="en-US" altLang="ja-JP" dirty="0">
                <a:latin typeface="+mn-ea"/>
              </a:rPr>
              <a:t>)</a:t>
            </a:r>
            <a:r>
              <a:rPr lang="ja-JP" altLang="en-US">
                <a:latin typeface="+mn-ea"/>
              </a:rPr>
              <a:t>を設置し、入院中から当該患者の排尿自立の可能性及び下部尿路機能を評価し、排尿誘導等の保存療法、リハビリテション、薬物療法等を組み合わせるなど、下部尿路機能の回復のための包括的なケア</a:t>
            </a:r>
            <a:r>
              <a:rPr lang="en-US" altLang="ja-JP" dirty="0">
                <a:latin typeface="+mn-ea"/>
              </a:rPr>
              <a:t>(</a:t>
            </a:r>
            <a:r>
              <a:rPr lang="ja-JP" altLang="en-US">
                <a:latin typeface="+mn-ea"/>
              </a:rPr>
              <a:t>以下「包括的排尿ケア」という。</a:t>
            </a:r>
            <a:r>
              <a:rPr lang="en-US" altLang="ja-JP" dirty="0">
                <a:latin typeface="+mn-ea"/>
              </a:rPr>
              <a:t>)</a:t>
            </a:r>
            <a:r>
              <a:rPr lang="ja-JP" altLang="en-US">
                <a:latin typeface="+mn-ea"/>
              </a:rPr>
              <a:t>を実施していた患者に対して、入院中に退院後の包括的排尿ケアの必要性を認めた場合に、外来において、引き続き包括的排尿ケアを実施することを評価するものである。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排尿自立支援料の見直し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5</a:t>
            </a:fld>
            <a:endParaRPr lang="en-US" altLang="ja-JP" sz="1800" dirty="0"/>
          </a:p>
        </p:txBody>
      </p:sp>
    </p:spTree>
    <p:extLst>
      <p:ext uri="{BB962C8B-B14F-4D97-AF65-F5344CB8AC3E}">
        <p14:creationId xmlns:p14="http://schemas.microsoft.com/office/powerpoint/2010/main" val="3184800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sz="2400">
                <a:latin typeface="+mn-ea"/>
              </a:rPr>
              <a:t>夜間における看護業務の負担軽減</a:t>
            </a:r>
          </a:p>
          <a:p>
            <a:pPr lvl="1"/>
            <a:r>
              <a:rPr lang="ja-JP" altLang="en-US" sz="2000">
                <a:latin typeface="+mn-ea"/>
              </a:rPr>
              <a:t>施設基準</a:t>
            </a:r>
          </a:p>
          <a:p>
            <a:pPr lvl="2"/>
            <a:r>
              <a:rPr lang="en-US" altLang="ja-JP" sz="1800" dirty="0">
                <a:latin typeface="+mn-ea"/>
              </a:rPr>
              <a:t>(2)</a:t>
            </a:r>
            <a:r>
              <a:rPr lang="ja-JP" altLang="en-US" sz="1800">
                <a:latin typeface="+mn-ea"/>
              </a:rPr>
              <a:t>次に掲げる夜間における看護業務の負担軽減に資する業務管理等に関する項目のうち、</a:t>
            </a:r>
            <a:r>
              <a:rPr lang="en-US" altLang="ja-JP" sz="1800" dirty="0">
                <a:latin typeface="+mn-ea"/>
              </a:rPr>
              <a:t>3</a:t>
            </a:r>
            <a:r>
              <a:rPr lang="ja-JP" altLang="en-US" sz="1800">
                <a:latin typeface="+mn-ea"/>
              </a:rPr>
              <a:t>項目以上を満たしていること</a:t>
            </a:r>
          </a:p>
          <a:p>
            <a:pPr lvl="3"/>
            <a:r>
              <a:rPr lang="ja-JP" altLang="en-US" sz="1800">
                <a:latin typeface="+mn-ea"/>
              </a:rPr>
              <a:t>ア</a:t>
            </a:r>
            <a:r>
              <a:rPr lang="en-US" altLang="ja-JP" sz="1800" dirty="0">
                <a:latin typeface="+mn-ea"/>
              </a:rPr>
              <a:t>〜</a:t>
            </a:r>
            <a:r>
              <a:rPr lang="ja-JP" altLang="en-US" sz="1800">
                <a:latin typeface="+mn-ea"/>
              </a:rPr>
              <a:t>ウ</a:t>
            </a:r>
            <a:r>
              <a:rPr lang="en-US" altLang="ja-JP" sz="1800" dirty="0">
                <a:latin typeface="+mn-ea"/>
              </a:rPr>
              <a:t>(</a:t>
            </a:r>
            <a:r>
              <a:rPr lang="ja-JP" altLang="en-US" sz="1800">
                <a:latin typeface="+mn-ea"/>
              </a:rPr>
              <a:t>略</a:t>
            </a:r>
            <a:r>
              <a:rPr lang="en-US" altLang="ja-JP" sz="1800" dirty="0">
                <a:latin typeface="+mn-ea"/>
              </a:rPr>
              <a:t>)</a:t>
            </a:r>
          </a:p>
          <a:p>
            <a:pPr lvl="3"/>
            <a:r>
              <a:rPr lang="ja-JP" altLang="en-US" sz="1800" u="sng">
                <a:latin typeface="+mn-ea"/>
              </a:rPr>
              <a:t>（新）エ当該病棟において、夜勤を含む交代制勤務に従事する看護要員の夜勤後の暦日の休日が確保されていること</a:t>
            </a:r>
          </a:p>
          <a:p>
            <a:pPr lvl="3"/>
            <a:r>
              <a:rPr lang="ja-JP" altLang="en-US" sz="1800" u="sng">
                <a:latin typeface="+mn-ea"/>
              </a:rPr>
              <a:t>（新）オ当該病棟において、夜勤時間帯の患者のニーズに対応できるよう、柔軟な勤務体制の工夫がなされていること</a:t>
            </a:r>
          </a:p>
          <a:p>
            <a:pPr lvl="3"/>
            <a:r>
              <a:rPr lang="ja-JP" altLang="en-US" sz="1800">
                <a:latin typeface="+mn-ea"/>
              </a:rPr>
              <a:t>カ</a:t>
            </a:r>
            <a:r>
              <a:rPr lang="en-US" altLang="ja-JP" sz="1800" dirty="0">
                <a:latin typeface="+mn-ea"/>
              </a:rPr>
              <a:t>〜</a:t>
            </a:r>
            <a:r>
              <a:rPr lang="ja-JP" altLang="en-US" sz="1800">
                <a:latin typeface="+mn-ea"/>
              </a:rPr>
              <a:t>キ</a:t>
            </a:r>
            <a:r>
              <a:rPr lang="en-US" altLang="ja-JP" sz="1800" dirty="0">
                <a:latin typeface="+mn-ea"/>
              </a:rPr>
              <a:t>(</a:t>
            </a:r>
            <a:r>
              <a:rPr lang="ja-JP" altLang="en-US" sz="1800">
                <a:latin typeface="+mn-ea"/>
              </a:rPr>
              <a:t>略</a:t>
            </a:r>
            <a:r>
              <a:rPr lang="en-US" altLang="ja-JP" sz="1800" dirty="0">
                <a:latin typeface="+mn-ea"/>
              </a:rPr>
              <a:t>)</a:t>
            </a:r>
          </a:p>
          <a:p>
            <a:pPr lvl="3"/>
            <a:r>
              <a:rPr lang="ja-JP" altLang="en-US" sz="1800">
                <a:latin typeface="+mn-ea"/>
              </a:rPr>
              <a:t>ク当該保険医療機関において、夜勤時間帯を含めて開所している院内保育所を設置して</a:t>
            </a:r>
            <a:r>
              <a:rPr lang="ja-JP" altLang="en-US" sz="1800" u="sng">
                <a:latin typeface="+mn-ea"/>
              </a:rPr>
              <a:t>おり、夜勤を含む交代制勤務に従事する医療従事者の利用実績があること</a:t>
            </a:r>
          </a:p>
          <a:p>
            <a:pPr lvl="3"/>
            <a:r>
              <a:rPr lang="ja-JP" altLang="en-US" sz="1800">
                <a:latin typeface="+mn-ea"/>
              </a:rPr>
              <a:t>（新）ケ当該病棟において、</a:t>
            </a:r>
            <a:r>
              <a:rPr lang="en-US" altLang="ja-JP" sz="1800" dirty="0">
                <a:latin typeface="+mn-ea"/>
              </a:rPr>
              <a:t>ICT</a:t>
            </a:r>
            <a:r>
              <a:rPr lang="ja-JP" altLang="en-US" sz="1800">
                <a:latin typeface="+mn-ea"/>
              </a:rPr>
              <a:t>、</a:t>
            </a:r>
            <a:r>
              <a:rPr lang="en-US" altLang="ja-JP" sz="1800" dirty="0">
                <a:latin typeface="+mn-ea"/>
              </a:rPr>
              <a:t>AI</a:t>
            </a:r>
            <a:r>
              <a:rPr lang="ja-JP" altLang="en-US" sz="1800">
                <a:latin typeface="+mn-ea"/>
              </a:rPr>
              <a:t>、</a:t>
            </a:r>
            <a:r>
              <a:rPr lang="en-US" altLang="ja-JP" sz="1800" dirty="0">
                <a:latin typeface="+mn-ea"/>
              </a:rPr>
              <a:t>IoT</a:t>
            </a:r>
            <a:r>
              <a:rPr lang="ja-JP" altLang="en-US" sz="1800">
                <a:latin typeface="+mn-ea"/>
              </a:rPr>
              <a:t>等の活用によって、看護要員の業務負担軽減を行っていること</a:t>
            </a:r>
          </a:p>
          <a:p>
            <a:pPr lvl="2"/>
            <a:r>
              <a:rPr lang="en-US" altLang="ja-JP" sz="1800" dirty="0">
                <a:latin typeface="+mn-ea"/>
              </a:rPr>
              <a:t>(3)(</a:t>
            </a:r>
            <a:r>
              <a:rPr lang="ja-JP" altLang="en-US" sz="1800">
                <a:latin typeface="+mn-ea"/>
              </a:rPr>
              <a:t>中略</a:t>
            </a:r>
            <a:r>
              <a:rPr lang="en-US" altLang="ja-JP" sz="1800" dirty="0">
                <a:latin typeface="+mn-ea"/>
              </a:rPr>
              <a:t>)(2)</a:t>
            </a:r>
            <a:r>
              <a:rPr lang="ja-JP" altLang="en-US" sz="1800">
                <a:latin typeface="+mn-ea"/>
              </a:rPr>
              <a:t>のクについては、院内保育所の保育時間に当該保険医療機関が定める夜勤時間帯のうち</a:t>
            </a:r>
            <a:r>
              <a:rPr lang="en-US" altLang="ja-JP" sz="1800" dirty="0">
                <a:latin typeface="+mn-ea"/>
              </a:rPr>
              <a:t>4</a:t>
            </a:r>
            <a:r>
              <a:rPr lang="ja-JP" altLang="en-US" sz="1800">
                <a:latin typeface="+mn-ea"/>
              </a:rPr>
              <a:t>時間以上が含まれること</a:t>
            </a:r>
            <a:r>
              <a:rPr lang="ja-JP" altLang="en-US" sz="1800" u="sng">
                <a:latin typeface="+mn-ea"/>
              </a:rPr>
              <a:t>なお、利用者がいない日についてはこの限りではない。</a:t>
            </a:r>
            <a:endParaRPr lang="en-US" altLang="ja-JP" sz="1800" u="sng"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勤務環境改善</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50</a:t>
            </a:fld>
            <a:endParaRPr lang="en-US" altLang="ja-JP" sz="1800" dirty="0"/>
          </a:p>
        </p:txBody>
      </p:sp>
    </p:spTree>
    <p:extLst>
      <p:ext uri="{BB962C8B-B14F-4D97-AF65-F5344CB8AC3E}">
        <p14:creationId xmlns:p14="http://schemas.microsoft.com/office/powerpoint/2010/main" val="289675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特定集中治療室業務の負担軽減</a:t>
            </a:r>
          </a:p>
          <a:p>
            <a:pPr lvl="1"/>
            <a:r>
              <a:rPr lang="ja-JP" altLang="en-US">
                <a:latin typeface="+mn-ea"/>
              </a:rPr>
              <a:t>特定集中治療室管理料</a:t>
            </a:r>
            <a:r>
              <a:rPr lang="en-US" altLang="ja-JP" dirty="0">
                <a:latin typeface="+mn-ea"/>
              </a:rPr>
              <a:t>1</a:t>
            </a:r>
            <a:r>
              <a:rPr lang="ja-JP" altLang="en-US">
                <a:latin typeface="+mn-ea"/>
              </a:rPr>
              <a:t>及び</a:t>
            </a:r>
            <a:r>
              <a:rPr lang="en-US" altLang="ja-JP" dirty="0">
                <a:latin typeface="+mn-ea"/>
              </a:rPr>
              <a:t>2</a:t>
            </a:r>
          </a:p>
          <a:p>
            <a:pPr lvl="2"/>
            <a:r>
              <a:rPr lang="ja-JP" altLang="en-US">
                <a:latin typeface="+mn-ea"/>
              </a:rPr>
              <a:t>施設基準</a:t>
            </a:r>
          </a:p>
          <a:p>
            <a:pPr lvl="3"/>
            <a:r>
              <a:rPr lang="en-US" altLang="ja-JP" dirty="0">
                <a:latin typeface="+mn-ea"/>
              </a:rPr>
              <a:t>(2)</a:t>
            </a:r>
            <a:r>
              <a:rPr lang="ja-JP" altLang="en-US">
                <a:latin typeface="+mn-ea"/>
              </a:rPr>
              <a:t>集中治療を必要とする患者の看護に従事した経験を</a:t>
            </a:r>
            <a:r>
              <a:rPr lang="en-US" altLang="ja-JP" dirty="0">
                <a:latin typeface="+mn-ea"/>
              </a:rPr>
              <a:t>5</a:t>
            </a:r>
            <a:r>
              <a:rPr lang="ja-JP" altLang="en-US">
                <a:latin typeface="+mn-ea"/>
              </a:rPr>
              <a:t>年以上有し、集中治療を必要とする患者の看護に係る適切な研修を修了した専任の常勤看護師を当該治療室内に週</a:t>
            </a:r>
            <a:r>
              <a:rPr lang="en-US" altLang="ja-JP" dirty="0">
                <a:latin typeface="+mn-ea"/>
              </a:rPr>
              <a:t>20</a:t>
            </a:r>
            <a:r>
              <a:rPr lang="ja-JP" altLang="en-US">
                <a:latin typeface="+mn-ea"/>
              </a:rPr>
              <a:t>時間以上配置すること</a:t>
            </a:r>
            <a:r>
              <a:rPr lang="ja-JP" altLang="en-US" u="sng">
                <a:latin typeface="+mn-ea"/>
              </a:rPr>
              <a:t>なお、専任の常勤看護師を</a:t>
            </a:r>
            <a:r>
              <a:rPr lang="en-US" altLang="ja-JP" u="sng" dirty="0">
                <a:latin typeface="+mn-ea"/>
              </a:rPr>
              <a:t>2</a:t>
            </a:r>
            <a:r>
              <a:rPr lang="ja-JP" altLang="en-US" u="sng">
                <a:latin typeface="+mn-ea"/>
              </a:rPr>
              <a:t>名組み合わせることにより、当該治療室内に週</a:t>
            </a:r>
            <a:r>
              <a:rPr lang="en-US" altLang="ja-JP" u="sng" dirty="0">
                <a:latin typeface="+mn-ea"/>
              </a:rPr>
              <a:t>20</a:t>
            </a:r>
            <a:r>
              <a:rPr lang="ja-JP" altLang="en-US" u="sng">
                <a:latin typeface="+mn-ea"/>
              </a:rPr>
              <a:t>時間以上配置しても差し支えないが、当該</a:t>
            </a:r>
            <a:r>
              <a:rPr lang="en-US" altLang="ja-JP" u="sng" dirty="0">
                <a:latin typeface="+mn-ea"/>
              </a:rPr>
              <a:t>2</a:t>
            </a:r>
            <a:r>
              <a:rPr lang="ja-JP" altLang="en-US" u="sng">
                <a:latin typeface="+mn-ea"/>
              </a:rPr>
              <a:t>名の勤務が重複する時間帯については</a:t>
            </a:r>
            <a:r>
              <a:rPr lang="en-US" altLang="ja-JP" u="sng" dirty="0">
                <a:latin typeface="+mn-ea"/>
              </a:rPr>
              <a:t>1</a:t>
            </a:r>
            <a:r>
              <a:rPr lang="ja-JP" altLang="en-US" u="sng">
                <a:latin typeface="+mn-ea"/>
              </a:rPr>
              <a:t>名についてのみ計上すること</a:t>
            </a:r>
          </a:p>
          <a:p>
            <a:pPr lvl="1"/>
            <a:endParaRPr lang="ja-JP" altLang="en-US">
              <a:latin typeface="+mn-ea"/>
            </a:endParaRPr>
          </a:p>
          <a:p>
            <a:pPr lvl="1"/>
            <a:r>
              <a:rPr lang="ja-JP" altLang="en-US">
                <a:latin typeface="+mn-ea"/>
              </a:rPr>
              <a:t>生理学的スコア</a:t>
            </a:r>
            <a:r>
              <a:rPr lang="en-US" altLang="ja-JP" dirty="0">
                <a:latin typeface="+mn-ea"/>
              </a:rPr>
              <a:t>(SOFA</a:t>
            </a:r>
            <a:r>
              <a:rPr lang="ja-JP" altLang="en-US">
                <a:latin typeface="+mn-ea"/>
              </a:rPr>
              <a:t>スコア</a:t>
            </a:r>
            <a:r>
              <a:rPr lang="en-US" altLang="ja-JP" dirty="0">
                <a:latin typeface="+mn-ea"/>
              </a:rPr>
              <a:t>)</a:t>
            </a:r>
            <a:r>
              <a:rPr lang="ja-JP" altLang="en-US">
                <a:latin typeface="+mn-ea"/>
              </a:rPr>
              <a:t>の提出拡大</a:t>
            </a:r>
            <a:endParaRPr lang="en-US" altLang="ja-JP" dirty="0">
              <a:latin typeface="+mn-ea"/>
            </a:endParaRPr>
          </a:p>
          <a:p>
            <a:pPr lvl="2"/>
            <a:r>
              <a:rPr lang="ja-JP" altLang="en-US">
                <a:latin typeface="+mn-ea"/>
              </a:rPr>
              <a:t>特定集中治療室管理料</a:t>
            </a:r>
            <a:r>
              <a:rPr lang="en-US" altLang="ja-JP" dirty="0">
                <a:latin typeface="+mn-ea"/>
              </a:rPr>
              <a:t>3</a:t>
            </a:r>
          </a:p>
          <a:p>
            <a:pPr lvl="2"/>
            <a:r>
              <a:rPr lang="ja-JP" altLang="en-US">
                <a:latin typeface="+mn-ea"/>
              </a:rPr>
              <a:t>特定集中治療室管理料</a:t>
            </a:r>
            <a:r>
              <a:rPr lang="en-US" altLang="ja-JP" dirty="0">
                <a:latin typeface="+mn-ea"/>
              </a:rPr>
              <a:t>4</a:t>
            </a:r>
          </a:p>
          <a:p>
            <a:pPr lvl="3"/>
            <a:r>
              <a:rPr lang="ja-JP" altLang="en-US">
                <a:latin typeface="+mn-ea"/>
              </a:rPr>
              <a:t>経過措置</a:t>
            </a:r>
            <a:endParaRPr lang="en-US" altLang="ja-JP" dirty="0">
              <a:latin typeface="+mn-ea"/>
            </a:endParaRPr>
          </a:p>
          <a:p>
            <a:pPr lvl="4"/>
            <a:r>
              <a:rPr lang="ja-JP" altLang="en-US">
                <a:latin typeface="+mn-ea"/>
              </a:rPr>
              <a:t>令和</a:t>
            </a:r>
            <a:r>
              <a:rPr lang="en-US" altLang="ja-JP" dirty="0">
                <a:latin typeface="+mn-ea"/>
              </a:rPr>
              <a:t>2</a:t>
            </a:r>
            <a:r>
              <a:rPr lang="ja-JP" altLang="en-US">
                <a:latin typeface="+mn-ea"/>
              </a:rPr>
              <a:t>年</a:t>
            </a:r>
            <a:r>
              <a:rPr lang="en-US" altLang="ja-JP" dirty="0">
                <a:latin typeface="+mn-ea"/>
              </a:rPr>
              <a:t>10</a:t>
            </a:r>
            <a:r>
              <a:rPr lang="ja-JP" altLang="en-US">
                <a:latin typeface="+mn-ea"/>
              </a:rPr>
              <a:t>月</a:t>
            </a:r>
            <a:r>
              <a:rPr lang="en-US" altLang="ja-JP" dirty="0">
                <a:latin typeface="+mn-ea"/>
              </a:rPr>
              <a:t>1</a:t>
            </a:r>
            <a:r>
              <a:rPr lang="ja-JP" altLang="en-US">
                <a:latin typeface="+mn-ea"/>
              </a:rPr>
              <a:t>日以降に当該治療室に入室した患者を提出対象とする。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勤務環境改善</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51</a:t>
            </a:fld>
            <a:endParaRPr lang="en-US" altLang="ja-JP" sz="1800" dirty="0"/>
          </a:p>
        </p:txBody>
      </p:sp>
    </p:spTree>
    <p:extLst>
      <p:ext uri="{BB962C8B-B14F-4D97-AF65-F5344CB8AC3E}">
        <p14:creationId xmlns:p14="http://schemas.microsoft.com/office/powerpoint/2010/main" val="976046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入退院支援部門の職員を非常勤職員でも可能とする</a:t>
            </a:r>
          </a:p>
          <a:p>
            <a:pPr lvl="1"/>
            <a:r>
              <a:rPr lang="ja-JP" altLang="en-US">
                <a:latin typeface="+mn-ea"/>
              </a:rPr>
              <a:t>入退院支援加算</a:t>
            </a:r>
            <a:r>
              <a:rPr lang="en-US" altLang="ja-JP" dirty="0">
                <a:latin typeface="+mn-ea"/>
              </a:rPr>
              <a:t>1</a:t>
            </a:r>
            <a:r>
              <a:rPr lang="ja-JP" altLang="en-US">
                <a:latin typeface="+mn-ea"/>
              </a:rPr>
              <a:t>・</a:t>
            </a:r>
            <a:r>
              <a:rPr lang="en-US" altLang="ja-JP" dirty="0">
                <a:latin typeface="+mn-ea"/>
              </a:rPr>
              <a:t>2</a:t>
            </a:r>
            <a:r>
              <a:rPr lang="ja-JP" altLang="en-US">
                <a:latin typeface="+mn-ea"/>
              </a:rPr>
              <a:t>・</a:t>
            </a:r>
            <a:r>
              <a:rPr lang="en-US" altLang="ja-JP" dirty="0">
                <a:latin typeface="+mn-ea"/>
              </a:rPr>
              <a:t>3</a:t>
            </a:r>
            <a:r>
              <a:rPr lang="ja-JP" altLang="en-US">
                <a:latin typeface="+mn-ea"/>
              </a:rPr>
              <a:t>、入院時支援加算</a:t>
            </a:r>
            <a:endParaRPr lang="en-US" altLang="ja-JP" dirty="0">
              <a:latin typeface="+mn-ea"/>
            </a:endParaRPr>
          </a:p>
          <a:p>
            <a:pPr lvl="2"/>
            <a:r>
              <a:rPr lang="ja-JP" altLang="en-US">
                <a:latin typeface="+mn-ea"/>
              </a:rPr>
              <a:t>施設基準</a:t>
            </a:r>
            <a:endParaRPr lang="en-US" altLang="ja-JP" dirty="0">
              <a:latin typeface="+mn-ea"/>
            </a:endParaRPr>
          </a:p>
          <a:p>
            <a:pPr lvl="3"/>
            <a:r>
              <a:rPr lang="en-US" altLang="ja-JP" dirty="0">
                <a:latin typeface="+mn-ea"/>
              </a:rPr>
              <a:t>(2)</a:t>
            </a:r>
            <a:r>
              <a:rPr lang="ja-JP" altLang="en-US">
                <a:latin typeface="+mn-ea"/>
              </a:rPr>
              <a:t>当該入退院支援部門に、入退院支援及び地域連携業務に関する十分な経験を有する専従の看護師又は専従の社会福祉士が</a:t>
            </a:r>
            <a:r>
              <a:rPr lang="en-US" altLang="ja-JP" dirty="0">
                <a:latin typeface="+mn-ea"/>
              </a:rPr>
              <a:t>1</a:t>
            </a:r>
            <a:r>
              <a:rPr lang="ja-JP" altLang="en-US">
                <a:latin typeface="+mn-ea"/>
              </a:rPr>
              <a:t>名以上配置されていること更に、専従の看護師が配置されている場合には入退院支援及び地域連携業務に関する経験を有する専任の社会福祉士が、専従の社会福祉士が配置されている場合には入退院支援及び地域連携業務に関する経験を有する専任の看護師が配置されていること</a:t>
            </a:r>
          </a:p>
          <a:p>
            <a:pPr lvl="3"/>
            <a:r>
              <a:rPr lang="ja-JP" altLang="en-US" u="sng">
                <a:latin typeface="+mn-ea"/>
              </a:rPr>
              <a:t>なお、当該専従の看護師又は社会福祉士については、週</a:t>
            </a:r>
            <a:r>
              <a:rPr lang="en-US" altLang="ja-JP" u="sng" dirty="0">
                <a:latin typeface="+mn-ea"/>
              </a:rPr>
              <a:t>3</a:t>
            </a:r>
            <a:r>
              <a:rPr lang="ja-JP" altLang="en-US" u="sng">
                <a:latin typeface="+mn-ea"/>
              </a:rPr>
              <a:t>日以上常態として勤務しており、かつ、所定労働時間が</a:t>
            </a:r>
            <a:r>
              <a:rPr lang="en-US" altLang="ja-JP" u="sng" dirty="0">
                <a:latin typeface="+mn-ea"/>
              </a:rPr>
              <a:t>22</a:t>
            </a:r>
            <a:r>
              <a:rPr lang="ja-JP" altLang="en-US" u="sng">
                <a:latin typeface="+mn-ea"/>
              </a:rPr>
              <a:t>時間以上の勤務を行っている専従の非常勤の看護師又は社会福祉士</a:t>
            </a:r>
            <a:r>
              <a:rPr lang="en-US" altLang="ja-JP" u="sng" dirty="0">
                <a:latin typeface="+mn-ea"/>
              </a:rPr>
              <a:t>(</a:t>
            </a:r>
            <a:r>
              <a:rPr lang="ja-JP" altLang="en-US" u="sng">
                <a:latin typeface="+mn-ea"/>
              </a:rPr>
              <a:t>入退院支援及び地域連携業務に関する十分な経験を有する看護師又は社会福祉士に限る</a:t>
            </a:r>
            <a:r>
              <a:rPr lang="en-US" altLang="ja-JP" u="sng" dirty="0">
                <a:latin typeface="+mn-ea"/>
              </a:rPr>
              <a:t>)</a:t>
            </a:r>
            <a:r>
              <a:rPr lang="ja-JP" altLang="en-US" u="sng">
                <a:latin typeface="+mn-ea"/>
              </a:rPr>
              <a:t>を</a:t>
            </a:r>
            <a:r>
              <a:rPr lang="en-US" altLang="ja-JP" u="sng" dirty="0">
                <a:latin typeface="+mn-ea"/>
              </a:rPr>
              <a:t>2</a:t>
            </a:r>
            <a:r>
              <a:rPr lang="ja-JP" altLang="en-US" u="sng">
                <a:latin typeface="+mn-ea"/>
              </a:rPr>
              <a:t>名以上組み合わせることにより、常勤看護師等と同じ時間帯にこれらの非常勤看護師等が配置されている場合には、当該基準を満たしているとみなすことができる。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勤務環境改善</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52</a:t>
            </a:fld>
            <a:endParaRPr lang="en-US" altLang="ja-JP" sz="1800" dirty="0"/>
          </a:p>
        </p:txBody>
      </p:sp>
    </p:spTree>
    <p:extLst>
      <p:ext uri="{BB962C8B-B14F-4D97-AF65-F5344CB8AC3E}">
        <p14:creationId xmlns:p14="http://schemas.microsoft.com/office/powerpoint/2010/main" val="3154834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麻酔管理料</a:t>
            </a:r>
            <a:r>
              <a:rPr lang="en-US" altLang="ja-JP" dirty="0">
                <a:latin typeface="+mn-ea"/>
              </a:rPr>
              <a:t>(II)</a:t>
            </a:r>
            <a:r>
              <a:rPr lang="ja-JP" altLang="en-US">
                <a:latin typeface="+mn-ea"/>
              </a:rPr>
              <a:t>の要件見直し</a:t>
            </a:r>
            <a:endParaRPr lang="en-US" altLang="ja-JP" dirty="0">
              <a:latin typeface="+mn-ea"/>
            </a:endParaRPr>
          </a:p>
          <a:p>
            <a:pPr lvl="1"/>
            <a:r>
              <a:rPr lang="ja-JP" altLang="en-US">
                <a:latin typeface="+mn-ea"/>
              </a:rPr>
              <a:t>算定要件</a:t>
            </a:r>
            <a:endParaRPr lang="en-US" altLang="ja-JP" dirty="0">
              <a:latin typeface="+mn-ea"/>
            </a:endParaRPr>
          </a:p>
          <a:p>
            <a:pPr lvl="2"/>
            <a:r>
              <a:rPr lang="en-US" altLang="ja-JP" dirty="0">
                <a:latin typeface="+mn-ea"/>
              </a:rPr>
              <a:t>(2)</a:t>
            </a:r>
            <a:r>
              <a:rPr lang="ja-JP" altLang="en-US">
                <a:latin typeface="+mn-ea"/>
              </a:rPr>
              <a:t>麻酔管理料</a:t>
            </a:r>
            <a:r>
              <a:rPr lang="en-US" altLang="ja-JP" dirty="0">
                <a:latin typeface="+mn-ea"/>
              </a:rPr>
              <a:t>(II)</a:t>
            </a:r>
            <a:r>
              <a:rPr lang="ja-JP" altLang="en-US">
                <a:latin typeface="+mn-ea"/>
              </a:rPr>
              <a:t>は厚生労働大臣が定める施設基準に適合している麻酔科を標榜する保険医療機関において、</a:t>
            </a:r>
            <a:r>
              <a:rPr lang="ja-JP" altLang="en-US" u="sng">
                <a:latin typeface="+mn-ea"/>
              </a:rPr>
              <a:t>当該保険医療機関において常態として週</a:t>
            </a:r>
            <a:r>
              <a:rPr lang="en-US" altLang="ja-JP" u="sng" dirty="0">
                <a:latin typeface="+mn-ea"/>
              </a:rPr>
              <a:t>3</a:t>
            </a:r>
            <a:r>
              <a:rPr lang="ja-JP" altLang="en-US" u="sng">
                <a:latin typeface="+mn-ea"/>
              </a:rPr>
              <a:t>日以上かつ週</a:t>
            </a:r>
            <a:r>
              <a:rPr lang="en-US" altLang="ja-JP" u="sng" dirty="0">
                <a:latin typeface="+mn-ea"/>
              </a:rPr>
              <a:t>22</a:t>
            </a:r>
            <a:r>
              <a:rPr lang="ja-JP" altLang="en-US" u="sng">
                <a:latin typeface="+mn-ea"/>
              </a:rPr>
              <a:t>時間以上の勤務を行っている医師であって、</a:t>
            </a:r>
            <a:r>
              <a:rPr lang="ja-JP" altLang="en-US">
                <a:latin typeface="+mn-ea"/>
              </a:rPr>
              <a:t>当該保険医療機関の常勤の麻酔科標榜医の指導の下に麻酔を担当するもの</a:t>
            </a:r>
            <a:r>
              <a:rPr lang="en-US" altLang="ja-JP" u="sng" dirty="0">
                <a:latin typeface="+mn-ea"/>
              </a:rPr>
              <a:t>(</a:t>
            </a:r>
            <a:r>
              <a:rPr lang="ja-JP" altLang="en-US" u="sng">
                <a:latin typeface="+mn-ea"/>
              </a:rPr>
              <a:t>以下この区分番号において、単に「担当医師」という</a:t>
            </a:r>
            <a:r>
              <a:rPr lang="en-US" altLang="ja-JP" u="sng" dirty="0">
                <a:latin typeface="+mn-ea"/>
              </a:rPr>
              <a:t>)</a:t>
            </a:r>
            <a:r>
              <a:rPr lang="ja-JP" altLang="en-US" u="sng">
                <a:latin typeface="+mn-ea"/>
              </a:rPr>
              <a:t>又は当該保険医療機関の常勤の麻酔科標榜医が</a:t>
            </a:r>
            <a:r>
              <a:rPr lang="ja-JP" altLang="en-US">
                <a:latin typeface="+mn-ea"/>
              </a:rPr>
              <a:t>、麻酔前後の診察を行い、</a:t>
            </a:r>
            <a:r>
              <a:rPr lang="ja-JP" altLang="en-US" u="sng">
                <a:latin typeface="+mn-ea"/>
              </a:rPr>
              <a:t>担当医師が、</a:t>
            </a:r>
            <a:r>
              <a:rPr lang="ja-JP" altLang="en-US">
                <a:latin typeface="+mn-ea"/>
              </a:rPr>
              <a:t>硬膜外麻酔、脊椎麻酔、マスク又は気管内挿管による閉鎖循環式全身麻酔を行った場合に算定する。なお、この場合において、緊急の場合を除き、麻酔前後の診察は、当該麻酔を実施した日以外に行われなければならない。</a:t>
            </a:r>
            <a:r>
              <a:rPr lang="ja-JP" altLang="en-US" u="sng">
                <a:latin typeface="+mn-ea"/>
              </a:rPr>
              <a:t>また、麻酔前後の診察を麻酔科標榜医が行った場合、当該麻酔科標榜医は、診察の内容を担当医師に共有すること</a:t>
            </a:r>
          </a:p>
          <a:p>
            <a:pPr lvl="2"/>
            <a:r>
              <a:rPr lang="ja-JP" altLang="en-US" u="sng">
                <a:latin typeface="+mn-ea"/>
              </a:rPr>
              <a:t>（新）</a:t>
            </a:r>
            <a:r>
              <a:rPr lang="en-US" altLang="ja-JP" u="sng" dirty="0">
                <a:latin typeface="+mn-ea"/>
              </a:rPr>
              <a:t>(4)</a:t>
            </a:r>
            <a:r>
              <a:rPr lang="ja-JP" altLang="en-US" u="sng">
                <a:latin typeface="+mn-ea"/>
              </a:rPr>
              <a:t>麻酔を担当する医師の一部の行為を、麻酔中の患者の看護に係る適切な研修を修了した常勤看護師が実施しても差し支えないものとする。また、この場合において、麻酔前後の診察の内容を当該看護師に共有すること</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勤務環境改善</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53</a:t>
            </a:fld>
            <a:endParaRPr lang="en-US" altLang="ja-JP" sz="1800" dirty="0"/>
          </a:p>
        </p:txBody>
      </p:sp>
    </p:spTree>
    <p:extLst>
      <p:ext uri="{BB962C8B-B14F-4D97-AF65-F5344CB8AC3E}">
        <p14:creationId xmlns:p14="http://schemas.microsoft.com/office/powerpoint/2010/main" val="4181692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麻酔管理料</a:t>
            </a:r>
            <a:r>
              <a:rPr lang="en-US" altLang="ja-JP" dirty="0">
                <a:latin typeface="+mn-ea"/>
              </a:rPr>
              <a:t>(II)</a:t>
            </a:r>
            <a:r>
              <a:rPr lang="ja-JP" altLang="en-US">
                <a:latin typeface="+mn-ea"/>
              </a:rPr>
              <a:t>の要件見直し</a:t>
            </a:r>
            <a:endParaRPr lang="en-US" altLang="ja-JP" dirty="0">
              <a:latin typeface="+mn-ea"/>
            </a:endParaRPr>
          </a:p>
          <a:p>
            <a:pPr lvl="1"/>
            <a:r>
              <a:rPr lang="ja-JP" altLang="en-US">
                <a:latin typeface="+mn-ea"/>
              </a:rPr>
              <a:t>施設基準</a:t>
            </a:r>
            <a:endParaRPr lang="en-US" altLang="ja-JP" dirty="0">
              <a:latin typeface="+mn-ea"/>
            </a:endParaRPr>
          </a:p>
          <a:p>
            <a:pPr lvl="2"/>
            <a:r>
              <a:rPr lang="ja-JP" altLang="en-US" u="sng">
                <a:latin typeface="+mn-ea"/>
              </a:rPr>
              <a:t>（新）</a:t>
            </a:r>
            <a:r>
              <a:rPr lang="en-US" altLang="ja-JP" u="sng" dirty="0">
                <a:latin typeface="+mn-ea"/>
              </a:rPr>
              <a:t>(6)</a:t>
            </a:r>
            <a:r>
              <a:rPr lang="ja-JP" altLang="en-US" u="sng">
                <a:latin typeface="+mn-ea"/>
              </a:rPr>
              <a:t>麻酔を担当する医師の一部の行為を、麻酔中の患者の看護に係る適切な研修を修了した常勤看護師が実施する場合にあっては、当該研修を修了した常勤看護師が</a:t>
            </a:r>
            <a:r>
              <a:rPr lang="en-US" altLang="ja-JP" u="sng" dirty="0">
                <a:latin typeface="+mn-ea"/>
              </a:rPr>
              <a:t>1</a:t>
            </a:r>
            <a:r>
              <a:rPr lang="ja-JP" altLang="en-US" u="sng">
                <a:latin typeface="+mn-ea"/>
              </a:rPr>
              <a:t>名以上配置されていることここでいう「適切な研修」とは、保健師助産師看護師法</a:t>
            </a:r>
            <a:r>
              <a:rPr lang="en-US" altLang="ja-JP" u="sng" dirty="0">
                <a:latin typeface="+mn-ea"/>
              </a:rPr>
              <a:t>(</a:t>
            </a:r>
            <a:r>
              <a:rPr lang="ja-JP" altLang="en-US" u="sng">
                <a:latin typeface="+mn-ea"/>
              </a:rPr>
              <a:t>昭和</a:t>
            </a:r>
            <a:r>
              <a:rPr lang="en-US" altLang="ja-JP" u="sng" dirty="0">
                <a:latin typeface="+mn-ea"/>
              </a:rPr>
              <a:t>23</a:t>
            </a:r>
            <a:r>
              <a:rPr lang="ja-JP" altLang="en-US" u="sng">
                <a:latin typeface="+mn-ea"/>
              </a:rPr>
              <a:t>年法律第</a:t>
            </a:r>
            <a:r>
              <a:rPr lang="en-US" altLang="ja-JP" u="sng" dirty="0">
                <a:latin typeface="+mn-ea"/>
              </a:rPr>
              <a:t>203</a:t>
            </a:r>
            <a:r>
              <a:rPr lang="ja-JP" altLang="en-US" u="sng">
                <a:latin typeface="+mn-ea"/>
              </a:rPr>
              <a:t>号</a:t>
            </a:r>
            <a:r>
              <a:rPr lang="en-US" altLang="ja-JP" u="sng" dirty="0">
                <a:latin typeface="+mn-ea"/>
              </a:rPr>
              <a:t>)</a:t>
            </a:r>
            <a:r>
              <a:rPr lang="ja-JP" altLang="en-US" u="sng">
                <a:latin typeface="+mn-ea"/>
              </a:rPr>
              <a:t>第</a:t>
            </a:r>
            <a:r>
              <a:rPr lang="en-US" altLang="ja-JP" u="sng" dirty="0">
                <a:latin typeface="+mn-ea"/>
              </a:rPr>
              <a:t>37</a:t>
            </a:r>
            <a:r>
              <a:rPr lang="ja-JP" altLang="en-US" u="sng">
                <a:latin typeface="+mn-ea"/>
              </a:rPr>
              <a:t>条の</a:t>
            </a:r>
            <a:r>
              <a:rPr lang="en-US" altLang="ja-JP" u="sng" dirty="0">
                <a:latin typeface="+mn-ea"/>
              </a:rPr>
              <a:t>2</a:t>
            </a:r>
            <a:r>
              <a:rPr lang="ja-JP" altLang="en-US" u="sng">
                <a:latin typeface="+mn-ea"/>
              </a:rPr>
              <a:t>第</a:t>
            </a:r>
            <a:r>
              <a:rPr lang="en-US" altLang="ja-JP" u="sng" dirty="0">
                <a:latin typeface="+mn-ea"/>
              </a:rPr>
              <a:t>5</a:t>
            </a:r>
            <a:r>
              <a:rPr lang="ja-JP" altLang="en-US" u="sng">
                <a:latin typeface="+mn-ea"/>
              </a:rPr>
              <a:t>号の規定による指定研修機関において行われる麻酔中の患者の看護に係る研修であること</a:t>
            </a:r>
          </a:p>
          <a:p>
            <a:pPr lvl="2"/>
            <a:r>
              <a:rPr lang="ja-JP" altLang="en-US" u="sng">
                <a:latin typeface="+mn-ea"/>
              </a:rPr>
              <a:t>（新）</a:t>
            </a:r>
            <a:r>
              <a:rPr lang="en-US" altLang="ja-JP" u="sng" dirty="0">
                <a:latin typeface="+mn-ea"/>
              </a:rPr>
              <a:t>(7)</a:t>
            </a:r>
            <a:r>
              <a:rPr lang="ja-JP" altLang="en-US" u="sng">
                <a:latin typeface="+mn-ea"/>
              </a:rPr>
              <a:t>麻酔を担当する医師の一部の行為を当該看護師が実施する場合にあっては、麻酔科標榜医又は麻酔を担当する当該医師と連携することが可能な体制が確保されていること</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勤務環境改善</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54</a:t>
            </a:fld>
            <a:endParaRPr lang="en-US" altLang="ja-JP" sz="1800" dirty="0"/>
          </a:p>
        </p:txBody>
      </p:sp>
    </p:spTree>
    <p:extLst>
      <p:ext uri="{BB962C8B-B14F-4D97-AF65-F5344CB8AC3E}">
        <p14:creationId xmlns:p14="http://schemas.microsoft.com/office/powerpoint/2010/main" val="34263724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看護職員の負担軽減、看護補助者との業務分担・協働を推進</a:t>
            </a:r>
          </a:p>
          <a:p>
            <a:pPr lvl="1"/>
            <a:r>
              <a:rPr lang="ja-JP" altLang="en-US">
                <a:latin typeface="+mn-ea"/>
              </a:rPr>
              <a:t>看護職員夜間配置加算</a:t>
            </a:r>
            <a:endParaRPr lang="en-US" altLang="ja-JP" dirty="0">
              <a:latin typeface="+mn-ea"/>
            </a:endParaRPr>
          </a:p>
          <a:p>
            <a:pPr lvl="2"/>
            <a:r>
              <a:rPr lang="ja-JP" altLang="en-US">
                <a:latin typeface="+mn-ea"/>
              </a:rPr>
              <a:t>看護職員夜間</a:t>
            </a:r>
            <a:r>
              <a:rPr lang="en-US" altLang="ja-JP" dirty="0">
                <a:latin typeface="+mn-ea"/>
              </a:rPr>
              <a:t>12</a:t>
            </a:r>
            <a:r>
              <a:rPr lang="ja-JP" altLang="en-US">
                <a:latin typeface="+mn-ea"/>
              </a:rPr>
              <a:t>対</a:t>
            </a:r>
            <a:r>
              <a:rPr lang="en-US" altLang="ja-JP" dirty="0">
                <a:latin typeface="+mn-ea"/>
              </a:rPr>
              <a:t>1</a:t>
            </a:r>
            <a:r>
              <a:rPr lang="ja-JP" altLang="en-US">
                <a:latin typeface="+mn-ea"/>
              </a:rPr>
              <a:t>配置加算</a:t>
            </a:r>
          </a:p>
          <a:p>
            <a:pPr lvl="3"/>
            <a:r>
              <a:rPr lang="ja-JP" altLang="en-US">
                <a:latin typeface="+mn-ea"/>
              </a:rPr>
              <a:t>看護職員夜間</a:t>
            </a:r>
            <a:r>
              <a:rPr lang="en-US" altLang="ja-JP" dirty="0">
                <a:latin typeface="+mn-ea"/>
              </a:rPr>
              <a:t>12</a:t>
            </a:r>
            <a:r>
              <a:rPr lang="ja-JP" altLang="en-US">
                <a:latin typeface="+mn-ea"/>
              </a:rPr>
              <a:t>対</a:t>
            </a:r>
            <a:r>
              <a:rPr lang="en-US" altLang="ja-JP" dirty="0">
                <a:latin typeface="+mn-ea"/>
              </a:rPr>
              <a:t>1</a:t>
            </a:r>
            <a:r>
              <a:rPr lang="ja-JP" altLang="en-US">
                <a:latin typeface="+mn-ea"/>
              </a:rPr>
              <a:t>配置加算</a:t>
            </a:r>
            <a:r>
              <a:rPr lang="en-US" altLang="ja-JP" dirty="0">
                <a:latin typeface="+mn-ea"/>
              </a:rPr>
              <a:t>1	95</a:t>
            </a:r>
            <a:r>
              <a:rPr lang="ja-JP" altLang="en-US">
                <a:latin typeface="+mn-ea"/>
              </a:rPr>
              <a:t>点　⇒　○点</a:t>
            </a:r>
          </a:p>
          <a:p>
            <a:pPr lvl="3"/>
            <a:r>
              <a:rPr lang="ja-JP" altLang="en-US">
                <a:latin typeface="+mn-ea"/>
              </a:rPr>
              <a:t>看護職員夜間</a:t>
            </a:r>
            <a:r>
              <a:rPr lang="en-US" altLang="ja-JP" dirty="0">
                <a:latin typeface="+mn-ea"/>
              </a:rPr>
              <a:t>12</a:t>
            </a:r>
            <a:r>
              <a:rPr lang="ja-JP" altLang="en-US">
                <a:latin typeface="+mn-ea"/>
              </a:rPr>
              <a:t>対</a:t>
            </a:r>
            <a:r>
              <a:rPr lang="en-US" altLang="ja-JP" dirty="0">
                <a:latin typeface="+mn-ea"/>
              </a:rPr>
              <a:t>1</a:t>
            </a:r>
            <a:r>
              <a:rPr lang="ja-JP" altLang="en-US">
                <a:latin typeface="+mn-ea"/>
              </a:rPr>
              <a:t>配置加算</a:t>
            </a:r>
            <a:r>
              <a:rPr lang="en-US" altLang="ja-JP" dirty="0">
                <a:latin typeface="+mn-ea"/>
              </a:rPr>
              <a:t>2	75</a:t>
            </a:r>
            <a:r>
              <a:rPr lang="ja-JP" altLang="en-US">
                <a:latin typeface="+mn-ea"/>
              </a:rPr>
              <a:t>点　⇒　○点</a:t>
            </a:r>
          </a:p>
          <a:p>
            <a:pPr lvl="2"/>
            <a:r>
              <a:rPr lang="ja-JP" altLang="en-US">
                <a:latin typeface="+mn-ea"/>
              </a:rPr>
              <a:t>看護職員夜間</a:t>
            </a:r>
            <a:r>
              <a:rPr lang="en-US" altLang="ja-JP" dirty="0">
                <a:latin typeface="+mn-ea"/>
              </a:rPr>
              <a:t>16</a:t>
            </a:r>
            <a:r>
              <a:rPr lang="ja-JP" altLang="en-US">
                <a:latin typeface="+mn-ea"/>
              </a:rPr>
              <a:t>対</a:t>
            </a:r>
            <a:r>
              <a:rPr lang="en-US" altLang="ja-JP" dirty="0">
                <a:latin typeface="+mn-ea"/>
              </a:rPr>
              <a:t>1</a:t>
            </a:r>
            <a:r>
              <a:rPr lang="ja-JP" altLang="en-US">
                <a:latin typeface="+mn-ea"/>
              </a:rPr>
              <a:t>配置加算</a:t>
            </a:r>
          </a:p>
          <a:p>
            <a:pPr lvl="3"/>
            <a:r>
              <a:rPr lang="ja-JP" altLang="en-US">
                <a:latin typeface="+mn-ea"/>
              </a:rPr>
              <a:t>看護職員夜間</a:t>
            </a:r>
            <a:r>
              <a:rPr lang="en-US" altLang="ja-JP" dirty="0">
                <a:latin typeface="+mn-ea"/>
              </a:rPr>
              <a:t>16</a:t>
            </a:r>
            <a:r>
              <a:rPr lang="ja-JP" altLang="en-US">
                <a:latin typeface="+mn-ea"/>
              </a:rPr>
              <a:t>対</a:t>
            </a:r>
            <a:r>
              <a:rPr lang="en-US" altLang="ja-JP" dirty="0">
                <a:latin typeface="+mn-ea"/>
              </a:rPr>
              <a:t>1</a:t>
            </a:r>
            <a:r>
              <a:rPr lang="ja-JP" altLang="en-US">
                <a:latin typeface="+mn-ea"/>
              </a:rPr>
              <a:t>配置加算</a:t>
            </a:r>
            <a:r>
              <a:rPr lang="en-US" altLang="ja-JP" dirty="0">
                <a:latin typeface="+mn-ea"/>
              </a:rPr>
              <a:t>1	55</a:t>
            </a:r>
            <a:r>
              <a:rPr lang="ja-JP" altLang="en-US">
                <a:latin typeface="+mn-ea"/>
              </a:rPr>
              <a:t>点　⇒　○点</a:t>
            </a:r>
          </a:p>
          <a:p>
            <a:pPr lvl="3"/>
            <a:r>
              <a:rPr lang="ja-JP" altLang="en-US">
                <a:latin typeface="+mn-ea"/>
              </a:rPr>
              <a:t>看護職員夜間</a:t>
            </a:r>
            <a:r>
              <a:rPr lang="en-US" altLang="ja-JP" dirty="0">
                <a:latin typeface="+mn-ea"/>
              </a:rPr>
              <a:t>16</a:t>
            </a:r>
            <a:r>
              <a:rPr lang="ja-JP" altLang="en-US">
                <a:latin typeface="+mn-ea"/>
              </a:rPr>
              <a:t>対</a:t>
            </a:r>
            <a:r>
              <a:rPr lang="en-US" altLang="ja-JP" dirty="0">
                <a:latin typeface="+mn-ea"/>
              </a:rPr>
              <a:t>1</a:t>
            </a:r>
            <a:r>
              <a:rPr lang="ja-JP" altLang="en-US">
                <a:latin typeface="+mn-ea"/>
              </a:rPr>
              <a:t>配置加算</a:t>
            </a:r>
            <a:r>
              <a:rPr lang="en-US" altLang="ja-JP" dirty="0">
                <a:latin typeface="+mn-ea"/>
              </a:rPr>
              <a:t>2	30</a:t>
            </a:r>
            <a:r>
              <a:rPr lang="ja-JP" altLang="en-US">
                <a:latin typeface="+mn-ea"/>
              </a:rPr>
              <a:t>点　⇒　○点</a:t>
            </a:r>
          </a:p>
          <a:p>
            <a:endParaRPr lang="ja-JP" altLang="en-US">
              <a:latin typeface="+mn-ea"/>
            </a:endParaRPr>
          </a:p>
          <a:p>
            <a:r>
              <a:rPr lang="ja-JP" altLang="en-US">
                <a:latin typeface="+mn-ea"/>
              </a:rPr>
              <a:t>看護職員夜間配置加算の見直し</a:t>
            </a:r>
            <a:endParaRPr lang="en-US" altLang="ja-JP" dirty="0">
              <a:latin typeface="+mn-ea"/>
            </a:endParaRPr>
          </a:p>
          <a:p>
            <a:pPr lvl="1"/>
            <a:r>
              <a:rPr lang="ja-JP" altLang="en-US">
                <a:latin typeface="+mn-ea"/>
              </a:rPr>
              <a:t>看護職員夜間配置加算	</a:t>
            </a:r>
            <a:r>
              <a:rPr lang="en-US" altLang="ja-JP" dirty="0">
                <a:latin typeface="+mn-ea"/>
              </a:rPr>
              <a:t>55</a:t>
            </a:r>
            <a:r>
              <a:rPr lang="ja-JP" altLang="en-US">
                <a:latin typeface="+mn-ea"/>
              </a:rPr>
              <a:t>点　⇒　○点</a:t>
            </a:r>
            <a:endParaRPr lang="ja-JP" altLang="en-US" u="sng">
              <a:latin typeface="+mn-ea"/>
            </a:endParaRPr>
          </a:p>
          <a:p>
            <a:pPr lvl="2"/>
            <a:r>
              <a:rPr lang="ja-JP" altLang="en-US">
                <a:latin typeface="+mn-ea"/>
              </a:rPr>
              <a:t>地域包括ケア病棟入院料の注加算</a:t>
            </a:r>
            <a:endParaRPr lang="en-US" altLang="ja-JP" dirty="0">
              <a:latin typeface="+mn-ea"/>
            </a:endParaRPr>
          </a:p>
          <a:p>
            <a:pPr lvl="2"/>
            <a:r>
              <a:rPr lang="ja-JP" altLang="en-US">
                <a:latin typeface="+mn-ea"/>
              </a:rPr>
              <a:t>精神科救急入院料の注加算</a:t>
            </a:r>
            <a:endParaRPr lang="en-US" altLang="ja-JP" dirty="0">
              <a:latin typeface="+mn-ea"/>
            </a:endParaRPr>
          </a:p>
          <a:p>
            <a:pPr lvl="2"/>
            <a:r>
              <a:rPr lang="ja-JP" altLang="en-US">
                <a:latin typeface="+mn-ea"/>
              </a:rPr>
              <a:t>精神科救急・合併症入院料の注加算</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勤務環境改善</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55</a:t>
            </a:fld>
            <a:endParaRPr lang="en-US" altLang="ja-JP" sz="1800" dirty="0"/>
          </a:p>
        </p:txBody>
      </p:sp>
    </p:spTree>
    <p:extLst>
      <p:ext uri="{BB962C8B-B14F-4D97-AF65-F5344CB8AC3E}">
        <p14:creationId xmlns:p14="http://schemas.microsoft.com/office/powerpoint/2010/main" val="2340470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看護補助者の院内研修の要件の見直し</a:t>
            </a:r>
          </a:p>
          <a:p>
            <a:pPr lvl="1"/>
            <a:r>
              <a:rPr lang="ja-JP" altLang="en-US">
                <a:latin typeface="+mn-ea"/>
              </a:rPr>
              <a:t>対象項目</a:t>
            </a:r>
          </a:p>
          <a:p>
            <a:pPr lvl="2"/>
            <a:r>
              <a:rPr lang="ja-JP" altLang="en-US">
                <a:latin typeface="+mn-ea"/>
              </a:rPr>
              <a:t>急性期看護補助体制加算、護補助加算、療養病棟入院基本料の注</a:t>
            </a:r>
            <a:r>
              <a:rPr lang="en-US" altLang="ja-JP" dirty="0">
                <a:latin typeface="+mn-ea"/>
              </a:rPr>
              <a:t>13</a:t>
            </a:r>
            <a:r>
              <a:rPr lang="ja-JP" altLang="en-US">
                <a:latin typeface="+mn-ea"/>
              </a:rPr>
              <a:t>に掲げる夜間看護加算、障害者施設等入院基本料の注</a:t>
            </a:r>
            <a:r>
              <a:rPr lang="en-US" altLang="ja-JP" dirty="0">
                <a:latin typeface="+mn-ea"/>
              </a:rPr>
              <a:t>9</a:t>
            </a:r>
            <a:r>
              <a:rPr lang="ja-JP" altLang="en-US">
                <a:latin typeface="+mn-ea"/>
              </a:rPr>
              <a:t>に掲げる看護補助加算、地域包括ケア病棟入院料の注</a:t>
            </a:r>
            <a:r>
              <a:rPr lang="en-US" altLang="ja-JP" dirty="0">
                <a:latin typeface="+mn-ea"/>
              </a:rPr>
              <a:t>4</a:t>
            </a:r>
            <a:r>
              <a:rPr lang="ja-JP" altLang="en-US">
                <a:latin typeface="+mn-ea"/>
              </a:rPr>
              <a:t>に掲げる看護補助者配置加算</a:t>
            </a:r>
          </a:p>
          <a:p>
            <a:pPr lvl="1"/>
            <a:r>
              <a:rPr lang="ja-JP" altLang="en-US">
                <a:latin typeface="+mn-ea"/>
              </a:rPr>
              <a:t>施設基準</a:t>
            </a:r>
            <a:endParaRPr lang="en-US" altLang="ja-JP" dirty="0">
              <a:latin typeface="+mn-ea"/>
            </a:endParaRPr>
          </a:p>
          <a:p>
            <a:pPr lvl="2"/>
            <a:r>
              <a:rPr lang="en-US" altLang="ja-JP" dirty="0">
                <a:latin typeface="+mn-ea"/>
              </a:rPr>
              <a:t>(6)</a:t>
            </a:r>
            <a:r>
              <a:rPr lang="ja-JP" altLang="en-US">
                <a:latin typeface="+mn-ea"/>
              </a:rPr>
              <a:t>急性期看護補助体制加算に係る看護補助業務に従事する看護補助者は、基礎知識を習得できる内容を含む院内研修を年</a:t>
            </a:r>
            <a:r>
              <a:rPr lang="en-US" altLang="ja-JP" dirty="0">
                <a:latin typeface="+mn-ea"/>
              </a:rPr>
              <a:t>1</a:t>
            </a:r>
            <a:r>
              <a:rPr lang="ja-JP" altLang="en-US">
                <a:latin typeface="+mn-ea"/>
              </a:rPr>
              <a:t>回以上受講した者であること</a:t>
            </a:r>
          </a:p>
          <a:p>
            <a:pPr lvl="2"/>
            <a:r>
              <a:rPr lang="en-US" altLang="ja-JP" u="sng" dirty="0">
                <a:latin typeface="+mn-ea"/>
              </a:rPr>
              <a:t>※</a:t>
            </a:r>
            <a:r>
              <a:rPr lang="ja-JP" altLang="en-US" u="sng">
                <a:latin typeface="+mn-ea"/>
              </a:rPr>
              <a:t>院内研修のアについては、内容に変更がない場合は、</a:t>
            </a:r>
            <a:r>
              <a:rPr lang="en-US" altLang="ja-JP" u="sng" dirty="0">
                <a:latin typeface="+mn-ea"/>
              </a:rPr>
              <a:t>2</a:t>
            </a:r>
            <a:r>
              <a:rPr lang="ja-JP" altLang="en-US" u="sng">
                <a:latin typeface="+mn-ea"/>
              </a:rPr>
              <a:t>年目以降の受講は省略して差し支えないものとする</a:t>
            </a:r>
            <a:endParaRPr lang="en-US" altLang="ja-JP" u="sng" dirty="0">
              <a:latin typeface="+mn-ea"/>
            </a:endParaRPr>
          </a:p>
          <a:p>
            <a:pPr lvl="3"/>
            <a:r>
              <a:rPr lang="ja-JP" altLang="en-US">
                <a:latin typeface="+mn-ea"/>
              </a:rPr>
              <a:t>ア医療制度の概要及び病院の機能と組織の理解</a:t>
            </a:r>
          </a:p>
          <a:p>
            <a:pPr lvl="3"/>
            <a:r>
              <a:rPr lang="ja-JP" altLang="en-US">
                <a:latin typeface="+mn-ea"/>
              </a:rPr>
              <a:t>イ</a:t>
            </a:r>
            <a:r>
              <a:rPr lang="en-US" altLang="ja-JP" dirty="0">
                <a:latin typeface="+mn-ea"/>
              </a:rPr>
              <a:t>〜</a:t>
            </a:r>
            <a:r>
              <a:rPr lang="ja-JP" altLang="en-US">
                <a:latin typeface="+mn-ea"/>
              </a:rPr>
              <a:t>カ</a:t>
            </a:r>
            <a:r>
              <a:rPr lang="en-US" altLang="ja-JP" dirty="0">
                <a:latin typeface="+mn-ea"/>
              </a:rPr>
              <a:t>(</a:t>
            </a:r>
            <a:r>
              <a:rPr lang="ja-JP" altLang="en-US">
                <a:latin typeface="+mn-ea"/>
              </a:rPr>
              <a:t>略</a:t>
            </a:r>
            <a:r>
              <a:rPr lang="en-US" altLang="ja-JP" dirty="0">
                <a:latin typeface="+mn-ea"/>
              </a:rPr>
              <a:t>)</a:t>
            </a:r>
          </a:p>
          <a:p>
            <a:endParaRPr lang="ja-JP" altLang="en-US">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勤務環境改善</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56</a:t>
            </a:fld>
            <a:endParaRPr lang="en-US" altLang="ja-JP" sz="1800" dirty="0"/>
          </a:p>
        </p:txBody>
      </p:sp>
    </p:spTree>
    <p:extLst>
      <p:ext uri="{BB962C8B-B14F-4D97-AF65-F5344CB8AC3E}">
        <p14:creationId xmlns:p14="http://schemas.microsoft.com/office/powerpoint/2010/main" val="14639811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抗菌薬適正使用支援加算の院内研修要件の見直し</a:t>
            </a:r>
          </a:p>
          <a:p>
            <a:pPr lvl="1"/>
            <a:r>
              <a:rPr lang="ja-JP" altLang="en-US">
                <a:latin typeface="+mn-ea"/>
              </a:rPr>
              <a:t>施設基準</a:t>
            </a:r>
          </a:p>
          <a:p>
            <a:pPr lvl="2"/>
            <a:r>
              <a:rPr lang="en-US" altLang="ja-JP" dirty="0">
                <a:latin typeface="+mn-ea"/>
              </a:rPr>
              <a:t>(4)</a:t>
            </a:r>
            <a:r>
              <a:rPr lang="ja-JP" altLang="en-US">
                <a:latin typeface="+mn-ea"/>
              </a:rPr>
              <a:t>抗菌薬適正使用支援チームは以下の業務を行うこと</a:t>
            </a:r>
          </a:p>
          <a:p>
            <a:pPr lvl="3"/>
            <a:r>
              <a:rPr lang="ja-JP" altLang="en-US">
                <a:latin typeface="+mn-ea"/>
              </a:rPr>
              <a:t>オ抗菌薬の適正な使用を目的とした院内研修を少なくとも年</a:t>
            </a:r>
            <a:r>
              <a:rPr lang="en-US" altLang="ja-JP" dirty="0">
                <a:latin typeface="+mn-ea"/>
              </a:rPr>
              <a:t>2</a:t>
            </a:r>
            <a:r>
              <a:rPr lang="ja-JP" altLang="en-US">
                <a:latin typeface="+mn-ea"/>
              </a:rPr>
              <a:t>回程度実施する。また院内の抗菌薬使用に関するマニュアルを作成する。</a:t>
            </a:r>
            <a:r>
              <a:rPr lang="ja-JP" altLang="en-US" u="sng">
                <a:latin typeface="+mn-ea"/>
              </a:rPr>
              <a:t>なお、当該院内研修については、感染防止対策加算に係る院内感染対策に関する研修と併せて実施しても差し支えない。</a:t>
            </a:r>
            <a:endParaRPr lang="en-US" altLang="ja-JP" u="sng" dirty="0">
              <a:latin typeface="+mn-ea"/>
            </a:endParaRPr>
          </a:p>
          <a:p>
            <a:pPr lvl="3"/>
            <a:endParaRPr lang="en-US" altLang="ja-JP" sz="800" u="sng" dirty="0">
              <a:latin typeface="+mn-ea"/>
            </a:endParaRPr>
          </a:p>
          <a:p>
            <a:r>
              <a:rPr lang="ja-JP" altLang="en-US">
                <a:latin typeface="+mn-ea"/>
              </a:rPr>
              <a:t>実施計画等の記録の合理化</a:t>
            </a:r>
          </a:p>
          <a:p>
            <a:pPr lvl="1"/>
            <a:r>
              <a:rPr lang="ja-JP" altLang="en-US">
                <a:latin typeface="+mn-ea"/>
              </a:rPr>
              <a:t>実施計画等の写しを診療録に添付すれば良いこととする</a:t>
            </a:r>
          </a:p>
          <a:p>
            <a:pPr lvl="2"/>
            <a:r>
              <a:rPr lang="ja-JP" altLang="en-US">
                <a:latin typeface="+mn-ea"/>
              </a:rPr>
              <a:t>対象項目</a:t>
            </a:r>
          </a:p>
          <a:p>
            <a:pPr lvl="3"/>
            <a:r>
              <a:rPr lang="ja-JP" altLang="en-US">
                <a:latin typeface="+mn-ea"/>
              </a:rPr>
              <a:t>栄養サポートチーム加算注</a:t>
            </a:r>
            <a:r>
              <a:rPr lang="en-US" altLang="ja-JP" dirty="0">
                <a:latin typeface="+mn-ea"/>
              </a:rPr>
              <a:t>2</a:t>
            </a:r>
            <a:r>
              <a:rPr lang="ja-JP" altLang="en-US">
                <a:latin typeface="+mn-ea"/>
              </a:rPr>
              <a:t>、外来緩和ケア管理料注</a:t>
            </a:r>
            <a:r>
              <a:rPr lang="en-US" altLang="ja-JP" dirty="0">
                <a:latin typeface="+mn-ea"/>
              </a:rPr>
              <a:t>4</a:t>
            </a:r>
          </a:p>
          <a:p>
            <a:pPr lvl="2"/>
            <a:r>
              <a:rPr lang="ja-JP" altLang="en-US">
                <a:latin typeface="+mn-ea"/>
              </a:rPr>
              <a:t>算定要件の（削除）</a:t>
            </a:r>
          </a:p>
          <a:p>
            <a:pPr lvl="3"/>
            <a:r>
              <a:rPr lang="ja-JP" altLang="en-US" strike="sngStrike">
                <a:latin typeface="+mn-ea"/>
              </a:rPr>
              <a:t>「注</a:t>
            </a:r>
            <a:r>
              <a:rPr lang="en-US" altLang="ja-JP" strike="sngStrike" dirty="0">
                <a:latin typeface="+mn-ea"/>
              </a:rPr>
              <a:t>2</a:t>
            </a:r>
            <a:r>
              <a:rPr lang="ja-JP" altLang="en-US" strike="sngStrike">
                <a:latin typeface="+mn-ea"/>
              </a:rPr>
              <a:t>」に規定する点数を算定する場合は、栄養サポートチームの医師、看護師、薬剤師及び管理栄養士の全てが、栄養治療実施計画に基づき実施した治療等を診療録に記載すること</a:t>
            </a:r>
            <a:endParaRPr lang="ja-JP" altLang="en-US" u="sng">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勤務環境改善</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57</a:t>
            </a:fld>
            <a:endParaRPr lang="en-US" altLang="ja-JP" sz="1800" dirty="0"/>
          </a:p>
        </p:txBody>
      </p:sp>
    </p:spTree>
    <p:extLst>
      <p:ext uri="{BB962C8B-B14F-4D97-AF65-F5344CB8AC3E}">
        <p14:creationId xmlns:p14="http://schemas.microsoft.com/office/powerpoint/2010/main" val="13059113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情報通信機器を用いたカンファレンス等の促進</a:t>
            </a:r>
          </a:p>
          <a:p>
            <a:pPr lvl="1"/>
            <a:r>
              <a:rPr lang="ja-JP" altLang="en-US">
                <a:latin typeface="+mn-ea"/>
              </a:rPr>
              <a:t>対象項目</a:t>
            </a:r>
          </a:p>
          <a:p>
            <a:pPr lvl="2"/>
            <a:r>
              <a:rPr lang="ja-JP" altLang="en-US">
                <a:latin typeface="+mn-ea"/>
              </a:rPr>
              <a:t>感染防止対策加算</a:t>
            </a:r>
            <a:r>
              <a:rPr lang="en-US" altLang="ja-JP" dirty="0">
                <a:latin typeface="+mn-ea"/>
              </a:rPr>
              <a:t>1</a:t>
            </a:r>
            <a:r>
              <a:rPr lang="ja-JP" altLang="en-US">
                <a:latin typeface="+mn-ea"/>
              </a:rPr>
              <a:t>、感染防止対策加算</a:t>
            </a:r>
            <a:r>
              <a:rPr lang="en-US" altLang="ja-JP" dirty="0">
                <a:latin typeface="+mn-ea"/>
              </a:rPr>
              <a:t>2</a:t>
            </a:r>
            <a:r>
              <a:rPr lang="ja-JP" altLang="en-US">
                <a:latin typeface="+mn-ea"/>
              </a:rPr>
              <a:t>、入退院支援加算</a:t>
            </a:r>
            <a:r>
              <a:rPr lang="en-US" altLang="ja-JP" dirty="0">
                <a:latin typeface="+mn-ea"/>
              </a:rPr>
              <a:t>1</a:t>
            </a:r>
            <a:r>
              <a:rPr lang="ja-JP" altLang="en-US">
                <a:latin typeface="+mn-ea"/>
              </a:rPr>
              <a:t>、退院時共同指導料</a:t>
            </a:r>
            <a:r>
              <a:rPr lang="en-US" altLang="ja-JP" dirty="0">
                <a:latin typeface="+mn-ea"/>
              </a:rPr>
              <a:t>2</a:t>
            </a:r>
            <a:r>
              <a:rPr lang="ja-JP" altLang="en-US">
                <a:latin typeface="+mn-ea"/>
              </a:rPr>
              <a:t>の注</a:t>
            </a:r>
            <a:r>
              <a:rPr lang="en-US" altLang="ja-JP" dirty="0">
                <a:latin typeface="+mn-ea"/>
              </a:rPr>
              <a:t>3</a:t>
            </a:r>
            <a:r>
              <a:rPr lang="ja-JP" altLang="en-US">
                <a:latin typeface="+mn-ea"/>
              </a:rPr>
              <a:t>、在宅患者緊急時等カンファレンス料、在宅患者訪問褥瘡管理指導料</a:t>
            </a:r>
          </a:p>
          <a:p>
            <a:pPr lvl="1"/>
            <a:r>
              <a:rPr lang="ja-JP" altLang="en-US">
                <a:latin typeface="+mn-ea"/>
              </a:rPr>
              <a:t>施設基準</a:t>
            </a:r>
          </a:p>
          <a:p>
            <a:pPr lvl="2"/>
            <a:r>
              <a:rPr lang="ja-JP" altLang="en-US">
                <a:latin typeface="+mn-ea"/>
              </a:rPr>
              <a:t>やむを得ない事情の一文削除</a:t>
            </a:r>
          </a:p>
          <a:p>
            <a:pPr lvl="2"/>
            <a:r>
              <a:rPr lang="en-US" altLang="ja-JP" dirty="0">
                <a:latin typeface="+mn-ea"/>
              </a:rPr>
              <a:t>(8)(7)</a:t>
            </a:r>
            <a:r>
              <a:rPr lang="ja-JP" altLang="en-US">
                <a:latin typeface="+mn-ea"/>
              </a:rPr>
              <a:t>に規定するカンファレンスは、</a:t>
            </a:r>
            <a:r>
              <a:rPr lang="en-US" altLang="ja-JP" dirty="0">
                <a:latin typeface="+mn-ea"/>
              </a:rPr>
              <a:t>(2)</a:t>
            </a:r>
            <a:r>
              <a:rPr lang="ja-JP" altLang="en-US">
                <a:latin typeface="+mn-ea"/>
              </a:rPr>
              <a:t>のアからエ及び</a:t>
            </a:r>
            <a:r>
              <a:rPr lang="en-US" altLang="ja-JP" dirty="0">
                <a:latin typeface="+mn-ea"/>
              </a:rPr>
              <a:t>2</a:t>
            </a:r>
            <a:r>
              <a:rPr lang="ja-JP" altLang="en-US">
                <a:latin typeface="+mn-ea"/>
              </a:rPr>
              <a:t>の</a:t>
            </a:r>
            <a:r>
              <a:rPr lang="en-US" altLang="ja-JP" dirty="0">
                <a:latin typeface="+mn-ea"/>
              </a:rPr>
              <a:t>(3)</a:t>
            </a:r>
            <a:r>
              <a:rPr lang="ja-JP" altLang="en-US">
                <a:latin typeface="+mn-ea"/>
              </a:rPr>
              <a:t>のアからエの構成員それぞれ</a:t>
            </a:r>
            <a:r>
              <a:rPr lang="en-US" altLang="ja-JP" dirty="0">
                <a:latin typeface="+mn-ea"/>
              </a:rPr>
              <a:t>1</a:t>
            </a:r>
            <a:r>
              <a:rPr lang="ja-JP" altLang="en-US">
                <a:latin typeface="+mn-ea"/>
              </a:rPr>
              <a:t>名以上が直接対面し、実施することが原則であるが、</a:t>
            </a:r>
            <a:r>
              <a:rPr lang="ja-JP" altLang="en-US" strike="sngStrike">
                <a:latin typeface="+mn-ea"/>
              </a:rPr>
              <a:t>やむを得ない事情により参加できない場合は、</a:t>
            </a:r>
            <a:r>
              <a:rPr lang="ja-JP" altLang="en-US">
                <a:latin typeface="+mn-ea"/>
              </a:rPr>
              <a:t>以下のアからウを満たすときに限り、リアルタイムでの画像を介したコミュニケーション</a:t>
            </a:r>
            <a:r>
              <a:rPr lang="en-US" altLang="ja-JP" dirty="0">
                <a:latin typeface="+mn-ea"/>
              </a:rPr>
              <a:t>(</a:t>
            </a:r>
            <a:r>
              <a:rPr lang="ja-JP" altLang="en-US">
                <a:latin typeface="+mn-ea"/>
              </a:rPr>
              <a:t>以下この項において「ビデオ通話」という</a:t>
            </a:r>
            <a:r>
              <a:rPr lang="en-US" altLang="ja-JP" dirty="0">
                <a:latin typeface="+mn-ea"/>
              </a:rPr>
              <a:t>)</a:t>
            </a:r>
            <a:r>
              <a:rPr lang="ja-JP" altLang="en-US">
                <a:latin typeface="+mn-ea"/>
              </a:rPr>
              <a:t>が可能な機器を用いて参加することができる。</a:t>
            </a:r>
          </a:p>
          <a:p>
            <a:pPr lvl="3"/>
            <a:r>
              <a:rPr lang="ja-JP" altLang="en-US">
                <a:latin typeface="+mn-ea"/>
              </a:rPr>
              <a:t>ア</a:t>
            </a:r>
            <a:r>
              <a:rPr lang="en-US" altLang="ja-JP" dirty="0">
                <a:latin typeface="+mn-ea"/>
              </a:rPr>
              <a:t>〜</a:t>
            </a:r>
            <a:r>
              <a:rPr lang="ja-JP" altLang="en-US">
                <a:latin typeface="+mn-ea"/>
              </a:rPr>
              <a:t>エは変更無し</a:t>
            </a:r>
            <a:endParaRPr lang="en-US" altLang="ja-JP" sz="400" u="sng"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勤務環境改善</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58</a:t>
            </a:fld>
            <a:endParaRPr lang="en-US" altLang="ja-JP" sz="1800" dirty="0"/>
          </a:p>
        </p:txBody>
      </p:sp>
    </p:spTree>
    <p:extLst>
      <p:ext uri="{BB962C8B-B14F-4D97-AF65-F5344CB8AC3E}">
        <p14:creationId xmlns:p14="http://schemas.microsoft.com/office/powerpoint/2010/main" val="9502690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情報通信機器を用いたカンファレンス等の促進</a:t>
            </a:r>
          </a:p>
          <a:p>
            <a:pPr lvl="1"/>
            <a:r>
              <a:rPr lang="ja-JP" altLang="en-US">
                <a:latin typeface="+mn-ea"/>
              </a:rPr>
              <a:t>退院時共同指導料</a:t>
            </a:r>
          </a:p>
          <a:p>
            <a:pPr lvl="2"/>
            <a:r>
              <a:rPr lang="ja-JP" altLang="en-US">
                <a:latin typeface="+mn-ea"/>
              </a:rPr>
              <a:t>算定要件の大幅な緩和</a:t>
            </a:r>
          </a:p>
          <a:p>
            <a:pPr lvl="3"/>
            <a:r>
              <a:rPr lang="en-US" altLang="ja-JP" dirty="0">
                <a:latin typeface="+mn-ea"/>
              </a:rPr>
              <a:t>(8)</a:t>
            </a:r>
            <a:r>
              <a:rPr lang="ja-JP" altLang="en-US">
                <a:latin typeface="+mn-ea"/>
              </a:rPr>
              <a:t>退院時共同指導料</a:t>
            </a:r>
            <a:r>
              <a:rPr lang="en-US" altLang="ja-JP" dirty="0">
                <a:latin typeface="+mn-ea"/>
              </a:rPr>
              <a:t>1</a:t>
            </a:r>
            <a:r>
              <a:rPr lang="ja-JP" altLang="en-US">
                <a:latin typeface="+mn-ea"/>
              </a:rPr>
              <a:t>の「注</a:t>
            </a:r>
            <a:r>
              <a:rPr lang="en-US" altLang="ja-JP" dirty="0">
                <a:latin typeface="+mn-ea"/>
              </a:rPr>
              <a:t>1</a:t>
            </a:r>
            <a:r>
              <a:rPr lang="ja-JP" altLang="en-US">
                <a:latin typeface="+mn-ea"/>
              </a:rPr>
              <a:t>」及び退院時共同指導料</a:t>
            </a:r>
            <a:r>
              <a:rPr lang="en-US" altLang="ja-JP" dirty="0">
                <a:latin typeface="+mn-ea"/>
              </a:rPr>
              <a:t>2</a:t>
            </a:r>
            <a:r>
              <a:rPr lang="ja-JP" altLang="en-US">
                <a:latin typeface="+mn-ea"/>
              </a:rPr>
              <a:t>の「注</a:t>
            </a:r>
            <a:r>
              <a:rPr lang="en-US" altLang="ja-JP" dirty="0">
                <a:latin typeface="+mn-ea"/>
              </a:rPr>
              <a:t>1</a:t>
            </a:r>
            <a:r>
              <a:rPr lang="ja-JP" altLang="en-US">
                <a:latin typeface="+mn-ea"/>
              </a:rPr>
              <a:t>」の</a:t>
            </a:r>
            <a:r>
              <a:rPr lang="ja-JP" altLang="en-US" u="sng">
                <a:latin typeface="+mn-ea"/>
              </a:rPr>
              <a:t>共同指導は対面で行うことが原則であるが</a:t>
            </a:r>
            <a:r>
              <a:rPr lang="ja-JP" altLang="en-US">
                <a:latin typeface="+mn-ea"/>
              </a:rPr>
              <a:t>、リアルタイムでの画像を介したコミュニケーション</a:t>
            </a:r>
            <a:r>
              <a:rPr lang="en-US" altLang="ja-JP" dirty="0">
                <a:latin typeface="+mn-ea"/>
              </a:rPr>
              <a:t>(</a:t>
            </a:r>
            <a:r>
              <a:rPr lang="ja-JP" altLang="en-US">
                <a:latin typeface="+mn-ea"/>
              </a:rPr>
              <a:t>以下この区分において「ビデオ通話」という</a:t>
            </a:r>
            <a:r>
              <a:rPr lang="en-US" altLang="ja-JP" dirty="0">
                <a:latin typeface="+mn-ea"/>
              </a:rPr>
              <a:t>)</a:t>
            </a:r>
            <a:r>
              <a:rPr lang="ja-JP" altLang="en-US">
                <a:latin typeface="+mn-ea"/>
              </a:rPr>
              <a:t>が可能な機器を用いて共同指導した場合でも算定可能である。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勤務環境改善</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59</a:t>
            </a:fld>
            <a:endParaRPr lang="en-US" altLang="ja-JP" sz="1800" dirty="0"/>
          </a:p>
        </p:txBody>
      </p:sp>
    </p:spTree>
    <p:extLst>
      <p:ext uri="{BB962C8B-B14F-4D97-AF65-F5344CB8AC3E}">
        <p14:creationId xmlns:p14="http://schemas.microsoft.com/office/powerpoint/2010/main" val="3419264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a:latin typeface="+mn-ea"/>
              </a:rPr>
              <a:t>算定要件</a:t>
            </a:r>
            <a:endParaRPr lang="en-US" altLang="ja-JP" dirty="0">
              <a:latin typeface="+mn-ea"/>
            </a:endParaRPr>
          </a:p>
          <a:p>
            <a:pPr lvl="2"/>
            <a:r>
              <a:rPr lang="en-US" altLang="ja-JP" dirty="0">
                <a:latin typeface="+mn-ea"/>
              </a:rPr>
              <a:t>(2)</a:t>
            </a:r>
            <a:r>
              <a:rPr lang="ja-JP" altLang="en-US">
                <a:latin typeface="+mn-ea"/>
              </a:rPr>
              <a:t>当該指導料は、当該医療機関の入院中に排尿自立支援加算を算定し、かつ、退院後も継続的な包括的排尿ケアの必要があると認めたものであって、次のいずれかに該当する者について算定できる</a:t>
            </a:r>
          </a:p>
          <a:p>
            <a:pPr lvl="3"/>
            <a:r>
              <a:rPr lang="ja-JP" altLang="en-US">
                <a:latin typeface="+mn-ea"/>
              </a:rPr>
              <a:t>ア、尿道カテーテル抜去後に、尿失禁、尿閉等の下部尿路機能障害の症状を有するもの</a:t>
            </a:r>
          </a:p>
          <a:p>
            <a:pPr lvl="3"/>
            <a:r>
              <a:rPr lang="ja-JP" altLang="en-US">
                <a:latin typeface="+mn-ea"/>
              </a:rPr>
              <a:t>イ、尿道カテーテル留置中の患者であって、尿道カテーテル抜去後に下部尿路機能障害を生ずると見込まれるもの</a:t>
            </a:r>
          </a:p>
          <a:p>
            <a:pPr lvl="2"/>
            <a:r>
              <a:rPr lang="ja-JP" altLang="en-US">
                <a:latin typeface="+mn-ea"/>
              </a:rPr>
              <a:t>（削除）</a:t>
            </a:r>
            <a:r>
              <a:rPr lang="en-US" altLang="ja-JP" dirty="0">
                <a:latin typeface="+mn-ea"/>
              </a:rPr>
              <a:t>(3)</a:t>
            </a:r>
            <a:r>
              <a:rPr lang="ja-JP" altLang="en-US">
                <a:latin typeface="+mn-ea"/>
              </a:rPr>
              <a:t>病棟の看護師等は、以下の取組を行った上で、排尿ケアチームに相談すること。</a:t>
            </a:r>
          </a:p>
          <a:p>
            <a:pPr lvl="3"/>
            <a:r>
              <a:rPr lang="ja-JP" altLang="en-US">
                <a:latin typeface="+mn-ea"/>
              </a:rPr>
              <a:t>ア、尿道カテーテル抜去後の患者であって、尿失禁、尿閉等の下部尿路機能障害の症状を有する患者を抽出する。</a:t>
            </a:r>
          </a:p>
          <a:p>
            <a:pPr lvl="3"/>
            <a:r>
              <a:rPr lang="ja-JP" altLang="en-US">
                <a:latin typeface="+mn-ea"/>
              </a:rPr>
              <a:t>イ、アの患者について下部尿路機能評価のための情報収集</a:t>
            </a:r>
            <a:r>
              <a:rPr lang="en-US" altLang="ja-JP" dirty="0">
                <a:latin typeface="+mn-ea"/>
              </a:rPr>
              <a:t>(</a:t>
            </a:r>
            <a:r>
              <a:rPr lang="ja-JP" altLang="en-US">
                <a:latin typeface="+mn-ea"/>
              </a:rPr>
              <a:t>排尿日誌、残尿測定等</a:t>
            </a:r>
            <a:r>
              <a:rPr lang="en-US" altLang="ja-JP" dirty="0">
                <a:latin typeface="+mn-ea"/>
              </a:rPr>
              <a:t>)</a:t>
            </a:r>
            <a:r>
              <a:rPr lang="ja-JP" altLang="en-US">
                <a:latin typeface="+mn-ea"/>
              </a:rPr>
              <a:t>を行う。</a:t>
            </a:r>
          </a:p>
          <a:p>
            <a:pPr lvl="3"/>
            <a:r>
              <a:rPr lang="ja-JP" altLang="en-US">
                <a:latin typeface="+mn-ea"/>
              </a:rPr>
              <a:t>ウ、尿道カテーテル挿入中の患者について、尿道カテーテル抜去後の、排尿自立の可能性について評価し、抜去後に下部尿路機能障害を生ずると見込まれるが、排尿自立の可能性がある患者を抽出する。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排尿自立支援料の見直し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6</a:t>
            </a:fld>
            <a:endParaRPr lang="en-US" altLang="ja-JP" sz="1800" dirty="0"/>
          </a:p>
        </p:txBody>
      </p:sp>
    </p:spTree>
    <p:extLst>
      <p:ext uri="{BB962C8B-B14F-4D97-AF65-F5344CB8AC3E}">
        <p14:creationId xmlns:p14="http://schemas.microsoft.com/office/powerpoint/2010/main" val="3724950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安全管理の責任者等で構成される会議等の効率化・合理化</a:t>
            </a:r>
          </a:p>
          <a:p>
            <a:pPr lvl="1"/>
            <a:r>
              <a:rPr lang="en-US" altLang="ja-JP" dirty="0">
                <a:latin typeface="+mn-ea"/>
              </a:rPr>
              <a:t>ICT</a:t>
            </a:r>
            <a:r>
              <a:rPr lang="ja-JP" altLang="en-US">
                <a:latin typeface="+mn-ea"/>
              </a:rPr>
              <a:t>を活用する等の対面によらない方法でも開催可能</a:t>
            </a:r>
          </a:p>
          <a:p>
            <a:pPr marL="0" indent="0">
              <a:buNone/>
            </a:pPr>
            <a:endParaRPr lang="ja-JP" altLang="en-US">
              <a:latin typeface="+mn-ea"/>
            </a:endParaRPr>
          </a:p>
          <a:p>
            <a:pPr lvl="1"/>
            <a:r>
              <a:rPr lang="ja-JP" altLang="en-US">
                <a:latin typeface="+mn-ea"/>
              </a:rPr>
              <a:t>対象項目</a:t>
            </a:r>
          </a:p>
          <a:p>
            <a:pPr lvl="2"/>
            <a:r>
              <a:rPr lang="ja-JP" altLang="en-US">
                <a:latin typeface="+mn-ea"/>
              </a:rPr>
              <a:t>医療安全管理体制の基準、院内感染防止対策の基準、医療安全対策加算</a:t>
            </a:r>
          </a:p>
          <a:p>
            <a:pPr lvl="2"/>
            <a:r>
              <a:rPr lang="en-US" altLang="ja-JP" dirty="0">
                <a:latin typeface="+mn-ea"/>
              </a:rPr>
              <a:t>(4)</a:t>
            </a:r>
            <a:r>
              <a:rPr lang="ja-JP" altLang="en-US">
                <a:latin typeface="+mn-ea"/>
              </a:rPr>
              <a:t>安全管理のための委員会が開催されていること安全管理の責任者等で構成される委員会が月</a:t>
            </a:r>
            <a:r>
              <a:rPr lang="en-US" altLang="ja-JP" dirty="0">
                <a:latin typeface="+mn-ea"/>
              </a:rPr>
              <a:t>1</a:t>
            </a:r>
            <a:r>
              <a:rPr lang="ja-JP" altLang="en-US">
                <a:latin typeface="+mn-ea"/>
              </a:rPr>
              <a:t>回程度開催されていること</a:t>
            </a:r>
            <a:r>
              <a:rPr lang="ja-JP" altLang="en-US" u="sng">
                <a:latin typeface="+mn-ea"/>
              </a:rPr>
              <a:t>なお、安全管理の責任者が必ずしも対面でなくてよいと判断した場合においては、対面によらない方法でも開催可能とする。</a:t>
            </a:r>
          </a:p>
          <a:p>
            <a:endParaRPr lang="ja-JP" altLang="en-US">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勤務環境改善</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60</a:t>
            </a:fld>
            <a:endParaRPr lang="en-US" altLang="ja-JP" sz="1800" dirty="0"/>
          </a:p>
        </p:txBody>
      </p:sp>
    </p:spTree>
    <p:extLst>
      <p:ext uri="{BB962C8B-B14F-4D97-AF65-F5344CB8AC3E}">
        <p14:creationId xmlns:p14="http://schemas.microsoft.com/office/powerpoint/2010/main" val="35869133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en-US">
                <a:latin typeface="+mn-ea"/>
              </a:rPr>
              <a:t>新</a:t>
            </a:r>
            <a:r>
              <a:rPr lang="en-US" altLang="ja-JP" dirty="0">
                <a:latin typeface="+mn-ea"/>
              </a:rPr>
              <a:t>)</a:t>
            </a:r>
            <a:r>
              <a:rPr lang="ja-JP" altLang="en-US">
                <a:latin typeface="+mn-ea"/>
              </a:rPr>
              <a:t>地域医療体制確保加算（入院初日）	〇点</a:t>
            </a:r>
          </a:p>
          <a:p>
            <a:pPr lvl="1"/>
            <a:r>
              <a:rPr lang="ja-JP" altLang="en-US" sz="2000">
                <a:latin typeface="+mn-ea"/>
              </a:rPr>
              <a:t>算定要件</a:t>
            </a:r>
          </a:p>
          <a:p>
            <a:pPr lvl="2"/>
            <a:r>
              <a:rPr lang="ja-JP" altLang="en-US" sz="1800">
                <a:latin typeface="+mn-ea"/>
              </a:rPr>
              <a:t>救急医療を提供する体制、病院勤務医の負担の軽減及び処遇の改善に対する体制その他の事項につき別に厚生労働大臣が定める施設基準に適合しているものとして地方厚生局長等に届け出た保険医療機関に入院している患者</a:t>
            </a:r>
            <a:r>
              <a:rPr lang="en-US" altLang="ja-JP" sz="1800" dirty="0">
                <a:latin typeface="+mn-ea"/>
              </a:rPr>
              <a:t>(</a:t>
            </a:r>
            <a:r>
              <a:rPr lang="ja-JP" altLang="en-US" sz="1800">
                <a:latin typeface="+mn-ea"/>
              </a:rPr>
              <a:t>第</a:t>
            </a:r>
            <a:r>
              <a:rPr lang="en-US" altLang="ja-JP" sz="1800" dirty="0">
                <a:latin typeface="+mn-ea"/>
              </a:rPr>
              <a:t>1</a:t>
            </a:r>
            <a:r>
              <a:rPr lang="ja-JP" altLang="en-US" sz="1800">
                <a:latin typeface="+mn-ea"/>
              </a:rPr>
              <a:t>節の入院基本料</a:t>
            </a:r>
            <a:r>
              <a:rPr lang="en-US" altLang="ja-JP" sz="1800" dirty="0">
                <a:latin typeface="+mn-ea"/>
              </a:rPr>
              <a:t>(</a:t>
            </a:r>
            <a:r>
              <a:rPr lang="ja-JP" altLang="en-US" sz="1800">
                <a:latin typeface="+mn-ea"/>
              </a:rPr>
              <a:t>特別入院基本料等を除く</a:t>
            </a:r>
            <a:r>
              <a:rPr lang="en-US" altLang="ja-JP" sz="1800" dirty="0">
                <a:latin typeface="+mn-ea"/>
              </a:rPr>
              <a:t>)</a:t>
            </a:r>
            <a:r>
              <a:rPr lang="ja-JP" altLang="en-US" sz="1800">
                <a:latin typeface="+mn-ea"/>
              </a:rPr>
              <a:t>又は第</a:t>
            </a:r>
            <a:r>
              <a:rPr lang="en-US" altLang="ja-JP" sz="1800" dirty="0">
                <a:latin typeface="+mn-ea"/>
              </a:rPr>
              <a:t>3</a:t>
            </a:r>
            <a:r>
              <a:rPr lang="ja-JP" altLang="en-US" sz="1800">
                <a:latin typeface="+mn-ea"/>
              </a:rPr>
              <a:t>節の特定入院料のうち、地域医療体制確保加算を算定できるものを現に算定している患者に限る</a:t>
            </a:r>
            <a:r>
              <a:rPr lang="en-US" altLang="ja-JP" sz="1800" dirty="0">
                <a:latin typeface="+mn-ea"/>
              </a:rPr>
              <a:t>)</a:t>
            </a:r>
          </a:p>
          <a:p>
            <a:pPr lvl="1"/>
            <a:r>
              <a:rPr lang="ja-JP" altLang="en-US" sz="2000">
                <a:latin typeface="+mn-ea"/>
              </a:rPr>
              <a:t>対象入院料</a:t>
            </a:r>
          </a:p>
          <a:p>
            <a:pPr lvl="2"/>
            <a:r>
              <a:rPr lang="ja-JP" altLang="en-US" sz="1800">
                <a:latin typeface="+mn-ea"/>
              </a:rPr>
              <a:t>一般病棟入院基本料</a:t>
            </a:r>
            <a:r>
              <a:rPr lang="en-US" altLang="ja-JP" sz="1800" dirty="0">
                <a:latin typeface="+mn-ea"/>
              </a:rPr>
              <a:t>(</a:t>
            </a:r>
            <a:r>
              <a:rPr lang="ja-JP" altLang="en-US" sz="1800">
                <a:latin typeface="+mn-ea"/>
              </a:rPr>
              <a:t>地域一般入院基本料を除く</a:t>
            </a:r>
            <a:r>
              <a:rPr lang="en-US" altLang="ja-JP" sz="1800" dirty="0">
                <a:latin typeface="+mn-ea"/>
              </a:rPr>
              <a:t>)</a:t>
            </a:r>
            <a:r>
              <a:rPr lang="ja-JP" altLang="en-US" sz="1800">
                <a:latin typeface="+mn-ea"/>
              </a:rPr>
              <a:t>、結核病棟入院基本料</a:t>
            </a:r>
            <a:r>
              <a:rPr lang="en-US" altLang="ja-JP" sz="1800" dirty="0">
                <a:latin typeface="+mn-ea"/>
              </a:rPr>
              <a:t>(7</a:t>
            </a:r>
            <a:r>
              <a:rPr lang="ja-JP" altLang="en-US" sz="1800">
                <a:latin typeface="+mn-ea"/>
              </a:rPr>
              <a:t>対</a:t>
            </a:r>
            <a:r>
              <a:rPr lang="en-US" altLang="ja-JP" sz="1800" dirty="0">
                <a:latin typeface="+mn-ea"/>
              </a:rPr>
              <a:t>1</a:t>
            </a:r>
            <a:r>
              <a:rPr lang="ja-JP" altLang="en-US" sz="1800">
                <a:latin typeface="+mn-ea"/>
              </a:rPr>
              <a:t>入院基本料及び</a:t>
            </a:r>
            <a:r>
              <a:rPr lang="en-US" altLang="ja-JP" sz="1800" dirty="0">
                <a:latin typeface="+mn-ea"/>
              </a:rPr>
              <a:t>10</a:t>
            </a:r>
            <a:r>
              <a:rPr lang="ja-JP" altLang="en-US" sz="1800">
                <a:latin typeface="+mn-ea"/>
              </a:rPr>
              <a:t>対</a:t>
            </a:r>
            <a:r>
              <a:rPr lang="en-US" altLang="ja-JP" sz="1800" dirty="0">
                <a:latin typeface="+mn-ea"/>
              </a:rPr>
              <a:t>1</a:t>
            </a:r>
            <a:r>
              <a:rPr lang="ja-JP" altLang="en-US" sz="1800">
                <a:latin typeface="+mn-ea"/>
              </a:rPr>
              <a:t>入院基本料に限る</a:t>
            </a:r>
            <a:r>
              <a:rPr lang="en-US" altLang="ja-JP" sz="1800" dirty="0">
                <a:latin typeface="+mn-ea"/>
              </a:rPr>
              <a:t>)</a:t>
            </a:r>
            <a:r>
              <a:rPr lang="ja-JP" altLang="en-US" sz="1800">
                <a:latin typeface="+mn-ea"/>
              </a:rPr>
              <a:t>、精神病棟入院基本料</a:t>
            </a:r>
            <a:r>
              <a:rPr lang="en-US" altLang="ja-JP" sz="1800" dirty="0">
                <a:latin typeface="+mn-ea"/>
              </a:rPr>
              <a:t>(10</a:t>
            </a:r>
            <a:r>
              <a:rPr lang="ja-JP" altLang="en-US" sz="1800">
                <a:latin typeface="+mn-ea"/>
              </a:rPr>
              <a:t>対</a:t>
            </a:r>
            <a:r>
              <a:rPr lang="en-US" altLang="ja-JP" sz="1800" dirty="0">
                <a:latin typeface="+mn-ea"/>
              </a:rPr>
              <a:t>1</a:t>
            </a:r>
            <a:r>
              <a:rPr lang="ja-JP" altLang="en-US" sz="1800">
                <a:latin typeface="+mn-ea"/>
              </a:rPr>
              <a:t>入院基本料に限る</a:t>
            </a:r>
            <a:r>
              <a:rPr lang="en-US" altLang="ja-JP" sz="1800" dirty="0">
                <a:latin typeface="+mn-ea"/>
              </a:rPr>
              <a:t>)</a:t>
            </a:r>
            <a:r>
              <a:rPr lang="ja-JP" altLang="en-US" sz="1800">
                <a:latin typeface="+mn-ea"/>
              </a:rPr>
              <a:t>、特定機能病院入院基本料</a:t>
            </a:r>
            <a:r>
              <a:rPr lang="en-US" altLang="ja-JP" sz="1800" dirty="0">
                <a:latin typeface="+mn-ea"/>
              </a:rPr>
              <a:t>(7</a:t>
            </a:r>
            <a:r>
              <a:rPr lang="ja-JP" altLang="en-US" sz="1800">
                <a:latin typeface="+mn-ea"/>
              </a:rPr>
              <a:t>対</a:t>
            </a:r>
            <a:r>
              <a:rPr lang="en-US" altLang="ja-JP" sz="1800" dirty="0">
                <a:latin typeface="+mn-ea"/>
              </a:rPr>
              <a:t>1</a:t>
            </a:r>
            <a:r>
              <a:rPr lang="ja-JP" altLang="en-US" sz="1800">
                <a:latin typeface="+mn-ea"/>
              </a:rPr>
              <a:t>入院基本料及び</a:t>
            </a:r>
            <a:r>
              <a:rPr lang="en-US" altLang="ja-JP" sz="1800" dirty="0">
                <a:latin typeface="+mn-ea"/>
              </a:rPr>
              <a:t>10</a:t>
            </a:r>
            <a:r>
              <a:rPr lang="ja-JP" altLang="en-US" sz="1800">
                <a:latin typeface="+mn-ea"/>
              </a:rPr>
              <a:t>対</a:t>
            </a:r>
            <a:r>
              <a:rPr lang="en-US" altLang="ja-JP" sz="1800" dirty="0">
                <a:latin typeface="+mn-ea"/>
              </a:rPr>
              <a:t>1</a:t>
            </a:r>
            <a:r>
              <a:rPr lang="ja-JP" altLang="en-US" sz="1800">
                <a:latin typeface="+mn-ea"/>
              </a:rPr>
              <a:t>入院基本料に限る</a:t>
            </a:r>
            <a:r>
              <a:rPr lang="en-US" altLang="ja-JP" sz="1800" dirty="0">
                <a:latin typeface="+mn-ea"/>
              </a:rPr>
              <a:t>)</a:t>
            </a:r>
            <a:r>
              <a:rPr lang="ja-JP" altLang="en-US" sz="1800">
                <a:latin typeface="+mn-ea"/>
              </a:rPr>
              <a:t>、専門病院入院基本料</a:t>
            </a:r>
            <a:r>
              <a:rPr lang="en-US" altLang="ja-JP" sz="1800" dirty="0">
                <a:latin typeface="+mn-ea"/>
              </a:rPr>
              <a:t>(7</a:t>
            </a:r>
            <a:r>
              <a:rPr lang="ja-JP" altLang="en-US" sz="1800">
                <a:latin typeface="+mn-ea"/>
              </a:rPr>
              <a:t>対</a:t>
            </a:r>
            <a:r>
              <a:rPr lang="en-US" altLang="ja-JP" sz="1800" dirty="0">
                <a:latin typeface="+mn-ea"/>
              </a:rPr>
              <a:t>1</a:t>
            </a:r>
            <a:r>
              <a:rPr lang="ja-JP" altLang="en-US" sz="1800">
                <a:latin typeface="+mn-ea"/>
              </a:rPr>
              <a:t>入院基本料及び</a:t>
            </a:r>
            <a:r>
              <a:rPr lang="en-US" altLang="ja-JP" sz="1800" dirty="0">
                <a:latin typeface="+mn-ea"/>
              </a:rPr>
              <a:t>10</a:t>
            </a:r>
            <a:r>
              <a:rPr lang="ja-JP" altLang="en-US" sz="1800">
                <a:latin typeface="+mn-ea"/>
              </a:rPr>
              <a:t>対</a:t>
            </a:r>
            <a:r>
              <a:rPr lang="en-US" altLang="ja-JP" sz="1800" dirty="0">
                <a:latin typeface="+mn-ea"/>
              </a:rPr>
              <a:t>1</a:t>
            </a:r>
            <a:r>
              <a:rPr lang="ja-JP" altLang="en-US" sz="1800">
                <a:latin typeface="+mn-ea"/>
              </a:rPr>
              <a:t>入院基本料に限る</a:t>
            </a:r>
            <a:r>
              <a:rPr lang="en-US" altLang="ja-JP" sz="1800" dirty="0">
                <a:latin typeface="+mn-ea"/>
              </a:rPr>
              <a:t>)</a:t>
            </a:r>
            <a:r>
              <a:rPr lang="ja-JP" altLang="en-US" sz="1800">
                <a:latin typeface="+mn-ea"/>
              </a:rPr>
              <a:t>、救命救急入院料、特定集中治療室管理料、ハイケアユニット入院医療管理料、脳卒中ケアユニット入院医療管理料、小児特定集中治療室管理料、新生児特定集中治療室管理料、総合周産期特定集中治療室管理料、新生児治療回復室入院医療管理料、一類感染症患者入院医療管理料、小児入院医療管理料</a:t>
            </a:r>
            <a:r>
              <a:rPr lang="en-US" altLang="ja-JP" sz="1800" dirty="0">
                <a:latin typeface="+mn-ea"/>
              </a:rPr>
              <a:t>(</a:t>
            </a:r>
            <a:r>
              <a:rPr lang="ja-JP" altLang="en-US" sz="1800">
                <a:latin typeface="+mn-ea"/>
              </a:rPr>
              <a:t>小児入院医療管理料</a:t>
            </a:r>
            <a:r>
              <a:rPr lang="en-US" altLang="ja-JP" sz="1800" dirty="0">
                <a:latin typeface="+mn-ea"/>
              </a:rPr>
              <a:t>5</a:t>
            </a:r>
            <a:r>
              <a:rPr lang="ja-JP" altLang="en-US" sz="1800">
                <a:latin typeface="+mn-ea"/>
              </a:rPr>
              <a:t>を除く</a:t>
            </a:r>
            <a:r>
              <a:rPr lang="en-US" altLang="ja-JP" sz="1800" dirty="0">
                <a:latin typeface="+mn-ea"/>
              </a:rPr>
              <a:t>)</a:t>
            </a:r>
            <a:r>
              <a:rPr lang="ja-JP" altLang="en-US" sz="1800">
                <a:latin typeface="+mn-ea"/>
              </a:rPr>
              <a:t>、精神科救急入院料、精神科救急・合併症入院料</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地域医療体制確保加算の新設</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61</a:t>
            </a:fld>
            <a:endParaRPr lang="en-US" altLang="ja-JP" sz="1800" dirty="0"/>
          </a:p>
        </p:txBody>
      </p:sp>
    </p:spTree>
    <p:extLst>
      <p:ext uri="{BB962C8B-B14F-4D97-AF65-F5344CB8AC3E}">
        <p14:creationId xmlns:p14="http://schemas.microsoft.com/office/powerpoint/2010/main" val="42742728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en-US">
                <a:latin typeface="+mn-ea"/>
              </a:rPr>
              <a:t>新</a:t>
            </a:r>
            <a:r>
              <a:rPr lang="en-US" altLang="ja-JP" dirty="0">
                <a:latin typeface="+mn-ea"/>
              </a:rPr>
              <a:t>)</a:t>
            </a:r>
            <a:r>
              <a:rPr lang="ja-JP" altLang="en-US">
                <a:latin typeface="+mn-ea"/>
              </a:rPr>
              <a:t>地域医療体制確保加算（入院初日）	</a:t>
            </a:r>
          </a:p>
          <a:p>
            <a:pPr lvl="1"/>
            <a:r>
              <a:rPr lang="ja-JP" altLang="en-US">
                <a:latin typeface="+mn-ea"/>
              </a:rPr>
              <a:t>施設基準</a:t>
            </a:r>
          </a:p>
          <a:p>
            <a:pPr lvl="2"/>
            <a:r>
              <a:rPr lang="ja-JP" altLang="en-US">
                <a:latin typeface="+mn-ea"/>
              </a:rPr>
              <a:t>救急医療に係る実績として、救急用の自動車又は救急医療用ヘリコプターによる搬送件数が、年間で</a:t>
            </a:r>
            <a:r>
              <a:rPr lang="en-US" altLang="ja-JP" dirty="0">
                <a:latin typeface="+mn-ea"/>
              </a:rPr>
              <a:t>2,000</a:t>
            </a:r>
            <a:r>
              <a:rPr lang="ja-JP" altLang="en-US">
                <a:latin typeface="+mn-ea"/>
              </a:rPr>
              <a:t>件以上であること</a:t>
            </a:r>
          </a:p>
          <a:p>
            <a:pPr lvl="2"/>
            <a:r>
              <a:rPr lang="ja-JP" altLang="en-US">
                <a:latin typeface="+mn-ea"/>
              </a:rPr>
              <a:t>病院勤務医の負担の軽減及び処遇の改善に資する体制として、次の体制を整備していること</a:t>
            </a:r>
          </a:p>
          <a:p>
            <a:pPr lvl="3"/>
            <a:r>
              <a:rPr lang="en-US" altLang="ja-JP" dirty="0">
                <a:latin typeface="+mn-ea"/>
              </a:rPr>
              <a:t>1</a:t>
            </a:r>
            <a:r>
              <a:rPr lang="ja-JP" altLang="en-US">
                <a:latin typeface="+mn-ea"/>
              </a:rPr>
              <a:t>、病院勤務医の負担の軽減及び処遇の改善のため、病院勤務医の勤務状況の把握とその改善の必要性等について提言するための責任者を配置すること</a:t>
            </a:r>
          </a:p>
          <a:p>
            <a:pPr lvl="3"/>
            <a:r>
              <a:rPr lang="en-US" altLang="ja-JP" dirty="0">
                <a:latin typeface="+mn-ea"/>
              </a:rPr>
              <a:t>2</a:t>
            </a:r>
            <a:r>
              <a:rPr lang="ja-JP" altLang="en-US">
                <a:latin typeface="+mn-ea"/>
              </a:rPr>
              <a:t>、病院勤務医の勤務時間及び当直を含めた夜間の勤務状況を把握していること</a:t>
            </a:r>
          </a:p>
          <a:p>
            <a:pPr lvl="3"/>
            <a:r>
              <a:rPr lang="en-US" altLang="ja-JP" dirty="0">
                <a:latin typeface="+mn-ea"/>
              </a:rPr>
              <a:t>3</a:t>
            </a:r>
            <a:r>
              <a:rPr lang="ja-JP" altLang="en-US">
                <a:latin typeface="+mn-ea"/>
              </a:rPr>
              <a:t>、当該保険医療機関内に、多職種からなる役割分担推進のための委員会又は会議を設置し、「病院勤務医の負担の軽減及び処遇の改善に資する計画」を作成することまた、当該委員会等は、当該計画の達成状況の評価を行う際、その他適宜必要に応じて開催していること</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地域医療体制確保加算の新設</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62</a:t>
            </a:fld>
            <a:endParaRPr lang="en-US" altLang="ja-JP" sz="1800" dirty="0"/>
          </a:p>
        </p:txBody>
      </p:sp>
    </p:spTree>
    <p:extLst>
      <p:ext uri="{BB962C8B-B14F-4D97-AF65-F5344CB8AC3E}">
        <p14:creationId xmlns:p14="http://schemas.microsoft.com/office/powerpoint/2010/main" val="649276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en-US">
                <a:latin typeface="+mn-ea"/>
              </a:rPr>
              <a:t>新</a:t>
            </a:r>
            <a:r>
              <a:rPr lang="en-US" altLang="ja-JP" dirty="0">
                <a:latin typeface="+mn-ea"/>
              </a:rPr>
              <a:t>)</a:t>
            </a:r>
            <a:r>
              <a:rPr lang="ja-JP" altLang="en-US">
                <a:latin typeface="+mn-ea"/>
              </a:rPr>
              <a:t>地域医療体制確保加算（入院初日）	</a:t>
            </a:r>
          </a:p>
          <a:p>
            <a:pPr lvl="1"/>
            <a:r>
              <a:rPr lang="ja-JP" altLang="en-US">
                <a:latin typeface="+mn-ea"/>
              </a:rPr>
              <a:t>施設基準</a:t>
            </a:r>
          </a:p>
          <a:p>
            <a:pPr lvl="2"/>
            <a:r>
              <a:rPr lang="ja-JP" altLang="en-US">
                <a:latin typeface="+mn-ea"/>
              </a:rPr>
              <a:t>病院勤務医の負担の軽減及び処遇の改善に資する体制として、次の体制を整備していること</a:t>
            </a:r>
          </a:p>
          <a:p>
            <a:pPr lvl="3"/>
            <a:r>
              <a:rPr lang="en-US" altLang="ja-JP" dirty="0">
                <a:latin typeface="+mn-ea"/>
              </a:rPr>
              <a:t>4</a:t>
            </a:r>
            <a:r>
              <a:rPr lang="ja-JP" altLang="en-US">
                <a:latin typeface="+mn-ea"/>
              </a:rPr>
              <a:t>、</a:t>
            </a:r>
            <a:r>
              <a:rPr lang="en-US" altLang="ja-JP" dirty="0">
                <a:latin typeface="+mn-ea"/>
              </a:rPr>
              <a:t>3</a:t>
            </a:r>
            <a:r>
              <a:rPr lang="ja-JP" altLang="en-US">
                <a:latin typeface="+mn-ea"/>
              </a:rPr>
              <a:t>の計画は、現状の勤務状況等を把握し、問題点を抽出した上で、具体的な取組み内容と目標達成年次等を含めた病院勤務医の負担の軽減及び処遇の改善に資する計画とするとともに、定期的に評価し、見直しを行うこと</a:t>
            </a:r>
          </a:p>
          <a:p>
            <a:pPr lvl="3"/>
            <a:r>
              <a:rPr lang="en-US" altLang="ja-JP" dirty="0">
                <a:latin typeface="+mn-ea"/>
              </a:rPr>
              <a:t>5</a:t>
            </a:r>
            <a:r>
              <a:rPr lang="ja-JP" altLang="en-US">
                <a:latin typeface="+mn-ea"/>
              </a:rPr>
              <a:t>、</a:t>
            </a:r>
            <a:r>
              <a:rPr lang="en-US" altLang="ja-JP" dirty="0">
                <a:latin typeface="+mn-ea"/>
              </a:rPr>
              <a:t>3</a:t>
            </a:r>
            <a:r>
              <a:rPr lang="ja-JP" altLang="en-US">
                <a:latin typeface="+mn-ea"/>
              </a:rPr>
              <a:t>の計画の作成に当たっては、次に掲げるア</a:t>
            </a:r>
            <a:r>
              <a:rPr lang="en-US" altLang="ja-JP" dirty="0">
                <a:latin typeface="+mn-ea"/>
              </a:rPr>
              <a:t>〜</a:t>
            </a:r>
            <a:r>
              <a:rPr lang="ja-JP" altLang="en-US">
                <a:latin typeface="+mn-ea"/>
              </a:rPr>
              <a:t>キの項目を踏まえ検討した上で、必要な事項を記載すること</a:t>
            </a:r>
          </a:p>
          <a:p>
            <a:pPr lvl="4"/>
            <a:r>
              <a:rPr lang="ja-JP" altLang="en-US">
                <a:latin typeface="+mn-ea"/>
              </a:rPr>
              <a:t>ア、医師と医療関係職種、医療関係職種と事務職員等における役割分担の具体的内容</a:t>
            </a:r>
            <a:r>
              <a:rPr lang="en-US" altLang="ja-JP" dirty="0">
                <a:latin typeface="+mn-ea"/>
              </a:rPr>
              <a:t>(</a:t>
            </a:r>
            <a:r>
              <a:rPr lang="ja-JP" altLang="en-US">
                <a:latin typeface="+mn-ea"/>
              </a:rPr>
              <a:t>例えば、初診時の予診の実施、静脈採血等の実施、入院の説明の実施、検査手順の説明の実施、服薬指導など</a:t>
            </a:r>
            <a:r>
              <a:rPr lang="en-US" altLang="ja-JP" dirty="0">
                <a:latin typeface="+mn-ea"/>
              </a:rPr>
              <a:t>)</a:t>
            </a:r>
          </a:p>
          <a:p>
            <a:pPr lvl="4"/>
            <a:r>
              <a:rPr lang="ja-JP" altLang="en-US">
                <a:latin typeface="+mn-ea"/>
              </a:rPr>
              <a:t>イ、勤務計画上、連続当直を行わない勤務体制の実施</a:t>
            </a:r>
          </a:p>
          <a:p>
            <a:pPr lvl="4"/>
            <a:r>
              <a:rPr lang="ja-JP" altLang="en-US">
                <a:latin typeface="+mn-ea"/>
              </a:rPr>
              <a:t>ウ、前日の終業時刻と翌日の始業時刻の間の一定時間の休息時間の確保</a:t>
            </a:r>
            <a:r>
              <a:rPr lang="en-US" altLang="ja-JP" dirty="0">
                <a:latin typeface="+mn-ea"/>
              </a:rPr>
              <a:t>(</a:t>
            </a:r>
            <a:r>
              <a:rPr lang="ja-JP" altLang="en-US">
                <a:latin typeface="+mn-ea"/>
              </a:rPr>
              <a:t>勤務間インターバル</a:t>
            </a:r>
            <a:r>
              <a:rPr lang="en-US" altLang="ja-JP" dirty="0">
                <a:latin typeface="+mn-ea"/>
              </a:rPr>
              <a:t>)</a:t>
            </a:r>
          </a:p>
          <a:p>
            <a:pPr lvl="4"/>
            <a:r>
              <a:rPr lang="ja-JP" altLang="en-US">
                <a:latin typeface="+mn-ea"/>
              </a:rPr>
              <a:t>エ、予定手術前日の当直や夜勤に対する配慮</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地域医療体制確保加算の新設</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63</a:t>
            </a:fld>
            <a:endParaRPr lang="en-US" altLang="ja-JP" sz="1800" dirty="0"/>
          </a:p>
        </p:txBody>
      </p:sp>
    </p:spTree>
    <p:extLst>
      <p:ext uri="{BB962C8B-B14F-4D97-AF65-F5344CB8AC3E}">
        <p14:creationId xmlns:p14="http://schemas.microsoft.com/office/powerpoint/2010/main" val="6053251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t>
            </a:r>
            <a:r>
              <a:rPr lang="ja-JP" altLang="en-US">
                <a:latin typeface="+mn-ea"/>
              </a:rPr>
              <a:t>新</a:t>
            </a:r>
            <a:r>
              <a:rPr lang="en-US" altLang="ja-JP" dirty="0">
                <a:latin typeface="+mn-ea"/>
              </a:rPr>
              <a:t>)</a:t>
            </a:r>
            <a:r>
              <a:rPr lang="ja-JP" altLang="en-US">
                <a:latin typeface="+mn-ea"/>
              </a:rPr>
              <a:t>地域医療体制確保加算（入院初日）	</a:t>
            </a:r>
          </a:p>
          <a:p>
            <a:pPr lvl="1"/>
            <a:r>
              <a:rPr lang="ja-JP" altLang="en-US">
                <a:latin typeface="+mn-ea"/>
              </a:rPr>
              <a:t>施設基準</a:t>
            </a:r>
          </a:p>
          <a:p>
            <a:pPr lvl="2"/>
            <a:r>
              <a:rPr lang="ja-JP" altLang="en-US">
                <a:latin typeface="+mn-ea"/>
              </a:rPr>
              <a:t>病院勤務医の負担の軽減及び処遇の改善に資する体制として、次の体制を整備していること</a:t>
            </a:r>
          </a:p>
          <a:p>
            <a:pPr lvl="3"/>
            <a:r>
              <a:rPr lang="en-US" altLang="ja-JP" dirty="0">
                <a:latin typeface="+mn-ea"/>
              </a:rPr>
              <a:t>5</a:t>
            </a:r>
            <a:r>
              <a:rPr lang="ja-JP" altLang="en-US">
                <a:latin typeface="+mn-ea"/>
              </a:rPr>
              <a:t>、</a:t>
            </a:r>
            <a:r>
              <a:rPr lang="en-US" altLang="ja-JP" dirty="0">
                <a:latin typeface="+mn-ea"/>
              </a:rPr>
              <a:t>3</a:t>
            </a:r>
            <a:r>
              <a:rPr lang="ja-JP" altLang="en-US">
                <a:latin typeface="+mn-ea"/>
              </a:rPr>
              <a:t>の計画の作成に当たっては、次に掲げるア</a:t>
            </a:r>
            <a:r>
              <a:rPr lang="en-US" altLang="ja-JP" dirty="0">
                <a:latin typeface="+mn-ea"/>
              </a:rPr>
              <a:t>〜</a:t>
            </a:r>
            <a:r>
              <a:rPr lang="ja-JP" altLang="en-US">
                <a:latin typeface="+mn-ea"/>
              </a:rPr>
              <a:t>キの項目を踏まえ検討した上で、必要な事項を記載すること</a:t>
            </a:r>
          </a:p>
          <a:p>
            <a:pPr lvl="4"/>
            <a:endParaRPr lang="ja-JP" altLang="en-US">
              <a:latin typeface="+mn-ea"/>
            </a:endParaRPr>
          </a:p>
          <a:p>
            <a:pPr lvl="4"/>
            <a:r>
              <a:rPr lang="ja-JP" altLang="en-US">
                <a:latin typeface="+mn-ea"/>
              </a:rPr>
              <a:t>オ、当直翌日の業務内容に対する配慮</a:t>
            </a:r>
          </a:p>
          <a:p>
            <a:pPr lvl="4"/>
            <a:r>
              <a:rPr lang="ja-JP" altLang="en-US">
                <a:latin typeface="+mn-ea"/>
              </a:rPr>
              <a:t>カ、交替勤務制・複数主治医制の実施</a:t>
            </a:r>
            <a:endParaRPr lang="en-US" altLang="ja-JP" dirty="0">
              <a:latin typeface="+mn-ea"/>
            </a:endParaRPr>
          </a:p>
          <a:p>
            <a:pPr lvl="4"/>
            <a:r>
              <a:rPr lang="ja-JP" altLang="en-US">
                <a:latin typeface="+mn-ea"/>
              </a:rPr>
              <a:t>キ育児・介護休業法第</a:t>
            </a:r>
            <a:r>
              <a:rPr lang="en-US" altLang="ja-JP" dirty="0">
                <a:latin typeface="+mn-ea"/>
              </a:rPr>
              <a:t>23</a:t>
            </a:r>
            <a:r>
              <a:rPr lang="ja-JP" altLang="en-US">
                <a:latin typeface="+mn-ea"/>
              </a:rPr>
              <a:t>条第</a:t>
            </a:r>
            <a:r>
              <a:rPr lang="en-US" altLang="ja-JP" dirty="0">
                <a:latin typeface="+mn-ea"/>
              </a:rPr>
              <a:t>1</a:t>
            </a:r>
            <a:r>
              <a:rPr lang="ja-JP" altLang="en-US">
                <a:latin typeface="+mn-ea"/>
              </a:rPr>
              <a:t>項、同条第</a:t>
            </a:r>
            <a:r>
              <a:rPr lang="en-US" altLang="ja-JP" dirty="0">
                <a:latin typeface="+mn-ea"/>
              </a:rPr>
              <a:t>3</a:t>
            </a:r>
            <a:r>
              <a:rPr lang="ja-JP" altLang="en-US">
                <a:latin typeface="+mn-ea"/>
              </a:rPr>
              <a:t>項又は同法第</a:t>
            </a:r>
            <a:r>
              <a:rPr lang="en-US" altLang="ja-JP" dirty="0">
                <a:latin typeface="+mn-ea"/>
              </a:rPr>
              <a:t>24</a:t>
            </a:r>
            <a:r>
              <a:rPr lang="ja-JP" altLang="en-US">
                <a:latin typeface="+mn-ea"/>
              </a:rPr>
              <a:t>条の規定による措置を活用した短時間正規雇用医師の活用</a:t>
            </a:r>
          </a:p>
          <a:p>
            <a:pPr lvl="3"/>
            <a:r>
              <a:rPr lang="en-US" altLang="ja-JP" dirty="0">
                <a:latin typeface="+mn-ea"/>
              </a:rPr>
              <a:t>6</a:t>
            </a:r>
            <a:r>
              <a:rPr lang="ja-JP" altLang="en-US">
                <a:latin typeface="+mn-ea"/>
              </a:rPr>
              <a:t>、病院勤務医の負担の軽減及び処遇の改善に関する取組事項を当該保険医療機関内に掲示する等の方法で公開すること</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地域医療体制確保加算の新設</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64</a:t>
            </a:fld>
            <a:endParaRPr lang="en-US" altLang="ja-JP" sz="1800" dirty="0"/>
          </a:p>
        </p:txBody>
      </p:sp>
    </p:spTree>
    <p:extLst>
      <p:ext uri="{BB962C8B-B14F-4D97-AF65-F5344CB8AC3E}">
        <p14:creationId xmlns:p14="http://schemas.microsoft.com/office/powerpoint/2010/main" val="3341663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救急搬送看護体制加算</a:t>
            </a:r>
            <a:r>
              <a:rPr lang="en-US" altLang="ja-JP" dirty="0">
                <a:latin typeface="+mn-ea"/>
              </a:rPr>
              <a:t>(</a:t>
            </a:r>
            <a:r>
              <a:rPr lang="ja-JP" altLang="en-US">
                <a:latin typeface="+mn-ea"/>
              </a:rPr>
              <a:t>夜間休日救急搬送医学管理料</a:t>
            </a:r>
            <a:r>
              <a:rPr lang="en-US" altLang="ja-JP" dirty="0">
                <a:latin typeface="+mn-ea"/>
              </a:rPr>
              <a:t>)</a:t>
            </a:r>
            <a:r>
              <a:rPr lang="ja-JP" altLang="en-US">
                <a:latin typeface="+mn-ea"/>
              </a:rPr>
              <a:t>の見直し</a:t>
            </a:r>
          </a:p>
          <a:p>
            <a:pPr lvl="1"/>
            <a:r>
              <a:rPr lang="en-US" altLang="ja-JP" dirty="0">
                <a:latin typeface="+mn-ea"/>
              </a:rPr>
              <a:t>(</a:t>
            </a:r>
            <a:r>
              <a:rPr lang="ja-JP" altLang="en-US">
                <a:latin typeface="+mn-ea"/>
              </a:rPr>
              <a:t>新</a:t>
            </a:r>
            <a:r>
              <a:rPr lang="en-US" altLang="ja-JP" dirty="0">
                <a:latin typeface="+mn-ea"/>
              </a:rPr>
              <a:t>)</a:t>
            </a:r>
            <a:r>
              <a:rPr lang="ja-JP" altLang="en-US">
                <a:latin typeface="+mn-ea"/>
              </a:rPr>
              <a:t>救急搬送看護体制加算</a:t>
            </a:r>
            <a:r>
              <a:rPr lang="en-US" altLang="ja-JP" dirty="0">
                <a:latin typeface="+mn-ea"/>
              </a:rPr>
              <a:t>1	</a:t>
            </a:r>
            <a:r>
              <a:rPr lang="ja-JP" altLang="en-US">
                <a:latin typeface="+mn-ea"/>
              </a:rPr>
              <a:t>〇点</a:t>
            </a:r>
          </a:p>
          <a:p>
            <a:pPr lvl="1"/>
            <a:r>
              <a:rPr lang="ja-JP" altLang="en-US">
                <a:latin typeface="+mn-ea"/>
              </a:rPr>
              <a:t>救急搬送看護体制加算</a:t>
            </a:r>
            <a:r>
              <a:rPr lang="en-US" altLang="ja-JP" dirty="0">
                <a:latin typeface="+mn-ea"/>
              </a:rPr>
              <a:t>2	200</a:t>
            </a:r>
            <a:r>
              <a:rPr lang="ja-JP" altLang="en-US">
                <a:latin typeface="+mn-ea"/>
              </a:rPr>
              <a:t>点　⇒	〇点</a:t>
            </a:r>
          </a:p>
          <a:p>
            <a:pPr lvl="1"/>
            <a:endParaRPr lang="en-US" altLang="ja-JP" dirty="0">
              <a:latin typeface="+mn-ea"/>
            </a:endParaRPr>
          </a:p>
          <a:p>
            <a:pPr lvl="1"/>
            <a:r>
              <a:rPr lang="ja-JP" altLang="en-US">
                <a:latin typeface="+mn-ea"/>
              </a:rPr>
              <a:t>施設基準</a:t>
            </a:r>
          </a:p>
          <a:p>
            <a:pPr lvl="2"/>
            <a:r>
              <a:rPr lang="ja-JP" altLang="en-US">
                <a:latin typeface="+mn-ea"/>
              </a:rPr>
              <a:t>救急搬送看護体制加算</a:t>
            </a:r>
            <a:r>
              <a:rPr lang="en-US" altLang="ja-JP" dirty="0">
                <a:latin typeface="+mn-ea"/>
              </a:rPr>
              <a:t>1</a:t>
            </a:r>
          </a:p>
          <a:p>
            <a:pPr lvl="3"/>
            <a:r>
              <a:rPr lang="ja-JP" altLang="en-US">
                <a:latin typeface="+mn-ea"/>
              </a:rPr>
              <a:t>イ、救急搬送について、十分な実績を有していること</a:t>
            </a:r>
          </a:p>
          <a:p>
            <a:pPr lvl="3"/>
            <a:r>
              <a:rPr lang="ja-JP" altLang="en-US">
                <a:latin typeface="+mn-ea"/>
              </a:rPr>
              <a:t>ロ、救急患者の受入れを担当する専任の看護師が複数名配置されていること</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地域医療体制確保加算の新設</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65</a:t>
            </a:fld>
            <a:endParaRPr lang="en-US" altLang="ja-JP" sz="1800" dirty="0"/>
          </a:p>
        </p:txBody>
      </p:sp>
    </p:spTree>
    <p:extLst>
      <p:ext uri="{BB962C8B-B14F-4D97-AF65-F5344CB8AC3E}">
        <p14:creationId xmlns:p14="http://schemas.microsoft.com/office/powerpoint/2010/main" val="20057789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救急搬送看護体制加算の見直し</a:t>
            </a:r>
          </a:p>
          <a:p>
            <a:pPr lvl="1"/>
            <a:r>
              <a:rPr lang="ja-JP" altLang="en-US">
                <a:latin typeface="+mn-ea"/>
              </a:rPr>
              <a:t>施設基準</a:t>
            </a:r>
          </a:p>
          <a:p>
            <a:pPr lvl="2"/>
            <a:r>
              <a:rPr lang="ja-JP" altLang="en-US">
                <a:latin typeface="+mn-ea"/>
              </a:rPr>
              <a:t>救急搬送看護体制加算</a:t>
            </a:r>
            <a:r>
              <a:rPr lang="en-US" altLang="ja-JP" dirty="0">
                <a:latin typeface="+mn-ea"/>
              </a:rPr>
              <a:t>1</a:t>
            </a:r>
            <a:endParaRPr lang="ja-JP" altLang="en-US">
              <a:latin typeface="+mn-ea"/>
            </a:endParaRPr>
          </a:p>
          <a:p>
            <a:pPr lvl="3"/>
            <a:r>
              <a:rPr lang="en-US" altLang="ja-JP" dirty="0">
                <a:latin typeface="+mn-ea"/>
              </a:rPr>
              <a:t>(1)</a:t>
            </a:r>
            <a:r>
              <a:rPr lang="ja-JP" altLang="en-US">
                <a:latin typeface="+mn-ea"/>
              </a:rPr>
              <a:t>救急用の自動車</a:t>
            </a:r>
            <a:r>
              <a:rPr lang="en-US" altLang="ja-JP" dirty="0">
                <a:latin typeface="+mn-ea"/>
              </a:rPr>
              <a:t>(</a:t>
            </a:r>
            <a:r>
              <a:rPr lang="ja-JP" altLang="en-US">
                <a:latin typeface="+mn-ea"/>
              </a:rPr>
              <a:t>消防法</a:t>
            </a:r>
            <a:r>
              <a:rPr lang="en-US" altLang="ja-JP" dirty="0">
                <a:latin typeface="+mn-ea"/>
              </a:rPr>
              <a:t>(</a:t>
            </a:r>
            <a:r>
              <a:rPr lang="ja-JP" altLang="en-US">
                <a:latin typeface="+mn-ea"/>
              </a:rPr>
              <a:t>昭和</a:t>
            </a:r>
            <a:r>
              <a:rPr lang="en-US" altLang="ja-JP" dirty="0">
                <a:latin typeface="+mn-ea"/>
              </a:rPr>
              <a:t>23</a:t>
            </a:r>
            <a:r>
              <a:rPr lang="ja-JP" altLang="en-US">
                <a:latin typeface="+mn-ea"/>
              </a:rPr>
              <a:t>年法律第</a:t>
            </a:r>
            <a:r>
              <a:rPr lang="en-US" altLang="ja-JP" dirty="0">
                <a:latin typeface="+mn-ea"/>
              </a:rPr>
              <a:t>186</a:t>
            </a:r>
            <a:r>
              <a:rPr lang="ja-JP" altLang="en-US">
                <a:latin typeface="+mn-ea"/>
              </a:rPr>
              <a:t>号</a:t>
            </a:r>
            <a:r>
              <a:rPr lang="en-US" altLang="ja-JP" dirty="0">
                <a:latin typeface="+mn-ea"/>
              </a:rPr>
              <a:t>)</a:t>
            </a:r>
            <a:r>
              <a:rPr lang="ja-JP" altLang="en-US">
                <a:latin typeface="+mn-ea"/>
              </a:rPr>
              <a:t>及び消防法施行令</a:t>
            </a:r>
            <a:r>
              <a:rPr lang="en-US" altLang="ja-JP" dirty="0">
                <a:latin typeface="+mn-ea"/>
              </a:rPr>
              <a:t>(</a:t>
            </a:r>
            <a:r>
              <a:rPr lang="ja-JP" altLang="en-US">
                <a:latin typeface="+mn-ea"/>
              </a:rPr>
              <a:t>昭和</a:t>
            </a:r>
            <a:r>
              <a:rPr lang="en-US" altLang="ja-JP" dirty="0">
                <a:latin typeface="+mn-ea"/>
              </a:rPr>
              <a:t>36</a:t>
            </a:r>
            <a:r>
              <a:rPr lang="ja-JP" altLang="en-US">
                <a:latin typeface="+mn-ea"/>
              </a:rPr>
              <a:t>年政令第</a:t>
            </a:r>
            <a:r>
              <a:rPr lang="en-US" altLang="ja-JP" dirty="0">
                <a:latin typeface="+mn-ea"/>
              </a:rPr>
              <a:t>37</a:t>
            </a:r>
            <a:r>
              <a:rPr lang="ja-JP" altLang="en-US">
                <a:latin typeface="+mn-ea"/>
              </a:rPr>
              <a:t>号</a:t>
            </a:r>
            <a:r>
              <a:rPr lang="en-US" altLang="ja-JP" dirty="0">
                <a:latin typeface="+mn-ea"/>
              </a:rPr>
              <a:t>)</a:t>
            </a:r>
            <a:r>
              <a:rPr lang="ja-JP" altLang="en-US">
                <a:latin typeface="+mn-ea"/>
              </a:rPr>
              <a:t>に規定する市町村又は都道府県の救急業務を行うための救急隊の救急自動車並びに道路交通法</a:t>
            </a:r>
            <a:r>
              <a:rPr lang="en-US" altLang="ja-JP" dirty="0">
                <a:latin typeface="+mn-ea"/>
              </a:rPr>
              <a:t>(</a:t>
            </a:r>
            <a:r>
              <a:rPr lang="ja-JP" altLang="en-US">
                <a:latin typeface="+mn-ea"/>
              </a:rPr>
              <a:t>昭和</a:t>
            </a:r>
            <a:r>
              <a:rPr lang="en-US" altLang="ja-JP" dirty="0">
                <a:latin typeface="+mn-ea"/>
              </a:rPr>
              <a:t>35</a:t>
            </a:r>
            <a:r>
              <a:rPr lang="ja-JP" altLang="en-US">
                <a:latin typeface="+mn-ea"/>
              </a:rPr>
              <a:t>年法律第</a:t>
            </a:r>
            <a:r>
              <a:rPr lang="en-US" altLang="ja-JP" dirty="0">
                <a:latin typeface="+mn-ea"/>
              </a:rPr>
              <a:t>105</a:t>
            </a:r>
            <a:r>
              <a:rPr lang="ja-JP" altLang="en-US">
                <a:latin typeface="+mn-ea"/>
              </a:rPr>
              <a:t>号</a:t>
            </a:r>
            <a:r>
              <a:rPr lang="en-US" altLang="ja-JP" dirty="0">
                <a:latin typeface="+mn-ea"/>
              </a:rPr>
              <a:t>)</a:t>
            </a:r>
            <a:r>
              <a:rPr lang="ja-JP" altLang="en-US">
                <a:latin typeface="+mn-ea"/>
              </a:rPr>
              <a:t>及び道路交通法施行令</a:t>
            </a:r>
            <a:r>
              <a:rPr lang="en-US" altLang="ja-JP" dirty="0">
                <a:latin typeface="+mn-ea"/>
              </a:rPr>
              <a:t>(</a:t>
            </a:r>
            <a:r>
              <a:rPr lang="ja-JP" altLang="en-US">
                <a:latin typeface="+mn-ea"/>
              </a:rPr>
              <a:t>昭和</a:t>
            </a:r>
            <a:r>
              <a:rPr lang="en-US" altLang="ja-JP" dirty="0">
                <a:latin typeface="+mn-ea"/>
              </a:rPr>
              <a:t>35</a:t>
            </a:r>
            <a:r>
              <a:rPr lang="ja-JP" altLang="en-US">
                <a:latin typeface="+mn-ea"/>
              </a:rPr>
              <a:t>年政令第</a:t>
            </a:r>
            <a:r>
              <a:rPr lang="en-US" altLang="ja-JP" dirty="0">
                <a:latin typeface="+mn-ea"/>
              </a:rPr>
              <a:t>270</a:t>
            </a:r>
            <a:r>
              <a:rPr lang="ja-JP" altLang="en-US">
                <a:latin typeface="+mn-ea"/>
              </a:rPr>
              <a:t>号</a:t>
            </a:r>
            <a:r>
              <a:rPr lang="en-US" altLang="ja-JP" dirty="0">
                <a:latin typeface="+mn-ea"/>
              </a:rPr>
              <a:t>)</a:t>
            </a:r>
            <a:r>
              <a:rPr lang="ja-JP" altLang="en-US">
                <a:latin typeface="+mn-ea"/>
              </a:rPr>
              <a:t>に規定する緊急自動車</a:t>
            </a:r>
            <a:r>
              <a:rPr lang="en-US" altLang="ja-JP" dirty="0">
                <a:latin typeface="+mn-ea"/>
              </a:rPr>
              <a:t>(</a:t>
            </a:r>
            <a:r>
              <a:rPr lang="ja-JP" altLang="en-US">
                <a:latin typeface="+mn-ea"/>
              </a:rPr>
              <a:t>傷病者の緊急搬送に用いるものに限る</a:t>
            </a:r>
            <a:r>
              <a:rPr lang="en-US" altLang="ja-JP" dirty="0">
                <a:latin typeface="+mn-ea"/>
              </a:rPr>
              <a:t>)</a:t>
            </a:r>
            <a:r>
              <a:rPr lang="ja-JP" altLang="en-US">
                <a:latin typeface="+mn-ea"/>
              </a:rPr>
              <a:t>をいう</a:t>
            </a:r>
            <a:r>
              <a:rPr lang="en-US" altLang="ja-JP" dirty="0">
                <a:latin typeface="+mn-ea"/>
              </a:rPr>
              <a:t>)</a:t>
            </a:r>
            <a:r>
              <a:rPr lang="ja-JP" altLang="en-US">
                <a:latin typeface="+mn-ea"/>
              </a:rPr>
              <a:t>又は救急医療用ヘリコプタを用いた救急医療の確保に関する特別措置法</a:t>
            </a:r>
            <a:r>
              <a:rPr lang="en-US" altLang="ja-JP" dirty="0">
                <a:latin typeface="+mn-ea"/>
              </a:rPr>
              <a:t>(</a:t>
            </a:r>
            <a:r>
              <a:rPr lang="ja-JP" altLang="en-US">
                <a:latin typeface="+mn-ea"/>
              </a:rPr>
              <a:t>平成</a:t>
            </a:r>
            <a:r>
              <a:rPr lang="en-US" altLang="ja-JP" dirty="0">
                <a:latin typeface="+mn-ea"/>
              </a:rPr>
              <a:t>19</a:t>
            </a:r>
            <a:r>
              <a:rPr lang="ja-JP" altLang="en-US">
                <a:latin typeface="+mn-ea"/>
              </a:rPr>
              <a:t>年法律第</a:t>
            </a:r>
            <a:r>
              <a:rPr lang="en-US" altLang="ja-JP" dirty="0">
                <a:latin typeface="+mn-ea"/>
              </a:rPr>
              <a:t>103</a:t>
            </a:r>
            <a:r>
              <a:rPr lang="ja-JP" altLang="en-US">
                <a:latin typeface="+mn-ea"/>
              </a:rPr>
              <a:t>号</a:t>
            </a:r>
            <a:r>
              <a:rPr lang="en-US" altLang="ja-JP" dirty="0">
                <a:latin typeface="+mn-ea"/>
              </a:rPr>
              <a:t>)</a:t>
            </a:r>
            <a:r>
              <a:rPr lang="ja-JP" altLang="en-US">
                <a:latin typeface="+mn-ea"/>
              </a:rPr>
              <a:t>第</a:t>
            </a:r>
            <a:r>
              <a:rPr lang="en-US" altLang="ja-JP" dirty="0">
                <a:latin typeface="+mn-ea"/>
              </a:rPr>
              <a:t>2</a:t>
            </a:r>
            <a:r>
              <a:rPr lang="ja-JP" altLang="en-US">
                <a:latin typeface="+mn-ea"/>
              </a:rPr>
              <a:t>条に規定する救急医療用ヘリコプターによる搬送件数が、年間で</a:t>
            </a:r>
            <a:r>
              <a:rPr lang="en-US" altLang="ja-JP" dirty="0">
                <a:latin typeface="+mn-ea"/>
              </a:rPr>
              <a:t>1,000</a:t>
            </a:r>
            <a:r>
              <a:rPr lang="ja-JP" altLang="en-US">
                <a:latin typeface="+mn-ea"/>
              </a:rPr>
              <a:t>件以上であること</a:t>
            </a:r>
          </a:p>
          <a:p>
            <a:pPr lvl="3"/>
            <a:r>
              <a:rPr lang="en-US" altLang="ja-JP" dirty="0">
                <a:latin typeface="+mn-ea"/>
              </a:rPr>
              <a:t>(2)</a:t>
            </a:r>
            <a:r>
              <a:rPr lang="ja-JP" altLang="en-US">
                <a:latin typeface="+mn-ea"/>
              </a:rPr>
              <a:t>救急患者の受入への対応に係る専任の看護師が複数名配置されていることなお、当該専任の看護師は、区分番号「</a:t>
            </a:r>
            <a:r>
              <a:rPr lang="en-US" altLang="ja-JP" dirty="0">
                <a:latin typeface="+mn-ea"/>
              </a:rPr>
              <a:t>B001-2-5</a:t>
            </a:r>
            <a:r>
              <a:rPr lang="ja-JP" altLang="en-US">
                <a:latin typeface="+mn-ea"/>
              </a:rPr>
              <a:t>」院内トリアージ実施料に係る専任の看護師を兼ねることができる。</a:t>
            </a:r>
          </a:p>
          <a:p>
            <a:pPr lvl="2"/>
            <a:r>
              <a:rPr lang="ja-JP" altLang="en-US">
                <a:latin typeface="+mn-ea"/>
              </a:rPr>
              <a:t>救急搬送看護体制加算</a:t>
            </a:r>
            <a:r>
              <a:rPr lang="en-US" altLang="ja-JP" dirty="0">
                <a:latin typeface="+mn-ea"/>
              </a:rPr>
              <a:t>2</a:t>
            </a:r>
          </a:p>
          <a:p>
            <a:pPr lvl="3"/>
            <a:r>
              <a:rPr lang="ja-JP" altLang="en-US">
                <a:latin typeface="+mn-ea"/>
              </a:rPr>
              <a:t>現行通り</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地域医療体制確保加算の新設</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勤務環境改善関係</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66</a:t>
            </a:fld>
            <a:endParaRPr lang="en-US" altLang="ja-JP" sz="1800" dirty="0"/>
          </a:p>
        </p:txBody>
      </p:sp>
    </p:spTree>
    <p:extLst>
      <p:ext uri="{BB962C8B-B14F-4D97-AF65-F5344CB8AC3E}">
        <p14:creationId xmlns:p14="http://schemas.microsoft.com/office/powerpoint/2010/main" val="24145784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a:t>入院基本料等</a:t>
            </a:r>
            <a:endParaRPr lang="en-US" altLang="ja-JP" sz="4000" dirty="0"/>
          </a:p>
        </p:txBody>
      </p:sp>
      <p:sp>
        <p:nvSpPr>
          <p:cNvPr id="120835" name="スライド番号プレースホルダー 1"/>
          <p:cNvSpPr>
            <a:spLocks noGrp="1"/>
          </p:cNvSpPr>
          <p:nvPr>
            <p:ph type="sldNum" sz="quarter" idx="12"/>
          </p:nvPr>
        </p:nvSpPr>
        <p:spPr>
          <a:xfrm>
            <a:off x="0" y="0"/>
            <a:ext cx="1905000" cy="457200"/>
          </a:xfrm>
          <a:noFill/>
        </p:spPr>
        <p:txBody>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l">
              <a:spcBef>
                <a:spcPct val="0"/>
              </a:spcBef>
              <a:buClrTx/>
              <a:buSzTx/>
              <a:buFontTx/>
              <a:buNone/>
            </a:pPr>
            <a:fld id="{A9413DD0-D45E-46B4-AB7B-1B82D589FE44}" type="slidenum">
              <a:rPr lang="en-US" altLang="ja-JP" sz="1800" smtClean="0">
                <a:solidFill>
                  <a:schemeClr val="tx1"/>
                </a:solidFill>
              </a:rPr>
              <a:pPr algn="l">
                <a:spcBef>
                  <a:spcPct val="0"/>
                </a:spcBef>
                <a:buClrTx/>
                <a:buSzTx/>
                <a:buFontTx/>
                <a:buNone/>
              </a:pPr>
              <a:t>67</a:t>
            </a:fld>
            <a:endParaRPr lang="en-US" altLang="ja-JP" sz="1800" dirty="0">
              <a:solidFill>
                <a:schemeClr val="tx1"/>
              </a:solidFill>
            </a:endParaRPr>
          </a:p>
        </p:txBody>
      </p:sp>
    </p:spTree>
    <p:extLst>
      <p:ext uri="{BB962C8B-B14F-4D97-AF65-F5344CB8AC3E}">
        <p14:creationId xmlns:p14="http://schemas.microsoft.com/office/powerpoint/2010/main" val="8407631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5</a:t>
            </a:r>
            <a:r>
              <a:rPr lang="ja-JP" altLang="ja-JP">
                <a:latin typeface="+mn-ea"/>
              </a:rPr>
              <a:t>％減算の対象追加</a:t>
            </a:r>
          </a:p>
          <a:p>
            <a:pPr lvl="1"/>
            <a:r>
              <a:rPr lang="ja-JP" altLang="ja-JP">
                <a:latin typeface="+mn-ea"/>
              </a:rPr>
              <a:t>シングルホトンエミッションコンピューター断層撮影、ポジトロン断層撮影、ポジトロン断層・コンピューター断層複合撮影、ポジトロン断層・磁気共鳴コンピューター断層複合撮影、乳房用ポジトロン断層撮影</a:t>
            </a:r>
          </a:p>
          <a:p>
            <a:pPr lvl="1"/>
            <a:r>
              <a:rPr lang="ja-JP" altLang="ja-JP">
                <a:latin typeface="+mn-ea"/>
              </a:rPr>
              <a:t>イ、ウ、特定入院料等についても同様</a:t>
            </a:r>
            <a:endParaRPr lang="en-US" altLang="ja-JP" dirty="0">
              <a:latin typeface="+mn-ea"/>
            </a:endParaRPr>
          </a:p>
          <a:p>
            <a:pPr lvl="1"/>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他医療機関受診時減算の緩和</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68</a:t>
            </a:fld>
            <a:endParaRPr lang="en-US" altLang="ja-JP" sz="1800" dirty="0"/>
          </a:p>
        </p:txBody>
      </p:sp>
    </p:spTree>
    <p:extLst>
      <p:ext uri="{BB962C8B-B14F-4D97-AF65-F5344CB8AC3E}">
        <p14:creationId xmlns:p14="http://schemas.microsoft.com/office/powerpoint/2010/main" val="42089383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重症度、医療・看護必要度の見直し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69</a:t>
            </a:fld>
            <a:endParaRPr lang="en-US" altLang="ja-JP" sz="1800" dirty="0"/>
          </a:p>
        </p:txBody>
      </p:sp>
      <p:pic>
        <p:nvPicPr>
          <p:cNvPr id="8" name="図 7">
            <a:extLst>
              <a:ext uri="{FF2B5EF4-FFF2-40B4-BE49-F238E27FC236}">
                <a16:creationId xmlns:a16="http://schemas.microsoft.com/office/drawing/2014/main" id="{46786193-D454-8740-9AD2-302C160FD5FD}"/>
              </a:ext>
            </a:extLst>
          </p:cNvPr>
          <p:cNvPicPr>
            <a:picLocks noChangeAspect="1"/>
          </p:cNvPicPr>
          <p:nvPr/>
        </p:nvPicPr>
        <p:blipFill>
          <a:blip r:embed="rId3"/>
          <a:stretch>
            <a:fillRect/>
          </a:stretch>
        </p:blipFill>
        <p:spPr>
          <a:xfrm>
            <a:off x="41533" y="639052"/>
            <a:ext cx="9138979" cy="6174324"/>
          </a:xfrm>
          <a:prstGeom prst="rect">
            <a:avLst/>
          </a:prstGeom>
        </p:spPr>
      </p:pic>
    </p:spTree>
    <p:extLst>
      <p:ext uri="{BB962C8B-B14F-4D97-AF65-F5344CB8AC3E}">
        <p14:creationId xmlns:p14="http://schemas.microsoft.com/office/powerpoint/2010/main" val="384363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a:latin typeface="+mn-ea"/>
              </a:rPr>
              <a:t>算定要件</a:t>
            </a:r>
            <a:endParaRPr lang="en-US" altLang="ja-JP" dirty="0">
              <a:latin typeface="+mn-ea"/>
            </a:endParaRPr>
          </a:p>
          <a:p>
            <a:pPr lvl="2"/>
            <a:r>
              <a:rPr lang="ja-JP" altLang="en-US">
                <a:latin typeface="+mn-ea"/>
              </a:rPr>
              <a:t>（削除）</a:t>
            </a:r>
            <a:r>
              <a:rPr lang="en-US" altLang="ja-JP" dirty="0">
                <a:latin typeface="+mn-ea"/>
              </a:rPr>
              <a:t>(4)</a:t>
            </a:r>
            <a:r>
              <a:rPr lang="ja-JP" altLang="en-US">
                <a:latin typeface="+mn-ea"/>
              </a:rPr>
              <a:t>排尿ケアチームは、</a:t>
            </a:r>
            <a:r>
              <a:rPr lang="en-US" altLang="ja-JP" dirty="0">
                <a:latin typeface="+mn-ea"/>
              </a:rPr>
              <a:t>(3)</a:t>
            </a:r>
            <a:r>
              <a:rPr lang="ja-JP" altLang="en-US">
                <a:latin typeface="+mn-ea"/>
              </a:rPr>
              <a:t>を基に下部尿路機能障害を評価し、病棟の看護師等と共同して、排尿自立に向けた包括的排尿ケアの計画を策定する。</a:t>
            </a:r>
          </a:p>
          <a:p>
            <a:pPr lvl="2"/>
            <a:r>
              <a:rPr lang="ja-JP" altLang="en-US">
                <a:latin typeface="+mn-ea"/>
              </a:rPr>
              <a:t>包括的排尿ケアの内容は、看護師等による排尿誘導や生活指導、必要に応じ理学療法士等による排尿に関連する動作訓練、医師による薬物療法等を組み合わせた計画とする</a:t>
            </a:r>
          </a:p>
          <a:p>
            <a:pPr lvl="2"/>
            <a:r>
              <a:rPr lang="en-US" altLang="ja-JP" dirty="0">
                <a:latin typeface="+mn-ea"/>
              </a:rPr>
              <a:t>(3)</a:t>
            </a:r>
            <a:r>
              <a:rPr lang="ja-JP" altLang="en-US">
                <a:latin typeface="+mn-ea"/>
              </a:rPr>
              <a:t>排尿ケアチーム及び当該患者の診療を担う保険医又は看護師等は、共同して、入院中に策定した計画に基づいて包括的排尿ケアを実施する。実施中及び実施後は定期的に評価を行い、必要に応じて排尿ケアチームが当該計画の見直しを行う。</a:t>
            </a:r>
          </a:p>
          <a:p>
            <a:pPr lvl="2"/>
            <a:r>
              <a:rPr lang="en-US" altLang="ja-JP" dirty="0">
                <a:latin typeface="+mn-ea"/>
              </a:rPr>
              <a:t>(4)(3)</a:t>
            </a:r>
            <a:r>
              <a:rPr lang="ja-JP" altLang="en-US">
                <a:latin typeface="+mn-ea"/>
              </a:rPr>
              <a:t>について、診療録に記載する。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排尿自立支援料の見直し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7</a:t>
            </a:fld>
            <a:endParaRPr lang="en-US" altLang="ja-JP" sz="1800" dirty="0"/>
          </a:p>
        </p:txBody>
      </p:sp>
    </p:spTree>
    <p:extLst>
      <p:ext uri="{BB962C8B-B14F-4D97-AF65-F5344CB8AC3E}">
        <p14:creationId xmlns:p14="http://schemas.microsoft.com/office/powerpoint/2010/main" val="3632480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重症度、医療・看護必要度の見直し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70</a:t>
            </a:fld>
            <a:endParaRPr lang="en-US" altLang="ja-JP" sz="1800" dirty="0"/>
          </a:p>
        </p:txBody>
      </p:sp>
      <p:pic>
        <p:nvPicPr>
          <p:cNvPr id="2" name="図 1">
            <a:extLst>
              <a:ext uri="{FF2B5EF4-FFF2-40B4-BE49-F238E27FC236}">
                <a16:creationId xmlns:a16="http://schemas.microsoft.com/office/drawing/2014/main" id="{582CE4C4-57AB-4642-B437-FADB663239AF}"/>
              </a:ext>
            </a:extLst>
          </p:cNvPr>
          <p:cNvPicPr>
            <a:picLocks noChangeAspect="1"/>
          </p:cNvPicPr>
          <p:nvPr/>
        </p:nvPicPr>
        <p:blipFill>
          <a:blip r:embed="rId3"/>
          <a:stretch>
            <a:fillRect/>
          </a:stretch>
        </p:blipFill>
        <p:spPr>
          <a:xfrm>
            <a:off x="0" y="0"/>
            <a:ext cx="9144000" cy="6942481"/>
          </a:xfrm>
          <a:prstGeom prst="rect">
            <a:avLst/>
          </a:prstGeom>
        </p:spPr>
      </p:pic>
    </p:spTree>
    <p:extLst>
      <p:ext uri="{BB962C8B-B14F-4D97-AF65-F5344CB8AC3E}">
        <p14:creationId xmlns:p14="http://schemas.microsoft.com/office/powerpoint/2010/main" val="5545072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経過措置</a:t>
            </a:r>
          </a:p>
          <a:p>
            <a:pPr lvl="1"/>
            <a:r>
              <a:rPr lang="ja-JP" altLang="ja-JP">
                <a:latin typeface="+mn-ea"/>
              </a:rPr>
              <a:t>令和</a:t>
            </a:r>
            <a:r>
              <a:rPr lang="en-US" altLang="ja-JP" dirty="0">
                <a:latin typeface="+mn-ea"/>
              </a:rPr>
              <a:t>2</a:t>
            </a:r>
            <a:r>
              <a:rPr lang="ja-JP" altLang="ja-JP">
                <a:latin typeface="+mn-ea"/>
              </a:rPr>
              <a:t>年</a:t>
            </a:r>
            <a:r>
              <a:rPr lang="en-US" altLang="ja-JP" dirty="0">
                <a:latin typeface="+mn-ea"/>
              </a:rPr>
              <a:t>3</a:t>
            </a:r>
            <a:r>
              <a:rPr lang="ja-JP" altLang="ja-JP">
                <a:latin typeface="+mn-ea"/>
              </a:rPr>
              <a:t>月</a:t>
            </a:r>
            <a:r>
              <a:rPr lang="en-US" altLang="ja-JP" dirty="0">
                <a:latin typeface="+mn-ea"/>
              </a:rPr>
              <a:t>31</a:t>
            </a:r>
            <a:r>
              <a:rPr lang="ja-JP" altLang="ja-JP">
                <a:latin typeface="+mn-ea"/>
              </a:rPr>
              <a:t>日時点において現に以下に掲げる入院料等を届け出ているものについては、令和〇年〇月〇日までの間に限り、それぞれ当該入院料等に係る重症度、医療・看護必要度の基準を満たすものとみなす。</a:t>
            </a:r>
          </a:p>
          <a:p>
            <a:pPr lvl="2"/>
            <a:r>
              <a:rPr lang="ja-JP" altLang="ja-JP">
                <a:latin typeface="+mn-ea"/>
              </a:rPr>
              <a:t>急性期一般入院料</a:t>
            </a:r>
            <a:r>
              <a:rPr lang="en-US" altLang="ja-JP" dirty="0">
                <a:latin typeface="+mn-ea"/>
              </a:rPr>
              <a:t>1</a:t>
            </a:r>
            <a:endParaRPr lang="ja-JP" altLang="ja-JP">
              <a:latin typeface="+mn-ea"/>
            </a:endParaRPr>
          </a:p>
          <a:p>
            <a:pPr lvl="2"/>
            <a:r>
              <a:rPr lang="ja-JP" altLang="ja-JP">
                <a:latin typeface="+mn-ea"/>
              </a:rPr>
              <a:t>急性期一般入院料</a:t>
            </a:r>
            <a:r>
              <a:rPr lang="en-US" altLang="ja-JP" dirty="0">
                <a:latin typeface="+mn-ea"/>
              </a:rPr>
              <a:t>2</a:t>
            </a:r>
            <a:endParaRPr lang="ja-JP" altLang="ja-JP">
              <a:latin typeface="+mn-ea"/>
            </a:endParaRPr>
          </a:p>
          <a:p>
            <a:pPr lvl="2"/>
            <a:r>
              <a:rPr lang="ja-JP" altLang="ja-JP">
                <a:latin typeface="+mn-ea"/>
              </a:rPr>
              <a:t>急性期一般入院料</a:t>
            </a:r>
            <a:r>
              <a:rPr lang="en-US" altLang="ja-JP" dirty="0">
                <a:latin typeface="+mn-ea"/>
              </a:rPr>
              <a:t>3</a:t>
            </a:r>
            <a:endParaRPr lang="ja-JP" altLang="ja-JP">
              <a:latin typeface="+mn-ea"/>
            </a:endParaRPr>
          </a:p>
          <a:p>
            <a:pPr lvl="2"/>
            <a:r>
              <a:rPr lang="ja-JP" altLang="ja-JP">
                <a:latin typeface="+mn-ea"/>
              </a:rPr>
              <a:t>急性期一般入院料</a:t>
            </a:r>
            <a:r>
              <a:rPr lang="en-US" altLang="ja-JP" dirty="0">
                <a:latin typeface="+mn-ea"/>
              </a:rPr>
              <a:t>4</a:t>
            </a:r>
            <a:endParaRPr lang="ja-JP" altLang="ja-JP">
              <a:latin typeface="+mn-ea"/>
            </a:endParaRPr>
          </a:p>
          <a:p>
            <a:pPr lvl="2"/>
            <a:r>
              <a:rPr lang="ja-JP" altLang="ja-JP">
                <a:latin typeface="+mn-ea"/>
              </a:rPr>
              <a:t>急性期一般入院料</a:t>
            </a:r>
            <a:r>
              <a:rPr lang="en-US" altLang="ja-JP" dirty="0">
                <a:latin typeface="+mn-ea"/>
              </a:rPr>
              <a:t>5</a:t>
            </a:r>
          </a:p>
          <a:p>
            <a:pPr lvl="2"/>
            <a:r>
              <a:rPr lang="ja-JP" altLang="ja-JP">
                <a:latin typeface="+mn-ea"/>
              </a:rPr>
              <a:t>急性期一般入院料</a:t>
            </a:r>
            <a:r>
              <a:rPr lang="en-US" altLang="ja-JP" dirty="0">
                <a:latin typeface="+mn-ea"/>
              </a:rPr>
              <a:t>6</a:t>
            </a:r>
          </a:p>
          <a:p>
            <a:pPr lvl="2"/>
            <a:r>
              <a:rPr lang="ja-JP" altLang="ja-JP">
                <a:latin typeface="+mn-ea"/>
              </a:rPr>
              <a:t>看護必要度加算</a:t>
            </a:r>
            <a:r>
              <a:rPr lang="en-US" altLang="ja-JP" dirty="0">
                <a:latin typeface="+mn-ea"/>
              </a:rPr>
              <a:t>2</a:t>
            </a:r>
            <a:endParaRPr lang="ja-JP" altLang="ja-JP">
              <a:latin typeface="+mn-ea"/>
            </a:endParaRPr>
          </a:p>
          <a:p>
            <a:pPr lvl="2"/>
            <a:r>
              <a:rPr lang="ja-JP" altLang="ja-JP">
                <a:latin typeface="+mn-ea"/>
              </a:rPr>
              <a:t>看護必要度加算</a:t>
            </a:r>
            <a:r>
              <a:rPr lang="en-US" altLang="ja-JP" dirty="0">
                <a:latin typeface="+mn-ea"/>
              </a:rPr>
              <a:t>3</a:t>
            </a:r>
            <a:endParaRPr lang="ja-JP" altLang="ja-JP">
              <a:latin typeface="+mn-ea"/>
            </a:endParaRPr>
          </a:p>
          <a:p>
            <a:pPr lvl="2"/>
            <a:r>
              <a:rPr lang="en-US" altLang="ja-JP" dirty="0">
                <a:latin typeface="+mn-ea"/>
              </a:rPr>
              <a:t>7</a:t>
            </a:r>
            <a:r>
              <a:rPr lang="ja-JP" altLang="ja-JP">
                <a:latin typeface="+mn-ea"/>
              </a:rPr>
              <a:t>対</a:t>
            </a:r>
            <a:r>
              <a:rPr lang="en-US" altLang="ja-JP" dirty="0">
                <a:latin typeface="+mn-ea"/>
              </a:rPr>
              <a:t>1</a:t>
            </a:r>
            <a:r>
              <a:rPr lang="ja-JP" altLang="ja-JP">
                <a:latin typeface="+mn-ea"/>
              </a:rPr>
              <a:t>入院基本料</a:t>
            </a:r>
            <a:r>
              <a:rPr lang="en-US" altLang="ja-JP" dirty="0">
                <a:latin typeface="+mn-ea"/>
              </a:rPr>
              <a:t>(</a:t>
            </a:r>
            <a:r>
              <a:rPr lang="ja-JP" altLang="ja-JP">
                <a:latin typeface="+mn-ea"/>
              </a:rPr>
              <a:t>特定機能病院入院基本料</a:t>
            </a:r>
            <a:r>
              <a:rPr lang="en-US" altLang="ja-JP" dirty="0">
                <a:latin typeface="+mn-ea"/>
              </a:rPr>
              <a:t>(</a:t>
            </a:r>
            <a:r>
              <a:rPr lang="ja-JP" altLang="ja-JP">
                <a:latin typeface="+mn-ea"/>
              </a:rPr>
              <a:t>一般病棟に限る</a:t>
            </a:r>
            <a:r>
              <a:rPr lang="en-US" altLang="ja-JP" dirty="0">
                <a:latin typeface="+mn-ea"/>
              </a:rPr>
              <a:t>))</a:t>
            </a:r>
            <a:endParaRPr lang="ja-JP" altLang="ja-JP">
              <a:latin typeface="+mn-ea"/>
            </a:endParaRPr>
          </a:p>
          <a:p>
            <a:pPr lvl="2"/>
            <a:r>
              <a:rPr lang="en-US" altLang="ja-JP" dirty="0">
                <a:latin typeface="+mn-ea"/>
              </a:rPr>
              <a:t>7</a:t>
            </a:r>
            <a:r>
              <a:rPr lang="ja-JP" altLang="ja-JP">
                <a:latin typeface="+mn-ea"/>
              </a:rPr>
              <a:t>対</a:t>
            </a:r>
            <a:r>
              <a:rPr lang="en-US" altLang="ja-JP" dirty="0">
                <a:latin typeface="+mn-ea"/>
              </a:rPr>
              <a:t>1</a:t>
            </a:r>
            <a:r>
              <a:rPr lang="ja-JP" altLang="ja-JP">
                <a:latin typeface="+mn-ea"/>
              </a:rPr>
              <a:t>入院基本料</a:t>
            </a:r>
            <a:r>
              <a:rPr lang="en-US" altLang="ja-JP" dirty="0">
                <a:latin typeface="+mn-ea"/>
              </a:rPr>
              <a:t>(</a:t>
            </a:r>
            <a:r>
              <a:rPr lang="ja-JP" altLang="ja-JP">
                <a:latin typeface="+mn-ea"/>
              </a:rPr>
              <a:t>専門病院入院基本料</a:t>
            </a:r>
            <a:r>
              <a:rPr lang="en-US" altLang="ja-JP" dirty="0">
                <a:latin typeface="+mn-ea"/>
              </a:rPr>
              <a:t>)</a:t>
            </a:r>
            <a:r>
              <a:rPr lang="ja-JP" altLang="ja-JP">
                <a:latin typeface="+mn-ea"/>
              </a:rPr>
              <a:t>・</a:t>
            </a:r>
            <a:r>
              <a:rPr lang="en-US" altLang="ja-JP" dirty="0">
                <a:latin typeface="+mn-ea"/>
              </a:rPr>
              <a:t>7</a:t>
            </a:r>
            <a:r>
              <a:rPr lang="ja-JP" altLang="ja-JP">
                <a:latin typeface="+mn-ea"/>
              </a:rPr>
              <a:t>対</a:t>
            </a:r>
            <a:r>
              <a:rPr lang="en-US" altLang="ja-JP" dirty="0">
                <a:latin typeface="+mn-ea"/>
              </a:rPr>
              <a:t>1</a:t>
            </a:r>
            <a:r>
              <a:rPr lang="ja-JP" altLang="ja-JP">
                <a:latin typeface="+mn-ea"/>
              </a:rPr>
              <a:t>入院基本料</a:t>
            </a:r>
            <a:r>
              <a:rPr lang="en-US" altLang="ja-JP" dirty="0">
                <a:latin typeface="+mn-ea"/>
              </a:rPr>
              <a:t>(</a:t>
            </a:r>
            <a:r>
              <a:rPr lang="ja-JP" altLang="ja-JP">
                <a:latin typeface="+mn-ea"/>
              </a:rPr>
              <a:t>結核病棟入院基本料</a:t>
            </a:r>
            <a:r>
              <a:rPr lang="en-US" altLang="ja-JP" dirty="0">
                <a:latin typeface="+mn-ea"/>
              </a:rPr>
              <a:t>)</a:t>
            </a:r>
            <a:r>
              <a:rPr lang="ja-JP" altLang="ja-JP">
                <a:latin typeface="+mn-ea"/>
              </a:rPr>
              <a:t>・看護必要度加算</a:t>
            </a:r>
            <a:r>
              <a:rPr lang="en-US" altLang="ja-JP" dirty="0">
                <a:latin typeface="+mn-ea"/>
              </a:rPr>
              <a:t>1</a:t>
            </a:r>
            <a:endParaRPr lang="ja-JP" altLang="ja-JP">
              <a:latin typeface="+mn-ea"/>
            </a:endParaRPr>
          </a:p>
          <a:p>
            <a:pPr lvl="4"/>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重症度、医療・看護必要度の見直し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71</a:t>
            </a:fld>
            <a:endParaRPr lang="en-US" altLang="ja-JP" sz="1800" dirty="0"/>
          </a:p>
        </p:txBody>
      </p:sp>
      <p:sp>
        <p:nvSpPr>
          <p:cNvPr id="2" name="テキスト ボックス 1">
            <a:extLst>
              <a:ext uri="{FF2B5EF4-FFF2-40B4-BE49-F238E27FC236}">
                <a16:creationId xmlns:a16="http://schemas.microsoft.com/office/drawing/2014/main" id="{2132D298-2EA0-AF45-B794-66278CB976EF}"/>
              </a:ext>
            </a:extLst>
          </p:cNvPr>
          <p:cNvSpPr txBox="1"/>
          <p:nvPr/>
        </p:nvSpPr>
        <p:spPr>
          <a:xfrm>
            <a:off x="4355977" y="2654910"/>
            <a:ext cx="4320480" cy="2862322"/>
          </a:xfrm>
          <a:prstGeom prst="rect">
            <a:avLst/>
          </a:prstGeom>
          <a:noFill/>
        </p:spPr>
        <p:txBody>
          <a:bodyPr wrap="square" rtlCol="0">
            <a:spAutoFit/>
          </a:bodyPr>
          <a:lstStyle/>
          <a:p>
            <a:pPr lvl="2"/>
            <a:r>
              <a:rPr lang="en-US" altLang="ja-JP" sz="2000" dirty="0">
                <a:latin typeface="+mn-ea"/>
              </a:rPr>
              <a:t>▶</a:t>
            </a:r>
            <a:r>
              <a:rPr lang="ja-JP" altLang="ja-JP" sz="2000">
                <a:latin typeface="+mn-ea"/>
              </a:rPr>
              <a:t>総合入院体制加算</a:t>
            </a:r>
            <a:r>
              <a:rPr lang="en-US" altLang="ja-JP" sz="2000" dirty="0">
                <a:latin typeface="+mn-ea"/>
              </a:rPr>
              <a:t>1</a:t>
            </a:r>
            <a:endParaRPr lang="ja-JP" altLang="ja-JP" sz="2000">
              <a:latin typeface="+mn-ea"/>
            </a:endParaRPr>
          </a:p>
          <a:p>
            <a:pPr lvl="2"/>
            <a:r>
              <a:rPr lang="en-US" altLang="ja-JP" sz="2000" dirty="0">
                <a:latin typeface="+mn-ea"/>
              </a:rPr>
              <a:t>▶</a:t>
            </a:r>
            <a:r>
              <a:rPr lang="ja-JP" altLang="ja-JP" sz="2000">
                <a:latin typeface="+mn-ea"/>
              </a:rPr>
              <a:t>総合入院体制加算</a:t>
            </a:r>
            <a:r>
              <a:rPr lang="en-US" altLang="ja-JP" sz="2000" dirty="0">
                <a:latin typeface="+mn-ea"/>
              </a:rPr>
              <a:t>2</a:t>
            </a:r>
            <a:endParaRPr lang="ja-JP" altLang="ja-JP" sz="2000">
              <a:latin typeface="+mn-ea"/>
            </a:endParaRPr>
          </a:p>
          <a:p>
            <a:pPr lvl="2"/>
            <a:r>
              <a:rPr lang="en-US" altLang="ja-JP" sz="2000" dirty="0">
                <a:latin typeface="+mn-ea"/>
              </a:rPr>
              <a:t>▶</a:t>
            </a:r>
            <a:r>
              <a:rPr lang="ja-JP" altLang="ja-JP" sz="2000">
                <a:latin typeface="+mn-ea"/>
              </a:rPr>
              <a:t>総合入院体制加算</a:t>
            </a:r>
            <a:r>
              <a:rPr lang="en-US" altLang="ja-JP" sz="2000" dirty="0">
                <a:latin typeface="+mn-ea"/>
              </a:rPr>
              <a:t>3</a:t>
            </a:r>
            <a:endParaRPr lang="ja-JP" altLang="ja-JP" sz="2000">
              <a:latin typeface="+mn-ea"/>
            </a:endParaRPr>
          </a:p>
          <a:p>
            <a:pPr lvl="2"/>
            <a:r>
              <a:rPr lang="en-US" altLang="ja-JP" sz="2000" dirty="0">
                <a:latin typeface="+mn-ea"/>
              </a:rPr>
              <a:t>▶</a:t>
            </a:r>
            <a:r>
              <a:rPr lang="ja-JP" altLang="ja-JP" sz="2000">
                <a:latin typeface="+mn-ea"/>
              </a:rPr>
              <a:t>急性期看護補助体制加算</a:t>
            </a:r>
          </a:p>
          <a:p>
            <a:pPr lvl="2"/>
            <a:r>
              <a:rPr lang="en-US" altLang="ja-JP" sz="2000" dirty="0">
                <a:latin typeface="+mn-ea"/>
              </a:rPr>
              <a:t>▶</a:t>
            </a:r>
            <a:r>
              <a:rPr lang="ja-JP" altLang="ja-JP" sz="2000">
                <a:latin typeface="+mn-ea"/>
              </a:rPr>
              <a:t>看護職員夜間配置加算</a:t>
            </a:r>
          </a:p>
          <a:p>
            <a:pPr lvl="2"/>
            <a:r>
              <a:rPr lang="en-US" altLang="ja-JP" sz="2000" dirty="0">
                <a:latin typeface="+mn-ea"/>
              </a:rPr>
              <a:t>▶</a:t>
            </a:r>
            <a:r>
              <a:rPr lang="ja-JP" altLang="ja-JP" sz="2000">
                <a:latin typeface="+mn-ea"/>
              </a:rPr>
              <a:t>看護補助加算</a:t>
            </a:r>
            <a:r>
              <a:rPr lang="en-US" altLang="ja-JP" sz="2000" dirty="0">
                <a:latin typeface="+mn-ea"/>
              </a:rPr>
              <a:t>1</a:t>
            </a:r>
            <a:endParaRPr lang="ja-JP" altLang="ja-JP" sz="2000">
              <a:latin typeface="+mn-ea"/>
            </a:endParaRPr>
          </a:p>
          <a:p>
            <a:pPr lvl="2"/>
            <a:r>
              <a:rPr lang="en-US" altLang="ja-JP" sz="2000" dirty="0">
                <a:latin typeface="+mn-ea"/>
              </a:rPr>
              <a:t>▶</a:t>
            </a:r>
            <a:r>
              <a:rPr lang="ja-JP" altLang="ja-JP" sz="2000">
                <a:latin typeface="+mn-ea"/>
              </a:rPr>
              <a:t>地域包括ケア病棟入院料</a:t>
            </a:r>
          </a:p>
          <a:p>
            <a:pPr lvl="2"/>
            <a:r>
              <a:rPr lang="en-US" altLang="ja-JP" sz="2000" dirty="0">
                <a:latin typeface="+mn-ea"/>
              </a:rPr>
              <a:t>▶</a:t>
            </a:r>
            <a:r>
              <a:rPr lang="ja-JP" altLang="ja-JP" sz="2000">
                <a:latin typeface="+mn-ea"/>
              </a:rPr>
              <a:t>特定一般病棟入院料の注</a:t>
            </a:r>
            <a:r>
              <a:rPr lang="en-US" altLang="ja-JP" sz="2000" dirty="0">
                <a:latin typeface="+mn-ea"/>
              </a:rPr>
              <a:t>7</a:t>
            </a:r>
            <a:endParaRPr lang="ja-JP" altLang="ja-JP" sz="2000">
              <a:latin typeface="+mn-ea"/>
            </a:endParaRPr>
          </a:p>
          <a:p>
            <a:endParaRPr kumimoji="1" lang="ja-JP" altLang="en-US" sz="2000"/>
          </a:p>
        </p:txBody>
      </p:sp>
    </p:spTree>
    <p:extLst>
      <p:ext uri="{BB962C8B-B14F-4D97-AF65-F5344CB8AC3E}">
        <p14:creationId xmlns:p14="http://schemas.microsoft.com/office/powerpoint/2010/main" val="14113148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A</a:t>
            </a:r>
            <a:r>
              <a:rPr lang="ja-JP" altLang="ja-JP">
                <a:latin typeface="+mn-ea"/>
              </a:rPr>
              <a:t>項目の見直し</a:t>
            </a:r>
          </a:p>
          <a:p>
            <a:pPr lvl="1"/>
            <a:r>
              <a:rPr lang="ja-JP" altLang="ja-JP">
                <a:latin typeface="+mn-ea"/>
              </a:rPr>
              <a:t>重症度、医療・看護必要度</a:t>
            </a:r>
            <a:r>
              <a:rPr lang="en-US" altLang="ja-JP" dirty="0">
                <a:latin typeface="+mn-ea"/>
              </a:rPr>
              <a:t>I</a:t>
            </a:r>
            <a:endParaRPr lang="ja-JP" altLang="ja-JP">
              <a:latin typeface="+mn-ea"/>
            </a:endParaRPr>
          </a:p>
          <a:p>
            <a:pPr lvl="2"/>
            <a:r>
              <a:rPr lang="ja-JP" altLang="ja-JP">
                <a:latin typeface="+mn-ea"/>
              </a:rPr>
              <a:t>「救急搬送後の入院」</a:t>
            </a:r>
            <a:r>
              <a:rPr lang="en-US" altLang="ja-JP" dirty="0">
                <a:latin typeface="+mn-ea"/>
              </a:rPr>
              <a:t>(2</a:t>
            </a:r>
            <a:r>
              <a:rPr lang="ja-JP" altLang="ja-JP">
                <a:latin typeface="+mn-ea"/>
              </a:rPr>
              <a:t>日間</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(5</a:t>
            </a:r>
            <a:r>
              <a:rPr lang="ja-JP" altLang="ja-JP">
                <a:latin typeface="+mn-ea"/>
              </a:rPr>
              <a:t>日間</a:t>
            </a:r>
            <a:r>
              <a:rPr lang="en-US" altLang="ja-JP" dirty="0">
                <a:latin typeface="+mn-ea"/>
              </a:rPr>
              <a:t>)</a:t>
            </a:r>
            <a:endParaRPr lang="ja-JP" altLang="ja-JP">
              <a:latin typeface="+mn-ea"/>
            </a:endParaRPr>
          </a:p>
          <a:p>
            <a:pPr lvl="1"/>
            <a:r>
              <a:rPr lang="ja-JP" altLang="ja-JP">
                <a:latin typeface="+mn-ea"/>
              </a:rPr>
              <a:t>重症度、医療・看護必要度</a:t>
            </a:r>
            <a:r>
              <a:rPr lang="en-US" altLang="ja-JP" dirty="0">
                <a:latin typeface="+mn-ea"/>
              </a:rPr>
              <a:t>II</a:t>
            </a:r>
            <a:endParaRPr lang="ja-JP" altLang="ja-JP">
              <a:latin typeface="+mn-ea"/>
            </a:endParaRPr>
          </a:p>
          <a:p>
            <a:pPr lvl="2"/>
            <a:r>
              <a:rPr lang="ja-JP" altLang="ja-JP">
                <a:latin typeface="+mn-ea"/>
              </a:rPr>
              <a:t>入院日に以下の項目を算定する患者を入院後</a:t>
            </a:r>
            <a:r>
              <a:rPr lang="en-US" altLang="ja-JP" dirty="0">
                <a:latin typeface="+mn-ea"/>
              </a:rPr>
              <a:t>5</a:t>
            </a:r>
            <a:r>
              <a:rPr lang="ja-JP" altLang="ja-JP">
                <a:latin typeface="+mn-ea"/>
              </a:rPr>
              <a:t>日間評価の対象とする</a:t>
            </a:r>
          </a:p>
          <a:p>
            <a:pPr lvl="3"/>
            <a:r>
              <a:rPr lang="ja-JP" altLang="ja-JP">
                <a:latin typeface="+mn-ea"/>
              </a:rPr>
              <a:t>救急医療管理加算</a:t>
            </a:r>
            <a:r>
              <a:rPr lang="en-US" altLang="ja-JP" dirty="0">
                <a:latin typeface="+mn-ea"/>
              </a:rPr>
              <a:t>1</a:t>
            </a:r>
            <a:endParaRPr lang="ja-JP" altLang="ja-JP">
              <a:latin typeface="+mn-ea"/>
            </a:endParaRPr>
          </a:p>
          <a:p>
            <a:pPr lvl="3"/>
            <a:r>
              <a:rPr lang="ja-JP" altLang="ja-JP">
                <a:latin typeface="+mn-ea"/>
              </a:rPr>
              <a:t>救急医療管理加算</a:t>
            </a:r>
            <a:r>
              <a:rPr lang="en-US" altLang="ja-JP" dirty="0">
                <a:latin typeface="+mn-ea"/>
              </a:rPr>
              <a:t>2</a:t>
            </a:r>
            <a:endParaRPr lang="ja-JP" altLang="ja-JP">
              <a:latin typeface="+mn-ea"/>
            </a:endParaRPr>
          </a:p>
          <a:p>
            <a:pPr lvl="3"/>
            <a:r>
              <a:rPr lang="ja-JP" altLang="ja-JP">
                <a:latin typeface="+mn-ea"/>
              </a:rPr>
              <a:t>夜間休日救急搬送医学管理料</a:t>
            </a:r>
          </a:p>
          <a:p>
            <a:endParaRPr lang="ja-JP" altLang="ja-JP">
              <a:latin typeface="+mn-ea"/>
            </a:endParaRPr>
          </a:p>
          <a:p>
            <a:pPr lvl="1"/>
            <a:r>
              <a:rPr lang="ja-JP" altLang="ja-JP">
                <a:latin typeface="+mn-ea"/>
              </a:rPr>
              <a:t>専門的な治療・処置⑥「免疫抑制剤の管理」</a:t>
            </a:r>
          </a:p>
          <a:p>
            <a:pPr lvl="2"/>
            <a:r>
              <a:rPr lang="ja-JP" altLang="ja-JP">
                <a:latin typeface="+mn-ea"/>
              </a:rPr>
              <a:t>注射剤に限り評価の対象</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重症度、医療・看護必要度の見直し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72</a:t>
            </a:fld>
            <a:endParaRPr lang="en-US" altLang="ja-JP" sz="1800" dirty="0"/>
          </a:p>
        </p:txBody>
      </p:sp>
    </p:spTree>
    <p:extLst>
      <p:ext uri="{BB962C8B-B14F-4D97-AF65-F5344CB8AC3E}">
        <p14:creationId xmlns:p14="http://schemas.microsoft.com/office/powerpoint/2010/main" val="38465549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en-US" altLang="ja-JP" dirty="0">
                <a:latin typeface="+mn-ea"/>
              </a:rPr>
              <a:t>C</a:t>
            </a:r>
            <a:r>
              <a:rPr lang="ja-JP" altLang="ja-JP">
                <a:latin typeface="+mn-ea"/>
              </a:rPr>
              <a:t>項目（手術等の医学的状況）</a:t>
            </a:r>
            <a:r>
              <a:rPr lang="ja-JP" altLang="en-US">
                <a:latin typeface="+mn-ea"/>
              </a:rPr>
              <a:t>の見直し</a:t>
            </a:r>
            <a:endParaRPr lang="ja-JP" altLang="ja-JP">
              <a:latin typeface="+mn-ea"/>
            </a:endParaRPr>
          </a:p>
          <a:p>
            <a:pPr lvl="1"/>
            <a:r>
              <a:rPr lang="en-US" altLang="ja-JP" dirty="0">
                <a:latin typeface="+mn-ea"/>
              </a:rPr>
              <a:t>16</a:t>
            </a:r>
            <a:r>
              <a:rPr lang="ja-JP" altLang="ja-JP">
                <a:latin typeface="+mn-ea"/>
              </a:rPr>
              <a:t>、開頭手術</a:t>
            </a:r>
            <a:r>
              <a:rPr lang="en-US" altLang="ja-JP" dirty="0">
                <a:latin typeface="+mn-ea"/>
              </a:rPr>
              <a:t>(7</a:t>
            </a:r>
            <a:r>
              <a:rPr lang="ja-JP" altLang="ja-JP">
                <a:latin typeface="+mn-ea"/>
              </a:rPr>
              <a:t>日間</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(13</a:t>
            </a:r>
            <a:r>
              <a:rPr lang="ja-JP" altLang="ja-JP">
                <a:latin typeface="+mn-ea"/>
              </a:rPr>
              <a:t>日間</a:t>
            </a:r>
            <a:r>
              <a:rPr lang="en-US" altLang="ja-JP" dirty="0">
                <a:latin typeface="+mn-ea"/>
              </a:rPr>
              <a:t>)</a:t>
            </a:r>
            <a:endParaRPr lang="ja-JP" altLang="ja-JP">
              <a:latin typeface="+mn-ea"/>
            </a:endParaRPr>
          </a:p>
          <a:p>
            <a:pPr lvl="1"/>
            <a:r>
              <a:rPr lang="en-US" altLang="ja-JP" dirty="0">
                <a:latin typeface="+mn-ea"/>
              </a:rPr>
              <a:t>17</a:t>
            </a:r>
            <a:r>
              <a:rPr lang="ja-JP" altLang="ja-JP">
                <a:latin typeface="+mn-ea"/>
              </a:rPr>
              <a:t>、開胸手術</a:t>
            </a:r>
            <a:r>
              <a:rPr lang="en-US" altLang="ja-JP" dirty="0">
                <a:latin typeface="+mn-ea"/>
              </a:rPr>
              <a:t>(7</a:t>
            </a:r>
            <a:r>
              <a:rPr lang="ja-JP" altLang="ja-JP">
                <a:latin typeface="+mn-ea"/>
              </a:rPr>
              <a:t>日間</a:t>
            </a:r>
            <a:r>
              <a:rPr lang="en-US" altLang="ja-JP" dirty="0">
                <a:latin typeface="+mn-ea"/>
              </a:rPr>
              <a:t>)</a:t>
            </a:r>
            <a:r>
              <a:rPr lang="ja-JP" altLang="ja-JP">
                <a:latin typeface="+mn-ea"/>
              </a:rPr>
              <a:t>　</a:t>
            </a:r>
            <a:r>
              <a:rPr lang="en-US" altLang="ja-JP" dirty="0">
                <a:latin typeface="+mn-ea"/>
              </a:rPr>
              <a:t>⇒ (12</a:t>
            </a:r>
            <a:r>
              <a:rPr lang="ja-JP" altLang="ja-JP">
                <a:latin typeface="+mn-ea"/>
              </a:rPr>
              <a:t>日間</a:t>
            </a:r>
            <a:r>
              <a:rPr lang="en-US" altLang="ja-JP" dirty="0">
                <a:latin typeface="+mn-ea"/>
              </a:rPr>
              <a:t>)</a:t>
            </a:r>
            <a:endParaRPr lang="ja-JP" altLang="ja-JP">
              <a:latin typeface="+mn-ea"/>
            </a:endParaRPr>
          </a:p>
          <a:p>
            <a:pPr lvl="1"/>
            <a:r>
              <a:rPr lang="en-US" altLang="ja-JP" dirty="0">
                <a:latin typeface="+mn-ea"/>
              </a:rPr>
              <a:t>18</a:t>
            </a:r>
            <a:r>
              <a:rPr lang="ja-JP" altLang="ja-JP">
                <a:latin typeface="+mn-ea"/>
              </a:rPr>
              <a:t>、開腹手術</a:t>
            </a:r>
            <a:r>
              <a:rPr lang="en-US" altLang="ja-JP" dirty="0">
                <a:latin typeface="+mn-ea"/>
              </a:rPr>
              <a:t>(4</a:t>
            </a:r>
            <a:r>
              <a:rPr lang="ja-JP" altLang="ja-JP">
                <a:latin typeface="+mn-ea"/>
              </a:rPr>
              <a:t>日間</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(7</a:t>
            </a:r>
            <a:r>
              <a:rPr lang="ja-JP" altLang="ja-JP">
                <a:latin typeface="+mn-ea"/>
              </a:rPr>
              <a:t>日間</a:t>
            </a:r>
            <a:r>
              <a:rPr lang="en-US" altLang="ja-JP" dirty="0">
                <a:latin typeface="+mn-ea"/>
              </a:rPr>
              <a:t>)</a:t>
            </a:r>
            <a:endParaRPr lang="ja-JP" altLang="ja-JP">
              <a:latin typeface="+mn-ea"/>
            </a:endParaRPr>
          </a:p>
          <a:p>
            <a:pPr lvl="1"/>
            <a:r>
              <a:rPr lang="en-US" altLang="ja-JP" dirty="0">
                <a:latin typeface="+mn-ea"/>
              </a:rPr>
              <a:t>19</a:t>
            </a:r>
            <a:r>
              <a:rPr lang="ja-JP" altLang="ja-JP">
                <a:latin typeface="+mn-ea"/>
              </a:rPr>
              <a:t>、骨の手術</a:t>
            </a:r>
            <a:r>
              <a:rPr lang="en-US" altLang="ja-JP" dirty="0">
                <a:latin typeface="+mn-ea"/>
              </a:rPr>
              <a:t>(5</a:t>
            </a:r>
            <a:r>
              <a:rPr lang="ja-JP" altLang="ja-JP">
                <a:latin typeface="+mn-ea"/>
              </a:rPr>
              <a:t>日間</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(11</a:t>
            </a:r>
            <a:r>
              <a:rPr lang="ja-JP" altLang="ja-JP">
                <a:latin typeface="+mn-ea"/>
              </a:rPr>
              <a:t>日間</a:t>
            </a:r>
            <a:r>
              <a:rPr lang="en-US" altLang="ja-JP" dirty="0">
                <a:latin typeface="+mn-ea"/>
              </a:rPr>
              <a:t>)</a:t>
            </a:r>
            <a:endParaRPr lang="ja-JP" altLang="ja-JP">
              <a:latin typeface="+mn-ea"/>
            </a:endParaRPr>
          </a:p>
          <a:p>
            <a:pPr lvl="1"/>
            <a:r>
              <a:rPr lang="en-US" altLang="ja-JP" dirty="0">
                <a:latin typeface="+mn-ea"/>
              </a:rPr>
              <a:t>20</a:t>
            </a:r>
            <a:r>
              <a:rPr lang="ja-JP" altLang="ja-JP">
                <a:latin typeface="+mn-ea"/>
              </a:rPr>
              <a:t>、胸腔鏡・腹腔鏡手術</a:t>
            </a:r>
            <a:r>
              <a:rPr lang="en-US" altLang="ja-JP" dirty="0">
                <a:latin typeface="+mn-ea"/>
              </a:rPr>
              <a:t>(3</a:t>
            </a:r>
            <a:r>
              <a:rPr lang="ja-JP" altLang="ja-JP">
                <a:latin typeface="+mn-ea"/>
              </a:rPr>
              <a:t>日間</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(5</a:t>
            </a:r>
            <a:r>
              <a:rPr lang="ja-JP" altLang="ja-JP">
                <a:latin typeface="+mn-ea"/>
              </a:rPr>
              <a:t>日間</a:t>
            </a:r>
            <a:r>
              <a:rPr lang="en-US" altLang="ja-JP" dirty="0">
                <a:latin typeface="+mn-ea"/>
              </a:rPr>
              <a:t>)</a:t>
            </a:r>
            <a:endParaRPr lang="ja-JP" altLang="ja-JP">
              <a:latin typeface="+mn-ea"/>
            </a:endParaRPr>
          </a:p>
          <a:p>
            <a:pPr lvl="1"/>
            <a:r>
              <a:rPr lang="en-US" altLang="ja-JP" dirty="0">
                <a:latin typeface="+mn-ea"/>
              </a:rPr>
              <a:t>21</a:t>
            </a:r>
            <a:r>
              <a:rPr lang="ja-JP" altLang="ja-JP">
                <a:latin typeface="+mn-ea"/>
              </a:rPr>
              <a:t>、全身麻酔・脊椎麻酔の手術</a:t>
            </a:r>
            <a:r>
              <a:rPr lang="en-US" altLang="ja-JP" dirty="0">
                <a:latin typeface="+mn-ea"/>
              </a:rPr>
              <a:t>(2</a:t>
            </a:r>
            <a:r>
              <a:rPr lang="ja-JP" altLang="ja-JP">
                <a:latin typeface="+mn-ea"/>
              </a:rPr>
              <a:t>日間</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(5</a:t>
            </a:r>
            <a:r>
              <a:rPr lang="ja-JP" altLang="ja-JP">
                <a:latin typeface="+mn-ea"/>
              </a:rPr>
              <a:t>日間</a:t>
            </a:r>
            <a:r>
              <a:rPr lang="en-US" altLang="ja-JP" dirty="0">
                <a:latin typeface="+mn-ea"/>
              </a:rPr>
              <a:t>)</a:t>
            </a:r>
            <a:endParaRPr lang="ja-JP" altLang="ja-JP">
              <a:latin typeface="+mn-ea"/>
            </a:endParaRPr>
          </a:p>
          <a:p>
            <a:pPr lvl="1"/>
            <a:r>
              <a:rPr lang="en-US" altLang="ja-JP" dirty="0">
                <a:latin typeface="+mn-ea"/>
              </a:rPr>
              <a:t>22</a:t>
            </a:r>
            <a:r>
              <a:rPr lang="ja-JP" altLang="ja-JP">
                <a:latin typeface="+mn-ea"/>
              </a:rPr>
              <a:t>、救命等に係る内科的治療</a:t>
            </a:r>
            <a:r>
              <a:rPr lang="en-US" altLang="ja-JP" dirty="0">
                <a:latin typeface="+mn-ea"/>
              </a:rPr>
              <a:t>(2</a:t>
            </a:r>
            <a:r>
              <a:rPr lang="ja-JP" altLang="ja-JP">
                <a:latin typeface="+mn-ea"/>
              </a:rPr>
              <a:t>日間</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(5</a:t>
            </a:r>
            <a:r>
              <a:rPr lang="ja-JP" altLang="ja-JP">
                <a:latin typeface="+mn-ea"/>
              </a:rPr>
              <a:t>日間</a:t>
            </a:r>
            <a:r>
              <a:rPr lang="en-US" altLang="ja-JP" dirty="0">
                <a:latin typeface="+mn-ea"/>
              </a:rPr>
              <a:t>)</a:t>
            </a:r>
            <a:endParaRPr lang="ja-JP" altLang="ja-JP">
              <a:latin typeface="+mn-ea"/>
            </a:endParaRPr>
          </a:p>
          <a:p>
            <a:pPr lvl="1"/>
            <a:r>
              <a:rPr lang="ja-JP" altLang="ja-JP">
                <a:latin typeface="+mn-ea"/>
              </a:rPr>
              <a:t>（新）</a:t>
            </a:r>
            <a:r>
              <a:rPr lang="en-US" altLang="ja-JP" dirty="0">
                <a:latin typeface="+mn-ea"/>
              </a:rPr>
              <a:t>23</a:t>
            </a:r>
            <a:r>
              <a:rPr lang="ja-JP" altLang="ja-JP">
                <a:latin typeface="+mn-ea"/>
              </a:rPr>
              <a:t>、別に定める検査</a:t>
            </a:r>
            <a:r>
              <a:rPr lang="en-US" altLang="ja-JP" dirty="0">
                <a:latin typeface="+mn-ea"/>
              </a:rPr>
              <a:t>(2</a:t>
            </a:r>
            <a:r>
              <a:rPr lang="ja-JP" altLang="ja-JP">
                <a:latin typeface="+mn-ea"/>
              </a:rPr>
              <a:t>日間</a:t>
            </a:r>
            <a:r>
              <a:rPr lang="en-US" altLang="ja-JP" dirty="0">
                <a:latin typeface="+mn-ea"/>
              </a:rPr>
              <a:t>)</a:t>
            </a:r>
            <a:endParaRPr lang="ja-JP" altLang="ja-JP">
              <a:latin typeface="+mn-ea"/>
            </a:endParaRPr>
          </a:p>
          <a:p>
            <a:pPr lvl="1"/>
            <a:r>
              <a:rPr lang="ja-JP" altLang="en-US">
                <a:latin typeface="+mn-ea"/>
              </a:rPr>
              <a:t>（新）</a:t>
            </a:r>
            <a:r>
              <a:rPr lang="en-US" altLang="ja-JP" dirty="0">
                <a:latin typeface="+mn-ea"/>
              </a:rPr>
              <a:t>24</a:t>
            </a:r>
            <a:r>
              <a:rPr lang="ja-JP" altLang="ja-JP">
                <a:latin typeface="+mn-ea"/>
              </a:rPr>
              <a:t>、別に定める手術</a:t>
            </a:r>
            <a:r>
              <a:rPr lang="en-US" altLang="ja-JP" dirty="0">
                <a:latin typeface="+mn-ea"/>
              </a:rPr>
              <a:t>(6</a:t>
            </a:r>
            <a:r>
              <a:rPr lang="ja-JP" altLang="ja-JP">
                <a:latin typeface="+mn-ea"/>
              </a:rPr>
              <a:t>日間</a:t>
            </a:r>
            <a:r>
              <a:rPr lang="en-US" altLang="ja-JP" dirty="0">
                <a:latin typeface="+mn-ea"/>
              </a:rPr>
              <a:t>)</a:t>
            </a:r>
            <a:endParaRPr lang="ja-JP" altLang="ja-JP">
              <a:latin typeface="+mn-ea"/>
            </a:endParaRPr>
          </a:p>
          <a:p>
            <a:pPr lvl="2"/>
            <a:r>
              <a:rPr lang="ja-JP" altLang="ja-JP">
                <a:latin typeface="+mn-ea"/>
              </a:rPr>
              <a:t>※別に定める検査及び手術は、レセプト電算処理システム用コードで規定する。</a:t>
            </a:r>
          </a:p>
          <a:p>
            <a:pPr lvl="3"/>
            <a:r>
              <a:rPr lang="ja-JP" altLang="ja-JP">
                <a:latin typeface="+mn-ea"/>
              </a:rPr>
              <a:t>※対象となる検査及び手術</a:t>
            </a:r>
          </a:p>
          <a:p>
            <a:pPr lvl="3"/>
            <a:r>
              <a:rPr lang="ja-JP" altLang="ja-JP">
                <a:latin typeface="+mn-ea"/>
              </a:rPr>
              <a:t>入院で実施される割合が</a:t>
            </a:r>
            <a:r>
              <a:rPr lang="en-US" altLang="ja-JP" dirty="0">
                <a:latin typeface="+mn-ea"/>
              </a:rPr>
              <a:t>9</a:t>
            </a:r>
            <a:r>
              <a:rPr lang="ja-JP" altLang="ja-JP">
                <a:latin typeface="+mn-ea"/>
              </a:rPr>
              <a:t>割以上のものを追加し、入院で実施される割合が</a:t>
            </a:r>
            <a:r>
              <a:rPr lang="en-US" altLang="ja-JP" dirty="0">
                <a:latin typeface="+mn-ea"/>
              </a:rPr>
              <a:t>9</a:t>
            </a:r>
            <a:r>
              <a:rPr lang="ja-JP" altLang="ja-JP">
                <a:latin typeface="+mn-ea"/>
              </a:rPr>
              <a:t>割未満のものは除外</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重症度、医療・看護必要度の見直し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73</a:t>
            </a:fld>
            <a:endParaRPr lang="en-US" altLang="ja-JP" sz="1800" dirty="0"/>
          </a:p>
        </p:txBody>
      </p:sp>
    </p:spTree>
    <p:extLst>
      <p:ext uri="{BB962C8B-B14F-4D97-AF65-F5344CB8AC3E}">
        <p14:creationId xmlns:p14="http://schemas.microsoft.com/office/powerpoint/2010/main" val="323545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重症度、医療・看護必要度</a:t>
            </a:r>
            <a:r>
              <a:rPr lang="en-US" altLang="ja-JP" dirty="0">
                <a:latin typeface="+mn-ea"/>
              </a:rPr>
              <a:t>I</a:t>
            </a:r>
            <a:r>
              <a:rPr lang="ja-JP" altLang="ja-JP">
                <a:latin typeface="+mn-ea"/>
              </a:rPr>
              <a:t>においても、レセプト電算処理システム用コードを用いた評価</a:t>
            </a:r>
          </a:p>
          <a:p>
            <a:pPr lvl="1"/>
            <a:r>
              <a:rPr lang="en-US" altLang="ja-JP" dirty="0">
                <a:latin typeface="+mn-ea"/>
              </a:rPr>
              <a:t>A</a:t>
            </a:r>
            <a:r>
              <a:rPr lang="ja-JP" altLang="ja-JP">
                <a:latin typeface="+mn-ea"/>
              </a:rPr>
              <a:t>項目</a:t>
            </a:r>
            <a:r>
              <a:rPr lang="en-US" altLang="ja-JP" dirty="0">
                <a:latin typeface="+mn-ea"/>
              </a:rPr>
              <a:t>(</a:t>
            </a:r>
            <a:r>
              <a:rPr lang="ja-JP" altLang="ja-JP">
                <a:latin typeface="+mn-ea"/>
              </a:rPr>
              <a:t>専門的な治療・処置のうち薬剤を使用するものに限る</a:t>
            </a:r>
            <a:r>
              <a:rPr lang="en-US" altLang="ja-JP" dirty="0">
                <a:latin typeface="+mn-ea"/>
              </a:rPr>
              <a:t>)</a:t>
            </a:r>
            <a:endParaRPr lang="ja-JP" altLang="ja-JP">
              <a:latin typeface="+mn-ea"/>
            </a:endParaRPr>
          </a:p>
          <a:p>
            <a:pPr lvl="1"/>
            <a:r>
              <a:rPr lang="en-US" altLang="ja-JP" dirty="0">
                <a:latin typeface="+mn-ea"/>
              </a:rPr>
              <a:t>C</a:t>
            </a:r>
            <a:r>
              <a:rPr lang="ja-JP" altLang="ja-JP">
                <a:latin typeface="+mn-ea"/>
              </a:rPr>
              <a:t>項目</a:t>
            </a:r>
          </a:p>
          <a:p>
            <a:endParaRPr lang="ja-JP" altLang="ja-JP">
              <a:latin typeface="+mn-ea"/>
            </a:endParaRPr>
          </a:p>
          <a:p>
            <a:r>
              <a:rPr lang="ja-JP" altLang="ja-JP">
                <a:latin typeface="+mn-ea"/>
              </a:rPr>
              <a:t>一般病棟用重症度、医療・看護必要度の基準</a:t>
            </a:r>
          </a:p>
          <a:p>
            <a:pPr lvl="1"/>
            <a:r>
              <a:rPr lang="ja-JP" altLang="ja-JP">
                <a:latin typeface="+mn-ea"/>
              </a:rPr>
              <a:t>「</a:t>
            </a:r>
            <a:r>
              <a:rPr lang="en-US" altLang="ja-JP" dirty="0">
                <a:latin typeface="+mn-ea"/>
              </a:rPr>
              <a:t>B14</a:t>
            </a:r>
            <a:r>
              <a:rPr lang="ja-JP" altLang="ja-JP">
                <a:latin typeface="+mn-ea"/>
              </a:rPr>
              <a:t>又は</a:t>
            </a:r>
            <a:r>
              <a:rPr lang="en-US" altLang="ja-JP" dirty="0">
                <a:latin typeface="+mn-ea"/>
              </a:rPr>
              <a:t>B15</a:t>
            </a:r>
            <a:r>
              <a:rPr lang="ja-JP" altLang="ja-JP">
                <a:latin typeface="+mn-ea"/>
              </a:rPr>
              <a:t>に該当する患者であって、</a:t>
            </a:r>
            <a:r>
              <a:rPr lang="en-US" altLang="ja-JP" dirty="0">
                <a:latin typeface="+mn-ea"/>
              </a:rPr>
              <a:t>A</a:t>
            </a:r>
            <a:r>
              <a:rPr lang="ja-JP" altLang="ja-JP">
                <a:latin typeface="+mn-ea"/>
              </a:rPr>
              <a:t>得点が</a:t>
            </a:r>
            <a:r>
              <a:rPr lang="en-US" altLang="ja-JP" dirty="0">
                <a:latin typeface="+mn-ea"/>
              </a:rPr>
              <a:t>1</a:t>
            </a:r>
            <a:r>
              <a:rPr lang="ja-JP" altLang="ja-JP">
                <a:latin typeface="+mn-ea"/>
              </a:rPr>
              <a:t>点以上かつ</a:t>
            </a:r>
            <a:r>
              <a:rPr lang="en-US" altLang="ja-JP" dirty="0">
                <a:latin typeface="+mn-ea"/>
              </a:rPr>
              <a:t>B</a:t>
            </a:r>
            <a:r>
              <a:rPr lang="ja-JP" altLang="ja-JP">
                <a:latin typeface="+mn-ea"/>
              </a:rPr>
              <a:t>得点が</a:t>
            </a:r>
            <a:r>
              <a:rPr lang="en-US" altLang="ja-JP" dirty="0">
                <a:latin typeface="+mn-ea"/>
              </a:rPr>
              <a:t>3</a:t>
            </a:r>
            <a:r>
              <a:rPr lang="ja-JP" altLang="ja-JP">
                <a:latin typeface="+mn-ea"/>
              </a:rPr>
              <a:t>点以上」を削除</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重症度、医療・看護必要度の見直し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74</a:t>
            </a:fld>
            <a:endParaRPr lang="en-US" altLang="ja-JP" sz="1800" dirty="0"/>
          </a:p>
        </p:txBody>
      </p:sp>
    </p:spTree>
    <p:extLst>
      <p:ext uri="{BB962C8B-B14F-4D97-AF65-F5344CB8AC3E}">
        <p14:creationId xmlns:p14="http://schemas.microsoft.com/office/powerpoint/2010/main" val="34695939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重症度、医療・看護必要度Ⅱの推進</a:t>
            </a:r>
          </a:p>
          <a:p>
            <a:pPr lvl="1"/>
            <a:r>
              <a:rPr lang="ja-JP" altLang="ja-JP">
                <a:latin typeface="+mn-ea"/>
              </a:rPr>
              <a:t>急性期一般入院基本料（</a:t>
            </a:r>
            <a:r>
              <a:rPr lang="en-US" altLang="ja-JP" dirty="0">
                <a:latin typeface="+mn-ea"/>
              </a:rPr>
              <a:t>1</a:t>
            </a:r>
            <a:r>
              <a:rPr lang="ja-JP" altLang="ja-JP">
                <a:latin typeface="+mn-ea"/>
              </a:rPr>
              <a:t>〜</a:t>
            </a:r>
            <a:r>
              <a:rPr lang="en-US" altLang="ja-JP" dirty="0">
                <a:latin typeface="+mn-ea"/>
              </a:rPr>
              <a:t>6</a:t>
            </a:r>
            <a:r>
              <a:rPr lang="ja-JP" altLang="ja-JP">
                <a:latin typeface="+mn-ea"/>
              </a:rPr>
              <a:t>）</a:t>
            </a:r>
          </a:p>
          <a:p>
            <a:pPr lvl="2"/>
            <a:r>
              <a:rPr lang="ja-JP" altLang="ja-JP">
                <a:latin typeface="+mn-ea"/>
              </a:rPr>
              <a:t>通則の変更により許可病床数</a:t>
            </a:r>
            <a:r>
              <a:rPr lang="en-US" altLang="ja-JP" dirty="0">
                <a:latin typeface="+mn-ea"/>
              </a:rPr>
              <a:t>400</a:t>
            </a:r>
            <a:r>
              <a:rPr lang="ja-JP" altLang="ja-JP">
                <a:latin typeface="+mn-ea"/>
              </a:rPr>
              <a:t>床以上は必須</a:t>
            </a:r>
          </a:p>
          <a:p>
            <a:pPr lvl="1"/>
            <a:r>
              <a:rPr lang="ja-JP" altLang="ja-JP">
                <a:latin typeface="+mn-ea"/>
              </a:rPr>
              <a:t>特定機能病院入院基本料（一般病棟</a:t>
            </a:r>
            <a:r>
              <a:rPr lang="en-US" altLang="ja-JP" dirty="0">
                <a:latin typeface="+mn-ea"/>
              </a:rPr>
              <a:t>7</a:t>
            </a:r>
            <a:r>
              <a:rPr lang="ja-JP" altLang="ja-JP">
                <a:latin typeface="+mn-ea"/>
              </a:rPr>
              <a:t>対</a:t>
            </a:r>
            <a:r>
              <a:rPr lang="en-US" altLang="ja-JP" dirty="0">
                <a:latin typeface="+mn-ea"/>
              </a:rPr>
              <a:t>1</a:t>
            </a:r>
            <a:r>
              <a:rPr lang="ja-JP" altLang="ja-JP">
                <a:latin typeface="+mn-ea"/>
              </a:rPr>
              <a:t>入院基本料）</a:t>
            </a:r>
          </a:p>
          <a:p>
            <a:pPr lvl="2"/>
            <a:r>
              <a:rPr lang="ja-JP" altLang="ja-JP">
                <a:latin typeface="+mn-ea"/>
              </a:rPr>
              <a:t>診療内容に関するデータを適切に提出できる体制が整備された保険医療機関であって、一般病棟用の重症度、医療・看護必要度</a:t>
            </a:r>
            <a:r>
              <a:rPr lang="en-US" altLang="ja-JP" dirty="0">
                <a:latin typeface="+mn-ea"/>
              </a:rPr>
              <a:t>II</a:t>
            </a:r>
            <a:r>
              <a:rPr lang="ja-JP" altLang="ja-JP">
                <a:latin typeface="+mn-ea"/>
              </a:rPr>
              <a:t>の基準を満たす患者を〇割〇分以上入院させる病棟である</a:t>
            </a:r>
            <a:r>
              <a:rPr lang="ja-JP" altLang="en-US">
                <a:latin typeface="+mn-ea"/>
              </a:rPr>
              <a:t>こと</a:t>
            </a:r>
            <a:endParaRPr lang="ja-JP" altLang="ja-JP">
              <a:latin typeface="+mn-ea"/>
            </a:endParaRPr>
          </a:p>
          <a:p>
            <a:pPr lvl="1"/>
            <a:endParaRPr lang="ja-JP" altLang="ja-JP">
              <a:latin typeface="+mn-ea"/>
            </a:endParaRPr>
          </a:p>
          <a:p>
            <a:pPr lvl="1"/>
            <a:r>
              <a:rPr lang="ja-JP" altLang="ja-JP">
                <a:latin typeface="+mn-ea"/>
              </a:rPr>
              <a:t>経過措置</a:t>
            </a:r>
          </a:p>
          <a:p>
            <a:pPr lvl="2"/>
            <a:r>
              <a:rPr lang="ja-JP" altLang="ja-JP">
                <a:latin typeface="+mn-ea"/>
              </a:rPr>
              <a:t>令和</a:t>
            </a:r>
            <a:r>
              <a:rPr lang="en-US" altLang="ja-JP" dirty="0">
                <a:latin typeface="+mn-ea"/>
              </a:rPr>
              <a:t>2</a:t>
            </a:r>
            <a:r>
              <a:rPr lang="ja-JP" altLang="ja-JP">
                <a:latin typeface="+mn-ea"/>
              </a:rPr>
              <a:t>年</a:t>
            </a:r>
            <a:r>
              <a:rPr lang="en-US" altLang="ja-JP" dirty="0">
                <a:latin typeface="+mn-ea"/>
              </a:rPr>
              <a:t>3</a:t>
            </a:r>
            <a:r>
              <a:rPr lang="ja-JP" altLang="ja-JP">
                <a:latin typeface="+mn-ea"/>
              </a:rPr>
              <a:t>月</a:t>
            </a:r>
            <a:r>
              <a:rPr lang="en-US" altLang="ja-JP" dirty="0">
                <a:latin typeface="+mn-ea"/>
              </a:rPr>
              <a:t>31</a:t>
            </a:r>
            <a:r>
              <a:rPr lang="ja-JP" altLang="ja-JP">
                <a:latin typeface="+mn-ea"/>
              </a:rPr>
              <a:t>日時点において現に一般病棟入院基本料</a:t>
            </a:r>
            <a:r>
              <a:rPr lang="en-US" altLang="ja-JP" dirty="0">
                <a:latin typeface="+mn-ea"/>
              </a:rPr>
              <a:t>(</a:t>
            </a:r>
            <a:r>
              <a:rPr lang="ja-JP" altLang="ja-JP">
                <a:latin typeface="+mn-ea"/>
              </a:rPr>
              <a:t>急性期一般入院料</a:t>
            </a:r>
            <a:r>
              <a:rPr lang="en-US" altLang="ja-JP" dirty="0">
                <a:latin typeface="+mn-ea"/>
              </a:rPr>
              <a:t>1〜6</a:t>
            </a:r>
            <a:r>
              <a:rPr lang="ja-JP" altLang="ja-JP">
                <a:latin typeface="+mn-ea"/>
              </a:rPr>
              <a:t>に限る</a:t>
            </a:r>
            <a:r>
              <a:rPr lang="en-US" altLang="ja-JP" dirty="0">
                <a:latin typeface="+mn-ea"/>
              </a:rPr>
              <a:t>)</a:t>
            </a:r>
            <a:r>
              <a:rPr lang="ja-JP" altLang="ja-JP">
                <a:latin typeface="+mn-ea"/>
              </a:rPr>
              <a:t>又は特定機能病院入院基本料</a:t>
            </a:r>
            <a:r>
              <a:rPr lang="en-US" altLang="ja-JP" dirty="0">
                <a:latin typeface="+mn-ea"/>
              </a:rPr>
              <a:t>(</a:t>
            </a:r>
            <a:r>
              <a:rPr lang="ja-JP" altLang="ja-JP">
                <a:latin typeface="+mn-ea"/>
              </a:rPr>
              <a:t>一般病棟</a:t>
            </a:r>
            <a:r>
              <a:rPr lang="en-US" altLang="ja-JP" dirty="0">
                <a:latin typeface="+mn-ea"/>
              </a:rPr>
              <a:t>7</a:t>
            </a:r>
            <a:r>
              <a:rPr lang="ja-JP" altLang="ja-JP">
                <a:latin typeface="+mn-ea"/>
              </a:rPr>
              <a:t>対</a:t>
            </a:r>
            <a:r>
              <a:rPr lang="en-US" altLang="ja-JP" dirty="0">
                <a:latin typeface="+mn-ea"/>
              </a:rPr>
              <a:t>1</a:t>
            </a:r>
            <a:r>
              <a:rPr lang="ja-JP" altLang="ja-JP">
                <a:latin typeface="+mn-ea"/>
              </a:rPr>
              <a:t>に限る</a:t>
            </a:r>
            <a:r>
              <a:rPr lang="en-US" altLang="ja-JP" dirty="0">
                <a:latin typeface="+mn-ea"/>
              </a:rPr>
              <a:t>)</a:t>
            </a:r>
            <a:r>
              <a:rPr lang="ja-JP" altLang="ja-JP">
                <a:latin typeface="+mn-ea"/>
              </a:rPr>
              <a:t>を届け出ているものについては、令和〇年〇月〇日までの間に限り、当該基準を満たすものとみなす。</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重症度、医療・看護必要度の見直し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75</a:t>
            </a:fld>
            <a:endParaRPr lang="en-US" altLang="ja-JP" sz="1800" dirty="0"/>
          </a:p>
        </p:txBody>
      </p:sp>
    </p:spTree>
    <p:extLst>
      <p:ext uri="{BB962C8B-B14F-4D97-AF65-F5344CB8AC3E}">
        <p14:creationId xmlns:p14="http://schemas.microsoft.com/office/powerpoint/2010/main" val="3717038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院内研修の指導者に係る要件</a:t>
            </a:r>
            <a:r>
              <a:rPr lang="ja-JP" altLang="en-US">
                <a:latin typeface="+mn-ea"/>
              </a:rPr>
              <a:t>の</a:t>
            </a:r>
            <a:r>
              <a:rPr lang="ja-JP" altLang="ja-JP">
                <a:latin typeface="+mn-ea"/>
              </a:rPr>
              <a:t>見直</a:t>
            </a:r>
            <a:r>
              <a:rPr lang="ja-JP" altLang="en-US">
                <a:latin typeface="+mn-ea"/>
              </a:rPr>
              <a:t>し</a:t>
            </a:r>
            <a:endParaRPr lang="ja-JP" altLang="ja-JP">
              <a:latin typeface="+mn-ea"/>
            </a:endParaRPr>
          </a:p>
          <a:p>
            <a:pPr lvl="1"/>
            <a:r>
              <a:rPr lang="ja-JP" altLang="ja-JP">
                <a:latin typeface="+mn-ea"/>
              </a:rPr>
              <a:t>施設基準重症度、医療・看護必要度</a:t>
            </a:r>
            <a:r>
              <a:rPr lang="en-US" altLang="ja-JP" dirty="0">
                <a:latin typeface="+mn-ea"/>
              </a:rPr>
              <a:t>I</a:t>
            </a:r>
            <a:r>
              <a:rPr lang="ja-JP" altLang="ja-JP">
                <a:latin typeface="+mn-ea"/>
              </a:rPr>
              <a:t>・</a:t>
            </a:r>
            <a:r>
              <a:rPr lang="en-US" altLang="ja-JP" dirty="0">
                <a:latin typeface="+mn-ea"/>
              </a:rPr>
              <a:t>II(II</a:t>
            </a:r>
            <a:r>
              <a:rPr lang="ja-JP" altLang="ja-JP">
                <a:latin typeface="+mn-ea"/>
              </a:rPr>
              <a:t>にあっては、</a:t>
            </a:r>
            <a:r>
              <a:rPr lang="en-US" altLang="ja-JP" dirty="0">
                <a:latin typeface="+mn-ea"/>
              </a:rPr>
              <a:t>B</a:t>
            </a:r>
            <a:r>
              <a:rPr lang="ja-JP" altLang="ja-JP">
                <a:latin typeface="+mn-ea"/>
              </a:rPr>
              <a:t>項目のみ</a:t>
            </a:r>
            <a:r>
              <a:rPr lang="en-US" altLang="ja-JP" dirty="0">
                <a:latin typeface="+mn-ea"/>
              </a:rPr>
              <a:t>)</a:t>
            </a:r>
            <a:r>
              <a:rPr lang="ja-JP" altLang="ja-JP">
                <a:latin typeface="+mn-ea"/>
              </a:rPr>
              <a:t>に係る評価票の記入は、院内研修を受けたものが行うものである</a:t>
            </a:r>
            <a:r>
              <a:rPr lang="ja-JP" altLang="en-US">
                <a:latin typeface="+mn-ea"/>
              </a:rPr>
              <a:t>こと</a:t>
            </a:r>
            <a:r>
              <a:rPr lang="ja-JP" altLang="ja-JP" strike="sngStrike">
                <a:latin typeface="+mn-ea"/>
              </a:rPr>
              <a:t>なお、院内研修は、次に掲げる所定の研修を修了したもの</a:t>
            </a:r>
            <a:r>
              <a:rPr lang="en-US" altLang="ja-JP" strike="sngStrike" dirty="0">
                <a:latin typeface="+mn-ea"/>
              </a:rPr>
              <a:t>(</a:t>
            </a:r>
            <a:r>
              <a:rPr lang="ja-JP" altLang="ja-JP" strike="sngStrike">
                <a:latin typeface="+mn-ea"/>
              </a:rPr>
              <a:t>修了証が交付されているもの</a:t>
            </a:r>
            <a:r>
              <a:rPr lang="en-US" altLang="ja-JP" strike="sngStrike" dirty="0">
                <a:latin typeface="+mn-ea"/>
              </a:rPr>
              <a:t>)</a:t>
            </a:r>
            <a:r>
              <a:rPr lang="ja-JP" altLang="ja-JP" strike="sngStrike">
                <a:latin typeface="+mn-ea"/>
              </a:rPr>
              <a:t>又は評価に習熟したものが行う研修であることが望ましい。</a:t>
            </a:r>
          </a:p>
          <a:p>
            <a:pPr lvl="1"/>
            <a:r>
              <a:rPr lang="ja-JP" altLang="ja-JP">
                <a:latin typeface="+mn-ea"/>
              </a:rPr>
              <a:t>特定集中治療室用、ハイケアユニット用の重症度、医療・看護必要度についても同様。</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重症度、医療・看護必要度の見直し</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76</a:t>
            </a:fld>
            <a:endParaRPr lang="en-US" altLang="ja-JP" sz="1800" dirty="0"/>
          </a:p>
        </p:txBody>
      </p:sp>
    </p:spTree>
    <p:extLst>
      <p:ext uri="{BB962C8B-B14F-4D97-AF65-F5344CB8AC3E}">
        <p14:creationId xmlns:p14="http://schemas.microsoft.com/office/powerpoint/2010/main" val="33022814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地域包括ケア病棟入院料</a:t>
            </a:r>
          </a:p>
          <a:p>
            <a:pPr lvl="1"/>
            <a:r>
              <a:rPr lang="ja-JP" altLang="ja-JP">
                <a:latin typeface="+mn-ea"/>
              </a:rPr>
              <a:t>自院内の転棟割合による減算</a:t>
            </a:r>
            <a:r>
              <a:rPr lang="ja-JP" altLang="en-US">
                <a:latin typeface="+mn-ea"/>
              </a:rPr>
              <a:t>　⇒　</a:t>
            </a:r>
            <a:r>
              <a:rPr lang="ja-JP" altLang="ja-JP">
                <a:latin typeface="+mn-ea"/>
              </a:rPr>
              <a:t>所定点数の</a:t>
            </a:r>
            <a:r>
              <a:rPr lang="en-US" altLang="ja-JP" dirty="0">
                <a:latin typeface="+mn-ea"/>
              </a:rPr>
              <a:t>100</a:t>
            </a:r>
            <a:r>
              <a:rPr lang="ja-JP" altLang="ja-JP">
                <a:latin typeface="+mn-ea"/>
              </a:rPr>
              <a:t>分の〇</a:t>
            </a:r>
          </a:p>
          <a:p>
            <a:pPr lvl="2"/>
            <a:r>
              <a:rPr lang="ja-JP" altLang="ja-JP">
                <a:latin typeface="+mn-ea"/>
              </a:rPr>
              <a:t>許可病床数が</a:t>
            </a:r>
            <a:r>
              <a:rPr lang="en-US" altLang="ja-JP" dirty="0">
                <a:latin typeface="+mn-ea"/>
              </a:rPr>
              <a:t>400</a:t>
            </a:r>
            <a:r>
              <a:rPr lang="ja-JP" altLang="ja-JP">
                <a:latin typeface="+mn-ea"/>
              </a:rPr>
              <a:t>床以上の病院で、同一保険医療機関内の一般病棟から転棟した患者の割合が</a:t>
            </a:r>
            <a:r>
              <a:rPr lang="en-US" altLang="ja-JP" dirty="0">
                <a:latin typeface="+mn-ea"/>
              </a:rPr>
              <a:t>6</a:t>
            </a:r>
            <a:r>
              <a:rPr lang="ja-JP" altLang="ja-JP">
                <a:latin typeface="+mn-ea"/>
              </a:rPr>
              <a:t>割</a:t>
            </a:r>
            <a:r>
              <a:rPr lang="ja-JP" altLang="en-US">
                <a:latin typeface="+mn-ea"/>
              </a:rPr>
              <a:t>未満</a:t>
            </a:r>
            <a:r>
              <a:rPr lang="ja-JP" altLang="ja-JP">
                <a:latin typeface="+mn-ea"/>
              </a:rPr>
              <a:t>である場合</a:t>
            </a:r>
          </a:p>
          <a:p>
            <a:pPr lvl="2"/>
            <a:endParaRPr lang="en-US" altLang="ja-JP" dirty="0">
              <a:latin typeface="+mn-ea"/>
            </a:endParaRPr>
          </a:p>
          <a:p>
            <a:pPr lvl="3"/>
            <a:endParaRPr lang="en-US" altLang="ja-JP" dirty="0">
              <a:latin typeface="+mn-ea"/>
            </a:endParaRPr>
          </a:p>
          <a:p>
            <a:pPr lvl="1"/>
            <a:r>
              <a:rPr lang="ja-JP" altLang="ja-JP">
                <a:latin typeface="+mn-ea"/>
              </a:rPr>
              <a:t>経過措置</a:t>
            </a:r>
          </a:p>
          <a:p>
            <a:pPr lvl="2"/>
            <a:r>
              <a:rPr lang="ja-JP" altLang="ja-JP">
                <a:latin typeface="+mn-ea"/>
              </a:rPr>
              <a:t>令和</a:t>
            </a:r>
            <a:r>
              <a:rPr lang="en-US" altLang="ja-JP" dirty="0">
                <a:latin typeface="+mn-ea"/>
              </a:rPr>
              <a:t>2</a:t>
            </a:r>
            <a:r>
              <a:rPr lang="ja-JP" altLang="ja-JP">
                <a:latin typeface="+mn-ea"/>
              </a:rPr>
              <a:t>年</a:t>
            </a:r>
            <a:r>
              <a:rPr lang="en-US" altLang="ja-JP" dirty="0">
                <a:latin typeface="+mn-ea"/>
              </a:rPr>
              <a:t>3</a:t>
            </a:r>
            <a:r>
              <a:rPr lang="ja-JP" altLang="ja-JP">
                <a:latin typeface="+mn-ea"/>
              </a:rPr>
              <a:t>月</a:t>
            </a:r>
            <a:r>
              <a:rPr lang="en-US" altLang="ja-JP" dirty="0">
                <a:latin typeface="+mn-ea"/>
              </a:rPr>
              <a:t>31</a:t>
            </a:r>
            <a:r>
              <a:rPr lang="ja-JP" altLang="ja-JP">
                <a:latin typeface="+mn-ea"/>
              </a:rPr>
              <a:t>日時点において現に地域包括ケア病棟入院料を届け出ているものについては、令和〇年〇月〇日までの間に限り、当該基準を満たすものとみなす。</a:t>
            </a:r>
          </a:p>
          <a:p>
            <a:pPr lvl="2"/>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地域包括ケア病棟・病床</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77</a:t>
            </a:fld>
            <a:endParaRPr lang="en-US" altLang="ja-JP" sz="1800" dirty="0"/>
          </a:p>
        </p:txBody>
      </p:sp>
    </p:spTree>
    <p:extLst>
      <p:ext uri="{BB962C8B-B14F-4D97-AF65-F5344CB8AC3E}">
        <p14:creationId xmlns:p14="http://schemas.microsoft.com/office/powerpoint/2010/main" val="36694833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自院内での</a:t>
            </a:r>
            <a:r>
              <a:rPr lang="ja-JP" altLang="ja-JP">
                <a:latin typeface="+mn-ea"/>
              </a:rPr>
              <a:t>地域包括ケア病棟</a:t>
            </a:r>
            <a:r>
              <a:rPr lang="ja-JP" altLang="en-US">
                <a:latin typeface="+mn-ea"/>
              </a:rPr>
              <a:t>への転棟ルールの見直し</a:t>
            </a:r>
            <a:endParaRPr lang="ja-JP" altLang="ja-JP">
              <a:latin typeface="+mn-ea"/>
            </a:endParaRPr>
          </a:p>
          <a:p>
            <a:pPr lvl="1"/>
            <a:r>
              <a:rPr lang="ja-JP" altLang="ja-JP">
                <a:latin typeface="+mn-ea"/>
              </a:rPr>
              <a:t>算定要件</a:t>
            </a:r>
          </a:p>
          <a:p>
            <a:pPr lvl="1"/>
            <a:r>
              <a:rPr lang="en-US" altLang="ja-JP" dirty="0">
                <a:latin typeface="+mn-ea"/>
              </a:rPr>
              <a:t>DPC</a:t>
            </a:r>
            <a:r>
              <a:rPr lang="ja-JP" altLang="ja-JP">
                <a:latin typeface="+mn-ea"/>
              </a:rPr>
              <a:t>病棟から同一保険医療機関内の地域包括ケア病棟に転棟</a:t>
            </a:r>
          </a:p>
          <a:p>
            <a:pPr marL="914400" lvl="2" indent="0">
              <a:buNone/>
            </a:pPr>
            <a:r>
              <a:rPr lang="ja-JP" altLang="ja-JP">
                <a:latin typeface="+mn-ea"/>
              </a:rPr>
              <a:t>　⇒　入院日</a:t>
            </a:r>
            <a:r>
              <a:rPr lang="en-US" altLang="ja-JP" dirty="0">
                <a:latin typeface="+mn-ea"/>
              </a:rPr>
              <a:t>II</a:t>
            </a:r>
            <a:r>
              <a:rPr lang="ja-JP" altLang="ja-JP">
                <a:latin typeface="+mn-ea"/>
              </a:rPr>
              <a:t>までの間</a:t>
            </a:r>
          </a:p>
          <a:p>
            <a:pPr lvl="1"/>
            <a:r>
              <a:rPr lang="en-US" altLang="ja-JP" dirty="0">
                <a:latin typeface="+mn-ea"/>
              </a:rPr>
              <a:t>DPC</a:t>
            </a:r>
            <a:r>
              <a:rPr lang="ja-JP" altLang="ja-JP">
                <a:latin typeface="+mn-ea"/>
              </a:rPr>
              <a:t>病棟から同一保険医療機関内の地域包括ケア入院医療管理料に転室</a:t>
            </a:r>
          </a:p>
          <a:p>
            <a:pPr marL="914400" lvl="2" indent="0">
              <a:buNone/>
            </a:pPr>
            <a:r>
              <a:rPr lang="ja-JP" altLang="en-US">
                <a:latin typeface="+mn-ea"/>
              </a:rPr>
              <a:t>　⇒　</a:t>
            </a:r>
            <a:r>
              <a:rPr lang="ja-JP" altLang="ja-JP">
                <a:latin typeface="+mn-ea"/>
              </a:rPr>
              <a:t>入院日</a:t>
            </a:r>
            <a:r>
              <a:rPr lang="en-US" altLang="ja-JP" dirty="0">
                <a:latin typeface="+mn-ea"/>
              </a:rPr>
              <a:t>III</a:t>
            </a:r>
            <a:r>
              <a:rPr lang="ja-JP" altLang="ja-JP">
                <a:latin typeface="+mn-ea"/>
              </a:rPr>
              <a:t>までの間</a:t>
            </a:r>
          </a:p>
          <a:p>
            <a:endParaRPr lang="ja-JP" altLang="ja-JP">
              <a:latin typeface="+mn-ea"/>
            </a:endParaRPr>
          </a:p>
          <a:p>
            <a:pPr lvl="1"/>
            <a:r>
              <a:rPr lang="ja-JP" altLang="ja-JP">
                <a:latin typeface="+mn-ea"/>
              </a:rPr>
              <a:t>診断群分類点数表に従って診療報酬を算定する。なお、入院日</a:t>
            </a:r>
            <a:r>
              <a:rPr lang="en-US" altLang="ja-JP" dirty="0">
                <a:latin typeface="+mn-ea"/>
              </a:rPr>
              <a:t>II</a:t>
            </a:r>
            <a:r>
              <a:rPr lang="ja-JP" altLang="ja-JP">
                <a:latin typeface="+mn-ea"/>
              </a:rPr>
              <a:t>又は</a:t>
            </a:r>
            <a:r>
              <a:rPr lang="en-US" altLang="ja-JP" dirty="0">
                <a:latin typeface="+mn-ea"/>
              </a:rPr>
              <a:t>III</a:t>
            </a:r>
            <a:r>
              <a:rPr lang="ja-JP" altLang="ja-JP">
                <a:latin typeface="+mn-ea"/>
              </a:rPr>
              <a:t>を超えた日以降は、医科点数表に従って当該入院料又は管理料を算定することとするが、その算定期間は診療報酬の算定方法に関わらず、当該病棟又は病室に最初に入棟又は入室した日から起算して</a:t>
            </a:r>
            <a:r>
              <a:rPr lang="en-US" altLang="ja-JP" dirty="0">
                <a:latin typeface="+mn-ea"/>
              </a:rPr>
              <a:t>60</a:t>
            </a:r>
            <a:r>
              <a:rPr lang="ja-JP" altLang="ja-JP">
                <a:latin typeface="+mn-ea"/>
              </a:rPr>
              <a:t>日間とする。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地域包括ケア病棟・病床</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78</a:t>
            </a:fld>
            <a:endParaRPr lang="en-US" altLang="ja-JP" sz="1800" dirty="0"/>
          </a:p>
        </p:txBody>
      </p:sp>
    </p:spTree>
    <p:extLst>
      <p:ext uri="{BB962C8B-B14F-4D97-AF65-F5344CB8AC3E}">
        <p14:creationId xmlns:p14="http://schemas.microsoft.com/office/powerpoint/2010/main" val="2298444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地域包括ケア病棟入院料</a:t>
            </a:r>
            <a:r>
              <a:rPr lang="en-US" altLang="ja-JP" dirty="0">
                <a:latin typeface="+mn-ea"/>
              </a:rPr>
              <a:t>1</a:t>
            </a:r>
            <a:r>
              <a:rPr lang="ja-JP" altLang="ja-JP">
                <a:latin typeface="+mn-ea"/>
              </a:rPr>
              <a:t>・</a:t>
            </a:r>
            <a:r>
              <a:rPr lang="en-US" altLang="ja-JP" dirty="0">
                <a:latin typeface="+mn-ea"/>
              </a:rPr>
              <a:t>3</a:t>
            </a:r>
            <a:r>
              <a:rPr lang="ja-JP" altLang="ja-JP">
                <a:latin typeface="+mn-ea"/>
              </a:rPr>
              <a:t>の施設基準見直し</a:t>
            </a:r>
          </a:p>
          <a:p>
            <a:pPr lvl="1"/>
            <a:r>
              <a:rPr lang="ja-JP" altLang="ja-JP">
                <a:latin typeface="+mn-ea"/>
              </a:rPr>
              <a:t>ハ当該病棟において、入院患者に占める、</a:t>
            </a:r>
            <a:r>
              <a:rPr lang="ja-JP" altLang="ja-JP" u="sng">
                <a:latin typeface="+mn-ea"/>
              </a:rPr>
              <a:t>自宅等から入院したものの割合が</a:t>
            </a:r>
            <a:r>
              <a:rPr lang="en-US" altLang="ja-JP" u="sng" dirty="0">
                <a:latin typeface="+mn-ea"/>
              </a:rPr>
              <a:t>1</a:t>
            </a:r>
            <a:r>
              <a:rPr lang="ja-JP" altLang="ja-JP" u="sng">
                <a:latin typeface="+mn-ea"/>
              </a:rPr>
              <a:t>割以上</a:t>
            </a:r>
            <a:r>
              <a:rPr lang="ja-JP" altLang="ja-JP">
                <a:latin typeface="+mn-ea"/>
              </a:rPr>
              <a:t>である</a:t>
            </a:r>
            <a:r>
              <a:rPr lang="ja-JP" altLang="en-US">
                <a:latin typeface="+mn-ea"/>
              </a:rPr>
              <a:t>こと</a:t>
            </a:r>
            <a:endParaRPr lang="ja-JP" altLang="ja-JP">
              <a:latin typeface="+mn-ea"/>
            </a:endParaRPr>
          </a:p>
          <a:p>
            <a:pPr marL="514350" lvl="1" indent="0">
              <a:buNone/>
            </a:pPr>
            <a:r>
              <a:rPr lang="ja-JP" altLang="en-US">
                <a:latin typeface="+mn-ea"/>
              </a:rPr>
              <a:t>　</a:t>
            </a:r>
            <a:r>
              <a:rPr lang="ja-JP" altLang="ja-JP">
                <a:latin typeface="+mn-ea"/>
              </a:rPr>
              <a:t>　⇒　</a:t>
            </a:r>
            <a:r>
              <a:rPr lang="en-US" altLang="ja-JP" dirty="0">
                <a:latin typeface="+mn-ea"/>
              </a:rPr>
              <a:t>1</a:t>
            </a:r>
            <a:r>
              <a:rPr lang="ja-JP" altLang="ja-JP">
                <a:latin typeface="+mn-ea"/>
              </a:rPr>
              <a:t>割</a:t>
            </a:r>
            <a:r>
              <a:rPr lang="en-US" altLang="ja-JP" dirty="0">
                <a:latin typeface="+mn-ea"/>
              </a:rPr>
              <a:t>5</a:t>
            </a:r>
            <a:r>
              <a:rPr lang="ja-JP" altLang="ja-JP">
                <a:latin typeface="+mn-ea"/>
              </a:rPr>
              <a:t>分以上</a:t>
            </a:r>
          </a:p>
          <a:p>
            <a:pPr lvl="1"/>
            <a:r>
              <a:rPr lang="ja-JP" altLang="ja-JP">
                <a:latin typeface="+mn-ea"/>
              </a:rPr>
              <a:t>ニ当該病棟における自宅等からの緊急の入院患者の受入れ人数が、</a:t>
            </a:r>
            <a:r>
              <a:rPr lang="ja-JP" altLang="ja-JP" u="sng">
                <a:latin typeface="+mn-ea"/>
              </a:rPr>
              <a:t>前</a:t>
            </a:r>
            <a:r>
              <a:rPr lang="en-US" altLang="ja-JP" u="sng" dirty="0">
                <a:latin typeface="+mn-ea"/>
              </a:rPr>
              <a:t>3</a:t>
            </a:r>
            <a:r>
              <a:rPr lang="ja-JP" altLang="ja-JP" u="sng">
                <a:latin typeface="+mn-ea"/>
              </a:rPr>
              <a:t>月間において</a:t>
            </a:r>
            <a:r>
              <a:rPr lang="en-US" altLang="ja-JP" u="sng" dirty="0">
                <a:latin typeface="+mn-ea"/>
              </a:rPr>
              <a:t>3</a:t>
            </a:r>
            <a:r>
              <a:rPr lang="ja-JP" altLang="ja-JP" u="sng">
                <a:latin typeface="+mn-ea"/>
              </a:rPr>
              <a:t>人以上</a:t>
            </a:r>
            <a:r>
              <a:rPr lang="ja-JP" altLang="ja-JP">
                <a:latin typeface="+mn-ea"/>
              </a:rPr>
              <a:t>である</a:t>
            </a:r>
            <a:r>
              <a:rPr lang="ja-JP" altLang="en-US">
                <a:latin typeface="+mn-ea"/>
              </a:rPr>
              <a:t>こと</a:t>
            </a:r>
            <a:endParaRPr lang="ja-JP" altLang="ja-JP">
              <a:latin typeface="+mn-ea"/>
            </a:endParaRPr>
          </a:p>
          <a:p>
            <a:pPr marL="514350" lvl="1" indent="0">
              <a:buNone/>
            </a:pPr>
            <a:r>
              <a:rPr lang="ja-JP" altLang="en-US">
                <a:latin typeface="+mn-ea"/>
              </a:rPr>
              <a:t>　</a:t>
            </a:r>
            <a:r>
              <a:rPr lang="ja-JP" altLang="ja-JP">
                <a:latin typeface="+mn-ea"/>
              </a:rPr>
              <a:t>　⇒　前</a:t>
            </a:r>
            <a:r>
              <a:rPr lang="en-US" altLang="ja-JP" dirty="0">
                <a:latin typeface="+mn-ea"/>
              </a:rPr>
              <a:t>3</a:t>
            </a:r>
            <a:r>
              <a:rPr lang="ja-JP" altLang="ja-JP">
                <a:latin typeface="+mn-ea"/>
              </a:rPr>
              <a:t>月間において</a:t>
            </a:r>
            <a:r>
              <a:rPr lang="en-US" altLang="ja-JP" dirty="0">
                <a:latin typeface="+mn-ea"/>
              </a:rPr>
              <a:t>6</a:t>
            </a:r>
            <a:r>
              <a:rPr lang="ja-JP" altLang="ja-JP">
                <a:latin typeface="+mn-ea"/>
              </a:rPr>
              <a:t>人以上</a:t>
            </a:r>
          </a:p>
          <a:p>
            <a:pPr lvl="1"/>
            <a:r>
              <a:rPr lang="ja-JP" altLang="ja-JP">
                <a:latin typeface="+mn-ea"/>
              </a:rPr>
              <a:t>ホ次のいずれか二つ以上を満たしている</a:t>
            </a:r>
            <a:r>
              <a:rPr lang="ja-JP" altLang="en-US">
                <a:latin typeface="+mn-ea"/>
              </a:rPr>
              <a:t>こと</a:t>
            </a:r>
            <a:endParaRPr lang="ja-JP" altLang="ja-JP">
              <a:latin typeface="+mn-ea"/>
            </a:endParaRPr>
          </a:p>
          <a:p>
            <a:pPr lvl="2"/>
            <a:r>
              <a:rPr lang="en-US" altLang="ja-JP" dirty="0">
                <a:latin typeface="+mn-ea"/>
              </a:rPr>
              <a:t>1</a:t>
            </a:r>
            <a:r>
              <a:rPr lang="ja-JP" altLang="en-US">
                <a:latin typeface="+mn-ea"/>
              </a:rPr>
              <a:t>、</a:t>
            </a:r>
            <a:r>
              <a:rPr lang="ja-JP" altLang="ja-JP">
                <a:latin typeface="+mn-ea"/>
              </a:rPr>
              <a:t>在宅患者訪問診療料</a:t>
            </a:r>
            <a:r>
              <a:rPr lang="en-US" altLang="ja-JP" dirty="0">
                <a:latin typeface="+mn-ea"/>
              </a:rPr>
              <a:t>(I)</a:t>
            </a:r>
            <a:r>
              <a:rPr lang="ja-JP" altLang="ja-JP">
                <a:latin typeface="+mn-ea"/>
              </a:rPr>
              <a:t>及び在宅患者訪問診療料</a:t>
            </a:r>
            <a:r>
              <a:rPr lang="en-US" altLang="ja-JP" dirty="0">
                <a:latin typeface="+mn-ea"/>
              </a:rPr>
              <a:t>(II)</a:t>
            </a:r>
            <a:r>
              <a:rPr lang="ja-JP" altLang="ja-JP">
                <a:latin typeface="+mn-ea"/>
              </a:rPr>
              <a:t>を</a:t>
            </a:r>
            <a:r>
              <a:rPr lang="ja-JP" altLang="ja-JP" u="sng">
                <a:latin typeface="+mn-ea"/>
              </a:rPr>
              <a:t>前</a:t>
            </a:r>
            <a:r>
              <a:rPr lang="en-US" altLang="ja-JP" u="sng" dirty="0">
                <a:latin typeface="+mn-ea"/>
              </a:rPr>
              <a:t>3</a:t>
            </a:r>
            <a:r>
              <a:rPr lang="ja-JP" altLang="ja-JP" u="sng">
                <a:latin typeface="+mn-ea"/>
              </a:rPr>
              <a:t>月間において</a:t>
            </a:r>
            <a:r>
              <a:rPr lang="en-US" altLang="ja-JP" u="sng" dirty="0">
                <a:latin typeface="+mn-ea"/>
              </a:rPr>
              <a:t>20</a:t>
            </a:r>
            <a:r>
              <a:rPr lang="ja-JP" altLang="ja-JP" u="sng">
                <a:latin typeface="+mn-ea"/>
              </a:rPr>
              <a:t>回以上</a:t>
            </a:r>
            <a:r>
              <a:rPr lang="ja-JP" altLang="ja-JP">
                <a:latin typeface="+mn-ea"/>
              </a:rPr>
              <a:t>算定している保険医療機関である</a:t>
            </a:r>
            <a:r>
              <a:rPr lang="ja-JP" altLang="en-US">
                <a:latin typeface="+mn-ea"/>
              </a:rPr>
              <a:t>こと</a:t>
            </a:r>
            <a:endParaRPr lang="ja-JP" altLang="ja-JP">
              <a:latin typeface="+mn-ea"/>
            </a:endParaRPr>
          </a:p>
          <a:p>
            <a:pPr marL="914400" lvl="2" indent="0">
              <a:buNone/>
            </a:pPr>
            <a:r>
              <a:rPr lang="ja-JP" altLang="en-US">
                <a:latin typeface="+mn-ea"/>
              </a:rPr>
              <a:t>　</a:t>
            </a:r>
            <a:r>
              <a:rPr lang="ja-JP" altLang="ja-JP">
                <a:latin typeface="+mn-ea"/>
              </a:rPr>
              <a:t>　⇒　前</a:t>
            </a:r>
            <a:r>
              <a:rPr lang="en-US" altLang="ja-JP" dirty="0">
                <a:latin typeface="+mn-ea"/>
              </a:rPr>
              <a:t>3</a:t>
            </a:r>
            <a:r>
              <a:rPr lang="ja-JP" altLang="ja-JP">
                <a:latin typeface="+mn-ea"/>
              </a:rPr>
              <a:t>月間において</a:t>
            </a:r>
            <a:r>
              <a:rPr lang="en-US" altLang="ja-JP" dirty="0">
                <a:latin typeface="+mn-ea"/>
              </a:rPr>
              <a:t>30</a:t>
            </a:r>
            <a:r>
              <a:rPr lang="ja-JP" altLang="ja-JP">
                <a:latin typeface="+mn-ea"/>
              </a:rPr>
              <a:t>回以上</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地域包括ケア病棟・病床</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79</a:t>
            </a:fld>
            <a:endParaRPr lang="en-US" altLang="ja-JP" sz="1800" dirty="0"/>
          </a:p>
        </p:txBody>
      </p:sp>
    </p:spTree>
    <p:extLst>
      <p:ext uri="{BB962C8B-B14F-4D97-AF65-F5344CB8AC3E}">
        <p14:creationId xmlns:p14="http://schemas.microsoft.com/office/powerpoint/2010/main" val="392846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a:latin typeface="+mn-ea"/>
              </a:rPr>
              <a:t>算定要件</a:t>
            </a:r>
            <a:endParaRPr lang="en-US" altLang="ja-JP" dirty="0">
              <a:latin typeface="+mn-ea"/>
            </a:endParaRPr>
          </a:p>
          <a:p>
            <a:pPr lvl="2"/>
            <a:r>
              <a:rPr lang="en-US" altLang="ja-JP" dirty="0">
                <a:latin typeface="+mn-ea"/>
              </a:rPr>
              <a:t>(5)</a:t>
            </a:r>
            <a:r>
              <a:rPr lang="ja-JP" altLang="en-US">
                <a:latin typeface="+mn-ea"/>
              </a:rPr>
              <a:t>排尿ケアチームが当該患者の状況を評価するなど何らかの関与を行うと共に、排尿ケアチーム、当該患者の診療を担う保険医又は当該医師の指示を受けた看護師等が、包括的排尿ケアの計画に基づいて患者に対し直接的な指導・援助を行った場合について、週</a:t>
            </a:r>
            <a:r>
              <a:rPr lang="en-US" altLang="ja-JP" dirty="0">
                <a:latin typeface="+mn-ea"/>
              </a:rPr>
              <a:t>1</a:t>
            </a:r>
            <a:r>
              <a:rPr lang="ja-JP" altLang="en-US">
                <a:latin typeface="+mn-ea"/>
              </a:rPr>
              <a:t>回に限り、排尿自立支援加算を算定した期間と通算して計</a:t>
            </a:r>
            <a:r>
              <a:rPr lang="en-US" altLang="ja-JP" dirty="0">
                <a:latin typeface="+mn-ea"/>
              </a:rPr>
              <a:t>12</a:t>
            </a:r>
            <a:r>
              <a:rPr lang="ja-JP" altLang="en-US">
                <a:latin typeface="+mn-ea"/>
              </a:rPr>
              <a:t>週まで算定できる。当該患者の診療を担う保険医又は看護師等による患者への直接的な指導・援助のみしか行われなかった場合については算定できない。また、排尿が自立し指導を終了した場合には、その後については算定できない。</a:t>
            </a:r>
            <a:endParaRPr lang="en-US" altLang="ja-JP" dirty="0">
              <a:latin typeface="+mn-ea"/>
            </a:endParaRPr>
          </a:p>
          <a:p>
            <a:pPr lvl="2"/>
            <a:endParaRPr lang="ja-JP" altLang="en-US" sz="800">
              <a:latin typeface="+mn-ea"/>
            </a:endParaRPr>
          </a:p>
          <a:p>
            <a:pPr lvl="1"/>
            <a:r>
              <a:rPr lang="ja-JP" altLang="en-US">
                <a:latin typeface="+mn-ea"/>
              </a:rPr>
              <a:t>施設基準</a:t>
            </a:r>
            <a:endParaRPr lang="en-US" altLang="ja-JP" dirty="0">
              <a:latin typeface="+mn-ea"/>
            </a:endParaRPr>
          </a:p>
          <a:p>
            <a:pPr lvl="2"/>
            <a:r>
              <a:rPr lang="en-US" altLang="ja-JP" dirty="0">
                <a:latin typeface="+mn-ea"/>
              </a:rPr>
              <a:t>(1)</a:t>
            </a:r>
            <a:r>
              <a:rPr lang="ja-JP" altLang="en-US">
                <a:latin typeface="+mn-ea"/>
              </a:rPr>
              <a:t>外来排尿自立指導料の施設基準排尿に関するケアを行うにつき十分な体制が整備されていること。</a:t>
            </a:r>
          </a:p>
          <a:p>
            <a:pPr lvl="2"/>
            <a:r>
              <a:rPr lang="en-US" altLang="ja-JP" dirty="0">
                <a:latin typeface="+mn-ea"/>
              </a:rPr>
              <a:t>(2)</a:t>
            </a:r>
            <a:r>
              <a:rPr lang="ja-JP" altLang="en-US">
                <a:latin typeface="+mn-ea"/>
              </a:rPr>
              <a:t>外来排尿自立指導料の対象患者当該医療機関の入院中に排尿自立支援加算を算定していた患者のうち、尿道カテーテル抜去後に下部尿路機能障害の症状を有する患者又は尿道カテーテル留置中の患者であって、尿道カテーテル抜去後に下部尿路機能障害を生ずると見込まれるもの。</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排尿自立支援料の見直し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8</a:t>
            </a:fld>
            <a:endParaRPr lang="en-US" altLang="ja-JP" sz="1800" dirty="0"/>
          </a:p>
        </p:txBody>
      </p:sp>
    </p:spTree>
    <p:extLst>
      <p:ext uri="{BB962C8B-B14F-4D97-AF65-F5344CB8AC3E}">
        <p14:creationId xmlns:p14="http://schemas.microsoft.com/office/powerpoint/2010/main" val="6011856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地域包括ケア病棟入院料</a:t>
            </a:r>
            <a:r>
              <a:rPr lang="en-US" altLang="ja-JP" dirty="0">
                <a:latin typeface="+mn-ea"/>
              </a:rPr>
              <a:t>1</a:t>
            </a:r>
            <a:r>
              <a:rPr lang="ja-JP" altLang="ja-JP">
                <a:latin typeface="+mn-ea"/>
              </a:rPr>
              <a:t>・</a:t>
            </a:r>
            <a:r>
              <a:rPr lang="en-US" altLang="ja-JP" dirty="0">
                <a:latin typeface="+mn-ea"/>
              </a:rPr>
              <a:t>3</a:t>
            </a:r>
            <a:r>
              <a:rPr lang="ja-JP" altLang="ja-JP">
                <a:latin typeface="+mn-ea"/>
              </a:rPr>
              <a:t>の施設基準見直し</a:t>
            </a:r>
          </a:p>
          <a:p>
            <a:pPr lvl="1"/>
            <a:r>
              <a:rPr lang="ja-JP" altLang="ja-JP">
                <a:latin typeface="+mn-ea"/>
              </a:rPr>
              <a:t>ホ次のいずれか二つ以上を満たしている</a:t>
            </a:r>
            <a:r>
              <a:rPr lang="ja-JP" altLang="en-US">
                <a:latin typeface="+mn-ea"/>
              </a:rPr>
              <a:t>こと</a:t>
            </a:r>
            <a:endParaRPr lang="ja-JP" altLang="ja-JP">
              <a:latin typeface="+mn-ea"/>
            </a:endParaRPr>
          </a:p>
          <a:p>
            <a:pPr lvl="2"/>
            <a:r>
              <a:rPr lang="en-US" altLang="ja-JP" dirty="0">
                <a:latin typeface="+mn-ea"/>
              </a:rPr>
              <a:t>2</a:t>
            </a:r>
            <a:r>
              <a:rPr lang="ja-JP" altLang="en-US">
                <a:latin typeface="+mn-ea"/>
              </a:rPr>
              <a:t>、</a:t>
            </a:r>
            <a:r>
              <a:rPr lang="ja-JP" altLang="ja-JP">
                <a:latin typeface="+mn-ea"/>
              </a:rPr>
              <a:t>在宅患者訪問看護・指導料、同一建物居住者訪問看護・指導料、精神科訪問看護・指導料</a:t>
            </a:r>
            <a:r>
              <a:rPr lang="en-US" altLang="ja-JP" dirty="0">
                <a:latin typeface="+mn-ea"/>
              </a:rPr>
              <a:t>(I)</a:t>
            </a:r>
            <a:r>
              <a:rPr lang="ja-JP" altLang="ja-JP">
                <a:latin typeface="+mn-ea"/>
              </a:rPr>
              <a:t>及び精神科訪問看護・指導料</a:t>
            </a:r>
            <a:r>
              <a:rPr lang="en-US" altLang="ja-JP" dirty="0">
                <a:latin typeface="+mn-ea"/>
              </a:rPr>
              <a:t>(III)</a:t>
            </a:r>
            <a:r>
              <a:rPr lang="ja-JP" altLang="ja-JP">
                <a:latin typeface="+mn-ea"/>
              </a:rPr>
              <a:t>を</a:t>
            </a:r>
            <a:r>
              <a:rPr lang="ja-JP" altLang="ja-JP" u="sng">
                <a:latin typeface="+mn-ea"/>
              </a:rPr>
              <a:t>前</a:t>
            </a:r>
            <a:r>
              <a:rPr lang="en-US" altLang="ja-JP" u="sng" dirty="0">
                <a:latin typeface="+mn-ea"/>
              </a:rPr>
              <a:t>3</a:t>
            </a:r>
            <a:r>
              <a:rPr lang="ja-JP" altLang="ja-JP" u="sng">
                <a:latin typeface="+mn-ea"/>
              </a:rPr>
              <a:t>月間において</a:t>
            </a:r>
            <a:r>
              <a:rPr lang="en-US" altLang="ja-JP" u="sng" dirty="0">
                <a:latin typeface="+mn-ea"/>
              </a:rPr>
              <a:t>100</a:t>
            </a:r>
            <a:r>
              <a:rPr lang="ja-JP" altLang="ja-JP" u="sng">
                <a:latin typeface="+mn-ea"/>
              </a:rPr>
              <a:t>回以上</a:t>
            </a:r>
            <a:r>
              <a:rPr lang="ja-JP" altLang="ja-JP">
                <a:latin typeface="+mn-ea"/>
              </a:rPr>
              <a:t>算定している保険医療機関であること又は訪問看護療養費に係る指定訪問看護の費用の額の算定方法</a:t>
            </a:r>
            <a:r>
              <a:rPr lang="en-US" altLang="ja-JP" dirty="0">
                <a:latin typeface="+mn-ea"/>
              </a:rPr>
              <a:t>(</a:t>
            </a:r>
            <a:r>
              <a:rPr lang="ja-JP" altLang="ja-JP">
                <a:latin typeface="+mn-ea"/>
              </a:rPr>
              <a:t>平成二十年厚生労働省告示第六十七号</a:t>
            </a:r>
            <a:r>
              <a:rPr lang="en-US" altLang="ja-JP" dirty="0">
                <a:latin typeface="+mn-ea"/>
              </a:rPr>
              <a:t>)</a:t>
            </a:r>
            <a:r>
              <a:rPr lang="ja-JP" altLang="ja-JP">
                <a:latin typeface="+mn-ea"/>
              </a:rPr>
              <a:t>に規定する訪問看護基本療養費及び精神科訪問看護基本療養費を</a:t>
            </a:r>
            <a:r>
              <a:rPr lang="ja-JP" altLang="ja-JP" u="sng">
                <a:latin typeface="+mn-ea"/>
              </a:rPr>
              <a:t>前</a:t>
            </a:r>
            <a:r>
              <a:rPr lang="en-US" altLang="ja-JP" u="sng" dirty="0">
                <a:latin typeface="+mn-ea"/>
              </a:rPr>
              <a:t>3</a:t>
            </a:r>
            <a:r>
              <a:rPr lang="ja-JP" altLang="ja-JP" u="sng">
                <a:latin typeface="+mn-ea"/>
              </a:rPr>
              <a:t>月間において</a:t>
            </a:r>
            <a:r>
              <a:rPr lang="en-US" altLang="ja-JP" u="sng" dirty="0">
                <a:latin typeface="+mn-ea"/>
              </a:rPr>
              <a:t>500</a:t>
            </a:r>
            <a:r>
              <a:rPr lang="ja-JP" altLang="ja-JP" u="sng">
                <a:latin typeface="+mn-ea"/>
              </a:rPr>
              <a:t>回以上</a:t>
            </a:r>
            <a:r>
              <a:rPr lang="ja-JP" altLang="ja-JP">
                <a:latin typeface="+mn-ea"/>
              </a:rPr>
              <a:t>算定している訪問看護ステーションが当該保険医療機関</a:t>
            </a:r>
            <a:r>
              <a:rPr lang="ja-JP" altLang="en-US">
                <a:latin typeface="+mn-ea"/>
              </a:rPr>
              <a:t>に</a:t>
            </a:r>
            <a:r>
              <a:rPr lang="ja-JP" altLang="en-US" u="sng">
                <a:latin typeface="+mn-ea"/>
              </a:rPr>
              <a:t>併設されている</a:t>
            </a:r>
            <a:r>
              <a:rPr lang="ja-JP" altLang="ja-JP">
                <a:latin typeface="+mn-ea"/>
              </a:rPr>
              <a:t>こと</a:t>
            </a:r>
          </a:p>
          <a:p>
            <a:pPr marL="1371600" lvl="3" indent="0">
              <a:buNone/>
            </a:pPr>
            <a:r>
              <a:rPr lang="ja-JP" altLang="en-US">
                <a:latin typeface="+mn-ea"/>
              </a:rPr>
              <a:t>　</a:t>
            </a:r>
            <a:r>
              <a:rPr lang="ja-JP" altLang="ja-JP">
                <a:latin typeface="+mn-ea"/>
              </a:rPr>
              <a:t>　⇒　前</a:t>
            </a:r>
            <a:r>
              <a:rPr lang="en-US" altLang="ja-JP" dirty="0">
                <a:latin typeface="+mn-ea"/>
              </a:rPr>
              <a:t>3</a:t>
            </a:r>
            <a:r>
              <a:rPr lang="ja-JP" altLang="ja-JP">
                <a:latin typeface="+mn-ea"/>
              </a:rPr>
              <a:t>月間において</a:t>
            </a:r>
            <a:r>
              <a:rPr lang="en-US" altLang="ja-JP" dirty="0">
                <a:latin typeface="+mn-ea"/>
              </a:rPr>
              <a:t>60</a:t>
            </a:r>
            <a:r>
              <a:rPr lang="ja-JP" altLang="ja-JP">
                <a:latin typeface="+mn-ea"/>
              </a:rPr>
              <a:t>回以上</a:t>
            </a:r>
          </a:p>
          <a:p>
            <a:pPr marL="1371600" lvl="3" indent="0">
              <a:buNone/>
            </a:pPr>
            <a:r>
              <a:rPr lang="ja-JP" altLang="en-US">
                <a:latin typeface="+mn-ea"/>
              </a:rPr>
              <a:t>　</a:t>
            </a:r>
            <a:r>
              <a:rPr lang="ja-JP" altLang="ja-JP">
                <a:latin typeface="+mn-ea"/>
              </a:rPr>
              <a:t>　⇒　（訪問看護療養費を別項目として）前</a:t>
            </a:r>
            <a:r>
              <a:rPr lang="en-US" altLang="ja-JP" dirty="0">
                <a:latin typeface="+mn-ea"/>
              </a:rPr>
              <a:t>3</a:t>
            </a:r>
            <a:r>
              <a:rPr lang="ja-JP" altLang="ja-JP">
                <a:latin typeface="+mn-ea"/>
              </a:rPr>
              <a:t>月間において</a:t>
            </a:r>
            <a:r>
              <a:rPr lang="en-US" altLang="ja-JP" dirty="0">
                <a:latin typeface="+mn-ea"/>
              </a:rPr>
              <a:t>300</a:t>
            </a:r>
            <a:r>
              <a:rPr lang="ja-JP" altLang="ja-JP">
                <a:latin typeface="+mn-ea"/>
              </a:rPr>
              <a:t>回以上</a:t>
            </a:r>
          </a:p>
          <a:p>
            <a:pPr lvl="2"/>
            <a:r>
              <a:rPr lang="en-US" altLang="ja-JP" dirty="0">
                <a:latin typeface="+mn-ea"/>
              </a:rPr>
              <a:t>4</a:t>
            </a:r>
            <a:r>
              <a:rPr lang="ja-JP" altLang="en-US">
                <a:latin typeface="+mn-ea"/>
              </a:rPr>
              <a:t>、</a:t>
            </a:r>
            <a:r>
              <a:rPr lang="ja-JP" altLang="ja-JP">
                <a:latin typeface="+mn-ea"/>
              </a:rPr>
              <a:t>開放型病院共同指導料</a:t>
            </a:r>
            <a:r>
              <a:rPr lang="en-US" altLang="ja-JP" dirty="0">
                <a:latin typeface="+mn-ea"/>
              </a:rPr>
              <a:t>(I)</a:t>
            </a:r>
            <a:r>
              <a:rPr lang="ja-JP" altLang="ja-JP">
                <a:latin typeface="+mn-ea"/>
              </a:rPr>
              <a:t>又は</a:t>
            </a:r>
            <a:r>
              <a:rPr lang="en-US" altLang="ja-JP" dirty="0">
                <a:latin typeface="+mn-ea"/>
              </a:rPr>
              <a:t>(II)</a:t>
            </a:r>
            <a:r>
              <a:rPr lang="ja-JP" altLang="ja-JP">
                <a:latin typeface="+mn-ea"/>
              </a:rPr>
              <a:t>を</a:t>
            </a:r>
            <a:r>
              <a:rPr lang="ja-JP" altLang="ja-JP" u="sng">
                <a:latin typeface="+mn-ea"/>
              </a:rPr>
              <a:t>前</a:t>
            </a:r>
            <a:r>
              <a:rPr lang="en-US" altLang="ja-JP" u="sng" dirty="0">
                <a:latin typeface="+mn-ea"/>
              </a:rPr>
              <a:t>3</a:t>
            </a:r>
            <a:r>
              <a:rPr lang="ja-JP" altLang="ja-JP" u="sng">
                <a:latin typeface="+mn-ea"/>
              </a:rPr>
              <a:t>月間において</a:t>
            </a:r>
            <a:r>
              <a:rPr lang="en-US" altLang="ja-JP" u="sng" dirty="0">
                <a:latin typeface="+mn-ea"/>
              </a:rPr>
              <a:t>10</a:t>
            </a:r>
            <a:r>
              <a:rPr lang="ja-JP" altLang="ja-JP" u="sng">
                <a:latin typeface="+mn-ea"/>
              </a:rPr>
              <a:t>回以上</a:t>
            </a:r>
            <a:r>
              <a:rPr lang="ja-JP" altLang="ja-JP">
                <a:latin typeface="+mn-ea"/>
              </a:rPr>
              <a:t>算定している保険医療機関であること</a:t>
            </a:r>
          </a:p>
          <a:p>
            <a:pPr lvl="3"/>
            <a:r>
              <a:rPr lang="ja-JP" altLang="ja-JP">
                <a:latin typeface="+mn-ea"/>
              </a:rPr>
              <a:t>　⇒　（改訂）在宅患者訪問リハビリテーシ ョン指導管理料を前</a:t>
            </a:r>
            <a:r>
              <a:rPr lang="en-US" altLang="ja-JP" dirty="0">
                <a:latin typeface="+mn-ea"/>
              </a:rPr>
              <a:t>3</a:t>
            </a:r>
            <a:r>
              <a:rPr lang="ja-JP" altLang="ja-JP">
                <a:latin typeface="+mn-ea"/>
              </a:rPr>
              <a:t>月間において</a:t>
            </a:r>
            <a:r>
              <a:rPr lang="en-US" altLang="ja-JP" dirty="0">
                <a:latin typeface="+mn-ea"/>
              </a:rPr>
              <a:t>30</a:t>
            </a:r>
            <a:r>
              <a:rPr lang="ja-JP" altLang="ja-JP">
                <a:latin typeface="+mn-ea"/>
              </a:rPr>
              <a:t>回以上算定している保険医療機関であること</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地域包括ケア病棟・病床</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80</a:t>
            </a:fld>
            <a:endParaRPr lang="en-US" altLang="ja-JP" sz="1800" dirty="0"/>
          </a:p>
        </p:txBody>
      </p:sp>
    </p:spTree>
    <p:extLst>
      <p:ext uri="{BB962C8B-B14F-4D97-AF65-F5344CB8AC3E}">
        <p14:creationId xmlns:p14="http://schemas.microsoft.com/office/powerpoint/2010/main" val="17467200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地域包括ケア病棟入院料</a:t>
            </a:r>
            <a:r>
              <a:rPr lang="en-US" altLang="ja-JP" dirty="0">
                <a:latin typeface="+mn-ea"/>
              </a:rPr>
              <a:t>1</a:t>
            </a:r>
            <a:r>
              <a:rPr lang="ja-JP" altLang="ja-JP">
                <a:latin typeface="+mn-ea"/>
              </a:rPr>
              <a:t>・</a:t>
            </a:r>
            <a:r>
              <a:rPr lang="en-US" altLang="ja-JP" dirty="0">
                <a:latin typeface="+mn-ea"/>
              </a:rPr>
              <a:t>3</a:t>
            </a:r>
            <a:r>
              <a:rPr lang="ja-JP" altLang="ja-JP">
                <a:latin typeface="+mn-ea"/>
              </a:rPr>
              <a:t>の施設基準見直し</a:t>
            </a:r>
          </a:p>
          <a:p>
            <a:pPr lvl="1"/>
            <a:r>
              <a:rPr lang="ja-JP" altLang="ja-JP">
                <a:latin typeface="+mn-ea"/>
              </a:rPr>
              <a:t>ホ次のいずれか二つ以上を満たしている</a:t>
            </a:r>
            <a:r>
              <a:rPr lang="ja-JP" altLang="en-US">
                <a:latin typeface="+mn-ea"/>
              </a:rPr>
              <a:t>こと</a:t>
            </a:r>
            <a:endParaRPr lang="ja-JP" altLang="ja-JP">
              <a:latin typeface="+mn-ea"/>
            </a:endParaRPr>
          </a:p>
          <a:p>
            <a:pPr lvl="2"/>
            <a:r>
              <a:rPr lang="en-US" altLang="ja-JP" dirty="0">
                <a:latin typeface="+mn-ea"/>
              </a:rPr>
              <a:t>5</a:t>
            </a:r>
            <a:r>
              <a:rPr lang="ja-JP" altLang="en-US">
                <a:latin typeface="+mn-ea"/>
              </a:rPr>
              <a:t>、</a:t>
            </a:r>
            <a:r>
              <a:rPr lang="ja-JP" altLang="ja-JP">
                <a:latin typeface="+mn-ea"/>
              </a:rPr>
              <a:t>介護保険法第八条第二項に規定する訪問介護、同条四項に規定する訪問看護、同条第五項に規定する訪問リハビリテーション、同法第八条の二第</a:t>
            </a:r>
            <a:r>
              <a:rPr lang="en-US" altLang="ja-JP" dirty="0">
                <a:latin typeface="+mn-ea"/>
              </a:rPr>
              <a:t>3</a:t>
            </a:r>
            <a:r>
              <a:rPr lang="ja-JP" altLang="ja-JP">
                <a:latin typeface="+mn-ea"/>
              </a:rPr>
              <a:t>項に規定する介護予防訪問看護又は同条第四項に規定する</a:t>
            </a:r>
            <a:r>
              <a:rPr lang="ja-JP" altLang="ja-JP" u="sng">
                <a:latin typeface="+mn-ea"/>
              </a:rPr>
              <a:t>介護予防訪問リハビリテーションを提供している施設が当該保険医療機関と同一の敷地内</a:t>
            </a:r>
            <a:r>
              <a:rPr lang="ja-JP" altLang="ja-JP">
                <a:latin typeface="+mn-ea"/>
              </a:rPr>
              <a:t>にあること</a:t>
            </a:r>
          </a:p>
          <a:p>
            <a:pPr marL="1371600" lvl="3" indent="0">
              <a:buNone/>
            </a:pPr>
            <a:r>
              <a:rPr lang="ja-JP" altLang="en-US">
                <a:latin typeface="+mn-ea"/>
              </a:rPr>
              <a:t>　</a:t>
            </a:r>
            <a:r>
              <a:rPr lang="ja-JP" altLang="ja-JP">
                <a:latin typeface="+mn-ea"/>
              </a:rPr>
              <a:t>　⇒　介護予防訪問リハビリテーションの提供実績を有している施設が当該保険医療機関に併設されている</a:t>
            </a:r>
            <a:r>
              <a:rPr lang="ja-JP" altLang="en-US">
                <a:latin typeface="+mn-ea"/>
              </a:rPr>
              <a:t>こと</a:t>
            </a:r>
            <a:endParaRPr lang="ja-JP" altLang="ja-JP">
              <a:latin typeface="+mn-ea"/>
            </a:endParaRPr>
          </a:p>
          <a:p>
            <a:pPr lvl="2"/>
            <a:r>
              <a:rPr lang="ja-JP" altLang="ja-JP">
                <a:latin typeface="+mn-ea"/>
              </a:rPr>
              <a:t>（新）</a:t>
            </a:r>
            <a:r>
              <a:rPr lang="en-US" altLang="ja-JP" dirty="0">
                <a:latin typeface="+mn-ea"/>
              </a:rPr>
              <a:t>6</a:t>
            </a:r>
            <a:r>
              <a:rPr lang="ja-JP" altLang="en-US">
                <a:latin typeface="+mn-ea"/>
              </a:rPr>
              <a:t>、</a:t>
            </a:r>
            <a:r>
              <a:rPr lang="ja-JP" altLang="ja-JP">
                <a:latin typeface="+mn-ea"/>
              </a:rPr>
              <a:t>退院時共同指導料</a:t>
            </a:r>
            <a:r>
              <a:rPr lang="en-US" altLang="ja-JP" dirty="0">
                <a:latin typeface="+mn-ea"/>
              </a:rPr>
              <a:t>2</a:t>
            </a:r>
            <a:r>
              <a:rPr lang="ja-JP" altLang="ja-JP">
                <a:latin typeface="+mn-ea"/>
              </a:rPr>
              <a:t>を前</a:t>
            </a:r>
            <a:r>
              <a:rPr lang="en-US" altLang="ja-JP" dirty="0">
                <a:latin typeface="+mn-ea"/>
              </a:rPr>
              <a:t>3</a:t>
            </a:r>
            <a:r>
              <a:rPr lang="ja-JP" altLang="ja-JP">
                <a:latin typeface="+mn-ea"/>
              </a:rPr>
              <a:t>月間において</a:t>
            </a:r>
            <a:r>
              <a:rPr lang="en-US" altLang="ja-JP" dirty="0">
                <a:latin typeface="+mn-ea"/>
              </a:rPr>
              <a:t>6</a:t>
            </a:r>
            <a:r>
              <a:rPr lang="ja-JP" altLang="ja-JP">
                <a:latin typeface="+mn-ea"/>
              </a:rPr>
              <a:t>回以上算定してい る保険医療機関であること</a:t>
            </a:r>
          </a:p>
          <a:p>
            <a:pPr marL="914400" lvl="2" indent="0">
              <a:buNone/>
            </a:pP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地域包括ケア病棟・病床</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81</a:t>
            </a:fld>
            <a:endParaRPr lang="en-US" altLang="ja-JP" sz="1800" dirty="0"/>
          </a:p>
        </p:txBody>
      </p:sp>
    </p:spTree>
    <p:extLst>
      <p:ext uri="{BB962C8B-B14F-4D97-AF65-F5344CB8AC3E}">
        <p14:creationId xmlns:p14="http://schemas.microsoft.com/office/powerpoint/2010/main" val="41340237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地域包括ケア入院医療管理料</a:t>
            </a:r>
            <a:r>
              <a:rPr lang="en-US" altLang="ja-JP" dirty="0">
                <a:latin typeface="+mn-ea"/>
              </a:rPr>
              <a:t>1</a:t>
            </a:r>
            <a:r>
              <a:rPr lang="ja-JP" altLang="ja-JP">
                <a:latin typeface="+mn-ea"/>
              </a:rPr>
              <a:t>・</a:t>
            </a:r>
            <a:r>
              <a:rPr lang="en-US" altLang="ja-JP" dirty="0">
                <a:latin typeface="+mn-ea"/>
              </a:rPr>
              <a:t>3</a:t>
            </a:r>
            <a:r>
              <a:rPr lang="ja-JP" altLang="ja-JP">
                <a:latin typeface="+mn-ea"/>
              </a:rPr>
              <a:t>の施設基準見直し</a:t>
            </a:r>
          </a:p>
          <a:p>
            <a:pPr lvl="1"/>
            <a:r>
              <a:rPr lang="ja-JP" altLang="ja-JP">
                <a:latin typeface="+mn-ea"/>
              </a:rPr>
              <a:t>ロ、当該病室において、入院患者に占める、</a:t>
            </a:r>
            <a:r>
              <a:rPr lang="ja-JP" altLang="ja-JP" u="sng">
                <a:latin typeface="+mn-ea"/>
              </a:rPr>
              <a:t>自宅等から入院したものの割合が</a:t>
            </a:r>
            <a:r>
              <a:rPr lang="en-US" altLang="ja-JP" u="sng" dirty="0">
                <a:latin typeface="+mn-ea"/>
              </a:rPr>
              <a:t>1</a:t>
            </a:r>
            <a:r>
              <a:rPr lang="ja-JP" altLang="ja-JP" u="sng">
                <a:latin typeface="+mn-ea"/>
              </a:rPr>
              <a:t>割以上</a:t>
            </a:r>
            <a:r>
              <a:rPr lang="ja-JP" altLang="ja-JP">
                <a:latin typeface="+mn-ea"/>
              </a:rPr>
              <a:t>である</a:t>
            </a:r>
            <a:r>
              <a:rPr lang="ja-JP" altLang="en-US">
                <a:latin typeface="+mn-ea"/>
              </a:rPr>
              <a:t>こと</a:t>
            </a:r>
            <a:r>
              <a:rPr lang="ja-JP" altLang="ja-JP">
                <a:latin typeface="+mn-ea"/>
              </a:rPr>
              <a:t>ただし、当該病室における病床数が</a:t>
            </a:r>
            <a:r>
              <a:rPr lang="en-US" altLang="ja-JP" dirty="0">
                <a:latin typeface="+mn-ea"/>
              </a:rPr>
              <a:t>10</a:t>
            </a:r>
            <a:r>
              <a:rPr lang="ja-JP" altLang="ja-JP">
                <a:latin typeface="+mn-ea"/>
              </a:rPr>
              <a:t>未満のものにあっては、</a:t>
            </a:r>
            <a:r>
              <a:rPr lang="ja-JP" altLang="ja-JP" u="sng">
                <a:latin typeface="+mn-ea"/>
              </a:rPr>
              <a:t>前</a:t>
            </a:r>
            <a:r>
              <a:rPr lang="en-US" altLang="ja-JP" u="sng" dirty="0">
                <a:latin typeface="+mn-ea"/>
              </a:rPr>
              <a:t>3</a:t>
            </a:r>
            <a:r>
              <a:rPr lang="ja-JP" altLang="ja-JP" u="sng">
                <a:latin typeface="+mn-ea"/>
              </a:rPr>
              <a:t>月間において、自宅等から入院した患者が</a:t>
            </a:r>
            <a:r>
              <a:rPr lang="en-US" altLang="ja-JP" u="sng" dirty="0">
                <a:latin typeface="+mn-ea"/>
              </a:rPr>
              <a:t>3</a:t>
            </a:r>
            <a:r>
              <a:rPr lang="ja-JP" altLang="ja-JP" u="sng">
                <a:latin typeface="+mn-ea"/>
              </a:rPr>
              <a:t>以上</a:t>
            </a:r>
            <a:r>
              <a:rPr lang="ja-JP" altLang="ja-JP">
                <a:latin typeface="+mn-ea"/>
              </a:rPr>
              <a:t>である</a:t>
            </a:r>
            <a:r>
              <a:rPr lang="ja-JP" altLang="en-US">
                <a:latin typeface="+mn-ea"/>
              </a:rPr>
              <a:t>こと</a:t>
            </a:r>
            <a:endParaRPr lang="ja-JP" altLang="ja-JP">
              <a:latin typeface="+mn-ea"/>
            </a:endParaRPr>
          </a:p>
          <a:p>
            <a:pPr marL="914400" lvl="2" indent="0">
              <a:buNone/>
            </a:pPr>
            <a:r>
              <a:rPr lang="ja-JP" altLang="en-US">
                <a:latin typeface="+mn-ea"/>
              </a:rPr>
              <a:t>　</a:t>
            </a:r>
            <a:r>
              <a:rPr lang="ja-JP" altLang="ja-JP">
                <a:latin typeface="+mn-ea"/>
              </a:rPr>
              <a:t>　⇒　自宅等から入院したものの割合が</a:t>
            </a:r>
            <a:r>
              <a:rPr lang="en-US" altLang="ja-JP" dirty="0">
                <a:latin typeface="+mn-ea"/>
              </a:rPr>
              <a:t>1</a:t>
            </a:r>
            <a:r>
              <a:rPr lang="ja-JP" altLang="ja-JP">
                <a:latin typeface="+mn-ea"/>
              </a:rPr>
              <a:t>割</a:t>
            </a:r>
            <a:r>
              <a:rPr lang="en-US" altLang="ja-JP" dirty="0">
                <a:latin typeface="+mn-ea"/>
              </a:rPr>
              <a:t>5</a:t>
            </a:r>
            <a:r>
              <a:rPr lang="ja-JP" altLang="ja-JP">
                <a:latin typeface="+mn-ea"/>
              </a:rPr>
              <a:t>分以上</a:t>
            </a:r>
          </a:p>
          <a:p>
            <a:pPr marL="914400" lvl="2" indent="0">
              <a:buNone/>
            </a:pPr>
            <a:r>
              <a:rPr lang="ja-JP" altLang="en-US">
                <a:latin typeface="+mn-ea"/>
              </a:rPr>
              <a:t>　　</a:t>
            </a:r>
            <a:r>
              <a:rPr lang="ja-JP" altLang="ja-JP">
                <a:latin typeface="+mn-ea"/>
              </a:rPr>
              <a:t>⇒　前</a:t>
            </a:r>
            <a:r>
              <a:rPr lang="en-US" altLang="ja-JP" dirty="0">
                <a:latin typeface="+mn-ea"/>
              </a:rPr>
              <a:t>3</a:t>
            </a:r>
            <a:r>
              <a:rPr lang="ja-JP" altLang="ja-JP">
                <a:latin typeface="+mn-ea"/>
              </a:rPr>
              <a:t>月間において、自宅等から入院した患者が</a:t>
            </a:r>
            <a:r>
              <a:rPr lang="en-US" altLang="ja-JP" dirty="0">
                <a:latin typeface="+mn-ea"/>
              </a:rPr>
              <a:t>6</a:t>
            </a:r>
            <a:r>
              <a:rPr lang="ja-JP" altLang="ja-JP">
                <a:latin typeface="+mn-ea"/>
              </a:rPr>
              <a:t>以上</a:t>
            </a:r>
          </a:p>
          <a:p>
            <a:pPr lvl="1"/>
            <a:r>
              <a:rPr lang="ja-JP" altLang="ja-JP">
                <a:latin typeface="+mn-ea"/>
              </a:rPr>
              <a:t>ハ、当該病室における自宅等からの緊急の入院患者の受入れ人数が、前</a:t>
            </a:r>
            <a:r>
              <a:rPr lang="en-US" altLang="ja-JP" dirty="0">
                <a:latin typeface="+mn-ea"/>
              </a:rPr>
              <a:t>3</a:t>
            </a:r>
            <a:r>
              <a:rPr lang="ja-JP" altLang="ja-JP">
                <a:latin typeface="+mn-ea"/>
              </a:rPr>
              <a:t>月間において</a:t>
            </a:r>
            <a:r>
              <a:rPr lang="en-US" altLang="ja-JP" dirty="0">
                <a:latin typeface="+mn-ea"/>
              </a:rPr>
              <a:t>3</a:t>
            </a:r>
            <a:r>
              <a:rPr lang="ja-JP" altLang="ja-JP">
                <a:latin typeface="+mn-ea"/>
              </a:rPr>
              <a:t>人以上である</a:t>
            </a:r>
            <a:r>
              <a:rPr lang="ja-JP" altLang="en-US">
                <a:latin typeface="+mn-ea"/>
              </a:rPr>
              <a:t>こと</a:t>
            </a:r>
            <a:endParaRPr lang="ja-JP" altLang="ja-JP">
              <a:latin typeface="+mn-ea"/>
            </a:endParaRPr>
          </a:p>
          <a:p>
            <a:pPr marL="914400" lvl="2" indent="0">
              <a:buNone/>
            </a:pPr>
            <a:r>
              <a:rPr lang="ja-JP" altLang="en-US">
                <a:latin typeface="+mn-ea"/>
              </a:rPr>
              <a:t>　</a:t>
            </a:r>
            <a:r>
              <a:rPr lang="ja-JP" altLang="ja-JP">
                <a:latin typeface="+mn-ea"/>
              </a:rPr>
              <a:t>　⇒　前</a:t>
            </a:r>
            <a:r>
              <a:rPr lang="en-US" altLang="ja-JP" dirty="0">
                <a:latin typeface="+mn-ea"/>
              </a:rPr>
              <a:t>3</a:t>
            </a:r>
            <a:r>
              <a:rPr lang="ja-JP" altLang="ja-JP">
                <a:latin typeface="+mn-ea"/>
              </a:rPr>
              <a:t>月間において</a:t>
            </a:r>
            <a:r>
              <a:rPr lang="en-US" altLang="ja-JP" dirty="0">
                <a:latin typeface="+mn-ea"/>
              </a:rPr>
              <a:t>6</a:t>
            </a:r>
            <a:r>
              <a:rPr lang="ja-JP" altLang="ja-JP">
                <a:latin typeface="+mn-ea"/>
              </a:rPr>
              <a:t>人以上</a:t>
            </a:r>
          </a:p>
          <a:p>
            <a:pPr lvl="1"/>
            <a:endParaRPr lang="ja-JP" altLang="ja-JP">
              <a:latin typeface="+mn-ea"/>
            </a:endParaRPr>
          </a:p>
          <a:p>
            <a:pPr lvl="1"/>
            <a:r>
              <a:rPr lang="ja-JP" altLang="ja-JP">
                <a:latin typeface="+mn-ea"/>
              </a:rPr>
              <a:t>経過措置</a:t>
            </a:r>
          </a:p>
          <a:p>
            <a:pPr lvl="2"/>
            <a:r>
              <a:rPr lang="ja-JP" altLang="ja-JP">
                <a:latin typeface="+mn-ea"/>
              </a:rPr>
              <a:t>令和</a:t>
            </a:r>
            <a:r>
              <a:rPr lang="en-US" altLang="ja-JP" dirty="0">
                <a:latin typeface="+mn-ea"/>
              </a:rPr>
              <a:t>2</a:t>
            </a:r>
            <a:r>
              <a:rPr lang="ja-JP" altLang="ja-JP">
                <a:latin typeface="+mn-ea"/>
              </a:rPr>
              <a:t>年</a:t>
            </a:r>
            <a:r>
              <a:rPr lang="en-US" altLang="ja-JP" dirty="0">
                <a:latin typeface="+mn-ea"/>
              </a:rPr>
              <a:t>3</a:t>
            </a:r>
            <a:r>
              <a:rPr lang="ja-JP" altLang="ja-JP">
                <a:latin typeface="+mn-ea"/>
              </a:rPr>
              <a:t>月</a:t>
            </a:r>
            <a:r>
              <a:rPr lang="en-US" altLang="ja-JP" dirty="0">
                <a:latin typeface="+mn-ea"/>
              </a:rPr>
              <a:t>31</a:t>
            </a:r>
            <a:r>
              <a:rPr lang="ja-JP" altLang="ja-JP">
                <a:latin typeface="+mn-ea"/>
              </a:rPr>
              <a:t>日時点において現に地域包括ケア病棟入院料</a:t>
            </a:r>
            <a:r>
              <a:rPr lang="en-US" altLang="ja-JP" dirty="0">
                <a:latin typeface="+mn-ea"/>
              </a:rPr>
              <a:t>1</a:t>
            </a:r>
            <a:r>
              <a:rPr lang="ja-JP" altLang="ja-JP">
                <a:latin typeface="+mn-ea"/>
              </a:rPr>
              <a:t>若しくは</a:t>
            </a:r>
            <a:r>
              <a:rPr lang="en-US" altLang="ja-JP" dirty="0">
                <a:latin typeface="+mn-ea"/>
              </a:rPr>
              <a:t>3</a:t>
            </a:r>
            <a:r>
              <a:rPr lang="ja-JP" altLang="ja-JP">
                <a:latin typeface="+mn-ea"/>
              </a:rPr>
              <a:t>又は地域包括ケア入院医療管理料</a:t>
            </a:r>
            <a:r>
              <a:rPr lang="en-US" altLang="ja-JP" dirty="0">
                <a:latin typeface="+mn-ea"/>
              </a:rPr>
              <a:t>1</a:t>
            </a:r>
            <a:r>
              <a:rPr lang="ja-JP" altLang="ja-JP">
                <a:latin typeface="+mn-ea"/>
              </a:rPr>
              <a:t>若しくは</a:t>
            </a:r>
            <a:r>
              <a:rPr lang="en-US" altLang="ja-JP" dirty="0">
                <a:latin typeface="+mn-ea"/>
              </a:rPr>
              <a:t>3</a:t>
            </a:r>
            <a:r>
              <a:rPr lang="ja-JP" altLang="ja-JP">
                <a:latin typeface="+mn-ea"/>
              </a:rPr>
              <a:t>を届け出ているものについては、令和〇年〇月〇日までの間に限り、当該基準を満たすものとみなす。 </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地域包括ケア病棟・病床</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82</a:t>
            </a:fld>
            <a:endParaRPr lang="en-US" altLang="ja-JP" sz="1800" dirty="0"/>
          </a:p>
        </p:txBody>
      </p:sp>
    </p:spTree>
    <p:extLst>
      <p:ext uri="{BB962C8B-B14F-4D97-AF65-F5344CB8AC3E}">
        <p14:creationId xmlns:p14="http://schemas.microsoft.com/office/powerpoint/2010/main" val="38534347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地域包括ケア病棟入院料の人員配置見直し</a:t>
            </a:r>
          </a:p>
          <a:p>
            <a:pPr lvl="1"/>
            <a:r>
              <a:rPr lang="ja-JP" altLang="ja-JP">
                <a:latin typeface="+mn-ea"/>
              </a:rPr>
              <a:t>入退院支援及び地域連携業務を担う部門の設置を要件</a:t>
            </a:r>
          </a:p>
          <a:p>
            <a:pPr lvl="1"/>
            <a:r>
              <a:rPr lang="en-US" altLang="ja-JP" dirty="0">
                <a:latin typeface="+mn-ea"/>
              </a:rPr>
              <a:t>(1)</a:t>
            </a:r>
            <a:r>
              <a:rPr lang="ja-JP" altLang="ja-JP">
                <a:latin typeface="+mn-ea"/>
              </a:rPr>
              <a:t>通則</a:t>
            </a:r>
          </a:p>
          <a:p>
            <a:pPr lvl="2"/>
            <a:r>
              <a:rPr lang="ja-JP" altLang="ja-JP">
                <a:latin typeface="+mn-ea"/>
              </a:rPr>
              <a:t>ニ当該保険医療機関内に在宅復帰支援を担当する者が適切に配置されている</a:t>
            </a:r>
            <a:r>
              <a:rPr lang="ja-JP" altLang="en-US">
                <a:latin typeface="+mn-ea"/>
              </a:rPr>
              <a:t>こと</a:t>
            </a:r>
            <a:endParaRPr lang="ja-JP" altLang="ja-JP">
              <a:latin typeface="+mn-ea"/>
            </a:endParaRPr>
          </a:p>
          <a:p>
            <a:pPr marL="457200" lvl="1" indent="0">
              <a:buNone/>
            </a:pPr>
            <a:r>
              <a:rPr lang="ja-JP" altLang="en-US">
                <a:latin typeface="+mn-ea"/>
              </a:rPr>
              <a:t>　　　　　　　　　</a:t>
            </a:r>
            <a:r>
              <a:rPr lang="ja-JP" altLang="ja-JP">
                <a:latin typeface="+mn-ea"/>
              </a:rPr>
              <a:t>↓</a:t>
            </a:r>
          </a:p>
          <a:p>
            <a:pPr lvl="1"/>
            <a:r>
              <a:rPr lang="en-US" altLang="ja-JP" dirty="0">
                <a:latin typeface="+mn-ea"/>
              </a:rPr>
              <a:t>(1)</a:t>
            </a:r>
            <a:r>
              <a:rPr lang="ja-JP" altLang="ja-JP">
                <a:latin typeface="+mn-ea"/>
              </a:rPr>
              <a:t>通則</a:t>
            </a:r>
          </a:p>
          <a:p>
            <a:pPr lvl="2"/>
            <a:r>
              <a:rPr lang="ja-JP" altLang="ja-JP">
                <a:latin typeface="+mn-ea"/>
              </a:rPr>
              <a:t>ニ当該保険医療機関内に入退院支援及び地域連携業務を担う部門が設置されている</a:t>
            </a:r>
            <a:r>
              <a:rPr lang="ja-JP" altLang="en-US">
                <a:latin typeface="+mn-ea"/>
              </a:rPr>
              <a:t>こと</a:t>
            </a:r>
            <a:r>
              <a:rPr lang="ja-JP" altLang="ja-JP">
                <a:latin typeface="+mn-ea"/>
              </a:rPr>
              <a:t>当該部門に入退院支援及び地域連携に係る業務に関する十分な経験を有する専従の看護師又は専従の社会福祉士が配置されている</a:t>
            </a:r>
            <a:r>
              <a:rPr lang="ja-JP" altLang="en-US">
                <a:latin typeface="+mn-ea"/>
              </a:rPr>
              <a:t>こと</a:t>
            </a:r>
            <a:r>
              <a:rPr lang="ja-JP" altLang="ja-JP">
                <a:latin typeface="+mn-ea"/>
              </a:rPr>
              <a:t>当該部門に専従の看護師が配置されている場合にあっては専任の社会福祉士が、専従の社会福祉士が配置されている場合にあっては専任の看護師が配置されている</a:t>
            </a:r>
            <a:r>
              <a:rPr lang="ja-JP" altLang="en-US">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地域包括ケア病棟・病床</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83</a:t>
            </a:fld>
            <a:endParaRPr lang="en-US" altLang="ja-JP" sz="1800" dirty="0"/>
          </a:p>
        </p:txBody>
      </p:sp>
    </p:spTree>
    <p:extLst>
      <p:ext uri="{BB962C8B-B14F-4D97-AF65-F5344CB8AC3E}">
        <p14:creationId xmlns:p14="http://schemas.microsoft.com/office/powerpoint/2010/main" val="11365318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地域包括ケア病棟入院料の人員配置見直し</a:t>
            </a:r>
          </a:p>
          <a:p>
            <a:pPr lvl="1"/>
            <a:r>
              <a:rPr lang="en-US" altLang="ja-JP" dirty="0">
                <a:latin typeface="+mn-ea"/>
              </a:rPr>
              <a:t>(1)</a:t>
            </a:r>
            <a:r>
              <a:rPr lang="ja-JP" altLang="ja-JP">
                <a:latin typeface="+mn-ea"/>
              </a:rPr>
              <a:t>通則</a:t>
            </a:r>
          </a:p>
          <a:p>
            <a:pPr lvl="2"/>
            <a:r>
              <a:rPr lang="ja-JP" altLang="ja-JP">
                <a:latin typeface="+mn-ea"/>
              </a:rPr>
              <a:t>なお、当該専従の看護師又は社会福祉士については、週</a:t>
            </a:r>
            <a:r>
              <a:rPr lang="en-US" altLang="ja-JP" dirty="0">
                <a:latin typeface="+mn-ea"/>
              </a:rPr>
              <a:t>3</a:t>
            </a:r>
            <a:r>
              <a:rPr lang="ja-JP" altLang="ja-JP">
                <a:latin typeface="+mn-ea"/>
              </a:rPr>
              <a:t>日以上常態として勤務しており、かつ、所定労働時間が</a:t>
            </a:r>
            <a:r>
              <a:rPr lang="en-US" altLang="ja-JP" dirty="0">
                <a:latin typeface="+mn-ea"/>
              </a:rPr>
              <a:t>24</a:t>
            </a:r>
            <a:r>
              <a:rPr lang="ja-JP" altLang="ja-JP">
                <a:latin typeface="+mn-ea"/>
              </a:rPr>
              <a:t>時間以上の勤務を行っている専従の非常勤の看護師又は社会福祉士</a:t>
            </a:r>
            <a:r>
              <a:rPr lang="en-US" altLang="ja-JP" dirty="0">
                <a:latin typeface="+mn-ea"/>
              </a:rPr>
              <a:t>(</a:t>
            </a:r>
            <a:r>
              <a:rPr lang="ja-JP" altLang="ja-JP">
                <a:latin typeface="+mn-ea"/>
              </a:rPr>
              <a:t>入退院支援及び地域連携業務に関する十分な経験を有する看護師又は社会福祉士に限る</a:t>
            </a:r>
            <a:r>
              <a:rPr lang="en-US" altLang="ja-JP" dirty="0">
                <a:latin typeface="+mn-ea"/>
              </a:rPr>
              <a:t>)</a:t>
            </a:r>
            <a:r>
              <a:rPr lang="ja-JP" altLang="ja-JP">
                <a:latin typeface="+mn-ea"/>
              </a:rPr>
              <a:t>を</a:t>
            </a:r>
            <a:r>
              <a:rPr lang="en-US" altLang="ja-JP" dirty="0">
                <a:latin typeface="+mn-ea"/>
              </a:rPr>
              <a:t>2</a:t>
            </a:r>
            <a:r>
              <a:rPr lang="ja-JP" altLang="ja-JP">
                <a:latin typeface="+mn-ea"/>
              </a:rPr>
              <a:t>名組み合わせることにより、常勤看護師等と同じ時間帯にこれらの非常勤看護師等が配置されている場合には、当該基準を満たしているとみなすことができる。</a:t>
            </a:r>
          </a:p>
          <a:p>
            <a:pPr lvl="2"/>
            <a:r>
              <a:rPr lang="en-US" altLang="ja-JP" dirty="0">
                <a:latin typeface="+mn-ea"/>
              </a:rPr>
              <a:t>(3)</a:t>
            </a:r>
            <a:r>
              <a:rPr lang="ja-JP" altLang="ja-JP">
                <a:latin typeface="+mn-ea"/>
              </a:rPr>
              <a:t>当該病棟又は病室を含む病棟に、専従の常勤理学療法士、専従の常勤作業療法士又は専従の常勤言語聴覚士</a:t>
            </a:r>
            <a:r>
              <a:rPr lang="en-US" altLang="ja-JP" dirty="0">
                <a:latin typeface="+mn-ea"/>
              </a:rPr>
              <a:t>(</a:t>
            </a:r>
            <a:r>
              <a:rPr lang="ja-JP" altLang="ja-JP">
                <a:latin typeface="+mn-ea"/>
              </a:rPr>
              <a:t>以下「理学療法士等」という</a:t>
            </a:r>
            <a:r>
              <a:rPr lang="en-US" altLang="ja-JP" dirty="0">
                <a:latin typeface="+mn-ea"/>
              </a:rPr>
              <a:t>)</a:t>
            </a:r>
            <a:r>
              <a:rPr lang="ja-JP" altLang="ja-JP">
                <a:latin typeface="+mn-ea"/>
              </a:rPr>
              <a:t>が</a:t>
            </a:r>
            <a:r>
              <a:rPr lang="en-US" altLang="ja-JP" dirty="0">
                <a:latin typeface="+mn-ea"/>
              </a:rPr>
              <a:t>1</a:t>
            </a:r>
            <a:r>
              <a:rPr lang="ja-JP" altLang="ja-JP">
                <a:latin typeface="+mn-ea"/>
              </a:rPr>
              <a:t>名以上配置されている</a:t>
            </a:r>
            <a:r>
              <a:rPr lang="ja-JP" altLang="en-US">
                <a:latin typeface="+mn-ea"/>
              </a:rPr>
              <a:t>こと</a:t>
            </a:r>
            <a:r>
              <a:rPr lang="ja-JP" altLang="ja-JP">
                <a:latin typeface="+mn-ea"/>
              </a:rPr>
              <a:t>なお、当該理学療法士等は、疾患別リハビリテーション等を担当する専従者との兼務はできないものであり、当該理学療法士等が提供した疾患別リハビリテーション等については疾患別リハビリテーション料等を算定することはできない。ただし、地域包括ケア入院医療管理料を算定する場合に限り、当該理学療法士等は、当該病室を有する病棟における</a:t>
            </a:r>
            <a:r>
              <a:rPr lang="en-US" altLang="ja-JP" dirty="0">
                <a:latin typeface="+mn-ea"/>
              </a:rPr>
              <a:t>ADL</a:t>
            </a:r>
            <a:r>
              <a:rPr lang="ja-JP" altLang="ja-JP">
                <a:latin typeface="+mn-ea"/>
              </a:rPr>
              <a:t>維持向上等体制加算に係る専従者と兼務することはできる。</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地域包括ケア病棟・病床</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84</a:t>
            </a:fld>
            <a:endParaRPr lang="en-US" altLang="ja-JP" sz="1800" dirty="0"/>
          </a:p>
        </p:txBody>
      </p:sp>
    </p:spTree>
    <p:extLst>
      <p:ext uri="{BB962C8B-B14F-4D97-AF65-F5344CB8AC3E}">
        <p14:creationId xmlns:p14="http://schemas.microsoft.com/office/powerpoint/2010/main" val="29958218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地域包括ケア病棟入院料の人員配置見直し</a:t>
            </a:r>
          </a:p>
          <a:p>
            <a:pPr lvl="1"/>
            <a:r>
              <a:rPr lang="en-US" altLang="ja-JP" dirty="0">
                <a:latin typeface="+mn-ea"/>
              </a:rPr>
              <a:t>(1)</a:t>
            </a:r>
            <a:r>
              <a:rPr lang="ja-JP" altLang="ja-JP">
                <a:latin typeface="+mn-ea"/>
              </a:rPr>
              <a:t>通則</a:t>
            </a:r>
          </a:p>
          <a:p>
            <a:pPr lvl="2"/>
            <a:r>
              <a:rPr lang="ja-JP" altLang="ja-JP">
                <a:latin typeface="+mn-ea"/>
              </a:rPr>
              <a:t>なお、注</a:t>
            </a:r>
            <a:r>
              <a:rPr lang="en-US" altLang="ja-JP" dirty="0">
                <a:latin typeface="+mn-ea"/>
              </a:rPr>
              <a:t>2</a:t>
            </a:r>
            <a:r>
              <a:rPr lang="ja-JP" altLang="ja-JP">
                <a:latin typeface="+mn-ea"/>
              </a:rPr>
              <a:t>の届出を行う場合にあっては、専任の常勤理学療法士、専任の常勤作業療法士又は専任の常勤言語聴覚士が</a:t>
            </a:r>
            <a:r>
              <a:rPr lang="en-US" altLang="ja-JP" dirty="0">
                <a:latin typeface="+mn-ea"/>
              </a:rPr>
              <a:t>1</a:t>
            </a:r>
            <a:r>
              <a:rPr lang="ja-JP" altLang="ja-JP">
                <a:latin typeface="+mn-ea"/>
              </a:rPr>
              <a:t>名以上配置されている</a:t>
            </a:r>
            <a:r>
              <a:rPr lang="ja-JP" altLang="en-US">
                <a:latin typeface="+mn-ea"/>
              </a:rPr>
              <a:t>こと</a:t>
            </a:r>
            <a:r>
              <a:rPr lang="ja-JP" altLang="ja-JP">
                <a:latin typeface="+mn-ea"/>
              </a:rPr>
              <a:t>なお、週</a:t>
            </a:r>
            <a:r>
              <a:rPr lang="en-US" altLang="ja-JP" dirty="0">
                <a:latin typeface="+mn-ea"/>
              </a:rPr>
              <a:t>3</a:t>
            </a:r>
            <a:r>
              <a:rPr lang="ja-JP" altLang="ja-JP">
                <a:latin typeface="+mn-ea"/>
              </a:rPr>
              <a:t>日以上常態として勤務しており、かつ、所定労働時間が週</a:t>
            </a:r>
            <a:r>
              <a:rPr lang="en-US" altLang="ja-JP" dirty="0">
                <a:latin typeface="+mn-ea"/>
              </a:rPr>
              <a:t>22</a:t>
            </a:r>
            <a:r>
              <a:rPr lang="ja-JP" altLang="ja-JP">
                <a:latin typeface="+mn-ea"/>
              </a:rPr>
              <a:t>時間以上の勤務を行っている専従の非常勤理学療法士、専従の非常勤作業療法士又は専従の非常勤言語聴覚士をそれぞれ</a:t>
            </a:r>
            <a:r>
              <a:rPr lang="en-US" altLang="ja-JP" dirty="0">
                <a:latin typeface="+mn-ea"/>
              </a:rPr>
              <a:t>2</a:t>
            </a:r>
            <a:r>
              <a:rPr lang="ja-JP" altLang="ja-JP">
                <a:latin typeface="+mn-ea"/>
              </a:rPr>
              <a:t>人以上組み合わせることにより、当該保険医療機関における常勤理学療法士、常勤作業療法士又は常勤言語聴覚士の勤務時間帯と同じ時間帯にこれらの非常勤理学療法士、非常勤作業療法士又は非常勤言語聴覚士がそれぞれ配置されている場合には、それぞれの基準を満たすこととみなすことができる。</a:t>
            </a:r>
          </a:p>
          <a:p>
            <a:pPr lvl="1"/>
            <a:endParaRPr lang="ja-JP" altLang="ja-JP">
              <a:latin typeface="+mn-ea"/>
            </a:endParaRPr>
          </a:p>
          <a:p>
            <a:pPr lvl="1"/>
            <a:r>
              <a:rPr lang="ja-JP" altLang="ja-JP">
                <a:latin typeface="+mn-ea"/>
              </a:rPr>
              <a:t>経過措置</a:t>
            </a:r>
          </a:p>
          <a:p>
            <a:pPr lvl="2"/>
            <a:r>
              <a:rPr lang="ja-JP" altLang="ja-JP">
                <a:latin typeface="+mn-ea"/>
              </a:rPr>
              <a:t>令和</a:t>
            </a:r>
            <a:r>
              <a:rPr lang="en-US" altLang="ja-JP" dirty="0">
                <a:latin typeface="+mn-ea"/>
              </a:rPr>
              <a:t>2</a:t>
            </a:r>
            <a:r>
              <a:rPr lang="ja-JP" altLang="ja-JP">
                <a:latin typeface="+mn-ea"/>
              </a:rPr>
              <a:t>年</a:t>
            </a:r>
            <a:r>
              <a:rPr lang="en-US" altLang="ja-JP" dirty="0">
                <a:latin typeface="+mn-ea"/>
              </a:rPr>
              <a:t>3</a:t>
            </a:r>
            <a:r>
              <a:rPr lang="ja-JP" altLang="ja-JP">
                <a:latin typeface="+mn-ea"/>
              </a:rPr>
              <a:t>月</a:t>
            </a:r>
            <a:r>
              <a:rPr lang="en-US" altLang="ja-JP" dirty="0">
                <a:latin typeface="+mn-ea"/>
              </a:rPr>
              <a:t>31</a:t>
            </a:r>
            <a:r>
              <a:rPr lang="ja-JP" altLang="ja-JP">
                <a:latin typeface="+mn-ea"/>
              </a:rPr>
              <a:t>日時点において現に地域包括ケア病棟入院料又は地域包括ケア入院医療管理料を届け出ているものについては、令和〇年〇月〇日までの間に限り、当該基準を満たすものとみなす。</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地域包括ケア病棟・病床</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85</a:t>
            </a:fld>
            <a:endParaRPr lang="en-US" altLang="ja-JP" sz="1800" dirty="0"/>
          </a:p>
        </p:txBody>
      </p:sp>
    </p:spTree>
    <p:extLst>
      <p:ext uri="{BB962C8B-B14F-4D97-AF65-F5344CB8AC3E}">
        <p14:creationId xmlns:p14="http://schemas.microsoft.com/office/powerpoint/2010/main" val="32711479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t>リハビリテーションの必要性の判断の要件化</a:t>
            </a:r>
          </a:p>
          <a:p>
            <a:pPr lvl="1"/>
            <a:r>
              <a:rPr lang="en-US" altLang="ja-JP" dirty="0"/>
              <a:t>(7)(6)</a:t>
            </a:r>
            <a:r>
              <a:rPr lang="ja-JP" altLang="ja-JP"/>
              <a:t>のリハビリテーションを提供する患者については、</a:t>
            </a:r>
            <a:r>
              <a:rPr lang="en-US" altLang="ja-JP" dirty="0"/>
              <a:t>1</a:t>
            </a:r>
            <a:r>
              <a:rPr lang="ja-JP" altLang="ja-JP"/>
              <a:t>日平均</a:t>
            </a:r>
            <a:r>
              <a:rPr lang="en-US" altLang="ja-JP" dirty="0"/>
              <a:t>2</a:t>
            </a:r>
            <a:r>
              <a:rPr lang="ja-JP" altLang="ja-JP"/>
              <a:t>単位以上提供している</a:t>
            </a:r>
            <a:r>
              <a:rPr lang="ja-JP" altLang="en-US"/>
              <a:t>こと</a:t>
            </a:r>
            <a:r>
              <a:rPr lang="ja-JP" altLang="ja-JP"/>
              <a:t>ただし、</a:t>
            </a:r>
            <a:r>
              <a:rPr lang="en-US" altLang="ja-JP" dirty="0"/>
              <a:t>1</a:t>
            </a:r>
            <a:r>
              <a:rPr lang="ja-JP" altLang="ja-JP"/>
              <a:t>患者が</a:t>
            </a:r>
            <a:r>
              <a:rPr lang="en-US" altLang="ja-JP" dirty="0"/>
              <a:t>1</a:t>
            </a:r>
            <a:r>
              <a:rPr lang="ja-JP" altLang="ja-JP"/>
              <a:t>日に算入できる単位数は</a:t>
            </a:r>
            <a:r>
              <a:rPr lang="en-US" altLang="ja-JP" dirty="0"/>
              <a:t>9</a:t>
            </a:r>
            <a:r>
              <a:rPr lang="ja-JP" altLang="ja-JP"/>
              <a:t>単位までとする。なお、当該リハビリテーションは地域包括ケア病棟入院料に包括されており、費用を別に算定することはできないため、当該病棟又は病室を含む病棟に専従の理学療法士等が提供しても差し支えない。また、当該入院料を算定する患者に提供したリハビリテーションは、疾患別リハビリテーションに規定する従事者</a:t>
            </a:r>
            <a:r>
              <a:rPr lang="en-US" altLang="ja-JP" dirty="0"/>
              <a:t>1</a:t>
            </a:r>
            <a:r>
              <a:rPr lang="ja-JP" altLang="ja-JP"/>
              <a:t>人あたりの実施単位数に含むものとする。</a:t>
            </a:r>
          </a:p>
          <a:p>
            <a:pPr lvl="1"/>
            <a:r>
              <a:rPr lang="ja-JP" altLang="ja-JP" u="sng"/>
              <a:t>なお、リハビリテーションの提供に当たっては、当該患者の入棟時に測定した</a:t>
            </a:r>
            <a:r>
              <a:rPr lang="en-US" altLang="ja-JP" u="sng" dirty="0"/>
              <a:t>ADL</a:t>
            </a:r>
            <a:r>
              <a:rPr lang="ja-JP" altLang="ja-JP" u="sng"/>
              <a:t>等を参考にリハビリテーションの必要性を判断し、その結果について診療録に記載するとともに、患者又はその家族等に説明する</a:t>
            </a:r>
            <a:r>
              <a:rPr lang="ja-JP" altLang="en-US" u="sng"/>
              <a:t>こと</a:t>
            </a:r>
            <a:r>
              <a:rPr lang="ja-JP" altLang="ja-JP" u="sng"/>
              <a:t> </a:t>
            </a:r>
            <a:endParaRPr lang="ja-JP" altLang="ja-JP" u="sng">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地域包括ケア病棟・病床</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86</a:t>
            </a:fld>
            <a:endParaRPr lang="en-US" altLang="ja-JP" sz="1800" dirty="0"/>
          </a:p>
        </p:txBody>
      </p:sp>
    </p:spTree>
    <p:extLst>
      <p:ext uri="{BB962C8B-B14F-4D97-AF65-F5344CB8AC3E}">
        <p14:creationId xmlns:p14="http://schemas.microsoft.com/office/powerpoint/2010/main" val="14718479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適切な意思決定支援に関する指針</a:t>
            </a:r>
            <a:r>
              <a:rPr lang="ja-JP" altLang="en-US">
                <a:latin typeface="+mn-ea"/>
              </a:rPr>
              <a:t>の</a:t>
            </a:r>
            <a:r>
              <a:rPr lang="ja-JP" altLang="ja-JP">
                <a:latin typeface="+mn-ea"/>
              </a:rPr>
              <a:t>要件</a:t>
            </a:r>
            <a:r>
              <a:rPr lang="ja-JP" altLang="en-US">
                <a:latin typeface="+mn-ea"/>
              </a:rPr>
              <a:t>化</a:t>
            </a:r>
            <a:r>
              <a:rPr lang="en-US" altLang="ja-JP" dirty="0">
                <a:latin typeface="+mn-ea"/>
              </a:rPr>
              <a:t> </a:t>
            </a:r>
          </a:p>
          <a:p>
            <a:pPr lvl="1"/>
            <a:r>
              <a:rPr lang="ja-JP" altLang="en-US">
                <a:latin typeface="+mn-ea"/>
              </a:rPr>
              <a:t>対象が全ての地ケアに拡大</a:t>
            </a:r>
            <a:endParaRPr lang="ja-JP" altLang="ja-JP">
              <a:latin typeface="+mn-ea"/>
            </a:endParaRPr>
          </a:p>
          <a:p>
            <a:pPr lvl="2"/>
            <a:r>
              <a:rPr lang="ja-JP" altLang="ja-JP">
                <a:latin typeface="+mn-ea"/>
              </a:rPr>
              <a:t>療養病棟入院基本料</a:t>
            </a:r>
            <a:r>
              <a:rPr lang="ja-JP" altLang="en-US">
                <a:latin typeface="+mn-ea"/>
              </a:rPr>
              <a:t>も同様</a:t>
            </a:r>
            <a:endParaRPr lang="ja-JP" altLang="ja-JP">
              <a:latin typeface="+mn-ea"/>
            </a:endParaRPr>
          </a:p>
          <a:p>
            <a:r>
              <a:rPr lang="ja-JP" altLang="ja-JP" sz="2400">
                <a:latin typeface="+mn-ea"/>
              </a:rPr>
              <a:t>通則</a:t>
            </a:r>
            <a:r>
              <a:rPr lang="ja-JP" altLang="en-US" sz="2400">
                <a:latin typeface="+mn-ea"/>
              </a:rPr>
              <a:t>の見直し（</a:t>
            </a:r>
            <a:r>
              <a:rPr lang="ja-JP" altLang="ja-JP" sz="2400">
                <a:latin typeface="+mn-ea"/>
              </a:rPr>
              <a:t>地域包括ケア</a:t>
            </a:r>
            <a:r>
              <a:rPr lang="en-US" altLang="ja-JP" sz="2400" dirty="0">
                <a:latin typeface="+mn-ea"/>
              </a:rPr>
              <a:t>1</a:t>
            </a:r>
            <a:r>
              <a:rPr lang="ja-JP" altLang="en-US" sz="2400">
                <a:latin typeface="+mn-ea"/>
              </a:rPr>
              <a:t>・</a:t>
            </a:r>
            <a:r>
              <a:rPr lang="en-US" altLang="ja-JP" sz="2400" dirty="0">
                <a:latin typeface="+mn-ea"/>
              </a:rPr>
              <a:t>3</a:t>
            </a:r>
            <a:r>
              <a:rPr lang="ja-JP" altLang="en-US" sz="2400">
                <a:latin typeface="+mn-ea"/>
              </a:rPr>
              <a:t>）</a:t>
            </a:r>
            <a:endParaRPr lang="ja-JP" altLang="ja-JP" sz="2400">
              <a:latin typeface="+mn-ea"/>
            </a:endParaRPr>
          </a:p>
          <a:p>
            <a:pPr lvl="1"/>
            <a:r>
              <a:rPr lang="ja-JP" altLang="ja-JP" sz="2000">
                <a:latin typeface="+mn-ea"/>
              </a:rPr>
              <a:t>（削除）ヘ当該保険医療機関において、適切な看取りに対する指針を定めている</a:t>
            </a:r>
            <a:r>
              <a:rPr lang="ja-JP" altLang="en-US" sz="2000">
                <a:latin typeface="+mn-ea"/>
              </a:rPr>
              <a:t>こと</a:t>
            </a:r>
            <a:endParaRPr lang="ja-JP" altLang="ja-JP" sz="2000">
              <a:latin typeface="+mn-ea"/>
            </a:endParaRPr>
          </a:p>
          <a:p>
            <a:pPr lvl="1"/>
            <a:r>
              <a:rPr lang="ja-JP" altLang="ja-JP" sz="2000">
                <a:latin typeface="+mn-ea"/>
              </a:rPr>
              <a:t>（削除）</a:t>
            </a:r>
            <a:r>
              <a:rPr lang="en-US" altLang="ja-JP" sz="2000" dirty="0">
                <a:latin typeface="+mn-ea"/>
              </a:rPr>
              <a:t>(9)</a:t>
            </a:r>
            <a:r>
              <a:rPr lang="ja-JP" altLang="ja-JP" sz="2000">
                <a:latin typeface="+mn-ea"/>
              </a:rPr>
              <a:t>当該保険医療機関において、厚生労働省「人生の最終段階における医療・ケアの決定プロセスに関するガイドライン」等の内容を踏まえ、看取りに対する指針を定めている</a:t>
            </a:r>
            <a:r>
              <a:rPr lang="ja-JP" altLang="en-US" sz="2000">
                <a:latin typeface="+mn-ea"/>
              </a:rPr>
              <a:t>こと</a:t>
            </a:r>
            <a:endParaRPr lang="ja-JP" altLang="ja-JP" sz="2000">
              <a:latin typeface="+mn-ea"/>
            </a:endParaRPr>
          </a:p>
          <a:p>
            <a:pPr lvl="1"/>
            <a:r>
              <a:rPr lang="en-US" altLang="ja-JP" sz="2000" dirty="0">
                <a:latin typeface="+mn-ea"/>
              </a:rPr>
              <a:t>(</a:t>
            </a:r>
            <a:r>
              <a:rPr lang="ja-JP" altLang="ja-JP" sz="2000">
                <a:latin typeface="+mn-ea"/>
              </a:rPr>
              <a:t>新</a:t>
            </a:r>
            <a:r>
              <a:rPr lang="en-US" altLang="ja-JP" sz="2000" dirty="0">
                <a:latin typeface="+mn-ea"/>
              </a:rPr>
              <a:t>)</a:t>
            </a:r>
            <a:r>
              <a:rPr lang="ja-JP" altLang="ja-JP" sz="2000">
                <a:latin typeface="+mn-ea"/>
              </a:rPr>
              <a:t>ヌ当該保険医療機関において、適切な意思決定支援に関する指針を定めている</a:t>
            </a:r>
            <a:r>
              <a:rPr lang="ja-JP" altLang="en-US" sz="2000">
                <a:latin typeface="+mn-ea"/>
              </a:rPr>
              <a:t>こと</a:t>
            </a:r>
            <a:endParaRPr lang="ja-JP" altLang="ja-JP" sz="2000">
              <a:latin typeface="+mn-ea"/>
            </a:endParaRPr>
          </a:p>
          <a:p>
            <a:pPr lvl="1"/>
            <a:r>
              <a:rPr lang="ja-JP" altLang="ja-JP" sz="2000">
                <a:latin typeface="+mn-ea"/>
              </a:rPr>
              <a:t>（新）</a:t>
            </a:r>
            <a:r>
              <a:rPr lang="en-US" altLang="ja-JP" sz="2000" dirty="0">
                <a:latin typeface="+mn-ea"/>
              </a:rPr>
              <a:t>(11)</a:t>
            </a:r>
            <a:r>
              <a:rPr lang="ja-JP" altLang="ja-JP" sz="2000">
                <a:latin typeface="+mn-ea"/>
              </a:rPr>
              <a:t>当該保険医療機関において、厚生労働省「人生の最終段階における医療・ケアの決定プロセスに関するガイドライン」等の内容を踏まえ、適切な意思決定支援に関する指針を定めている</a:t>
            </a:r>
            <a:r>
              <a:rPr lang="ja-JP" altLang="en-US" sz="2000">
                <a:latin typeface="+mn-ea"/>
              </a:rPr>
              <a:t>こと</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地域包括ケア病棟・病床</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87</a:t>
            </a:fld>
            <a:endParaRPr lang="en-US" altLang="ja-JP" sz="1800" dirty="0"/>
          </a:p>
        </p:txBody>
      </p:sp>
    </p:spTree>
    <p:extLst>
      <p:ext uri="{BB962C8B-B14F-4D97-AF65-F5344CB8AC3E}">
        <p14:creationId xmlns:p14="http://schemas.microsoft.com/office/powerpoint/2010/main" val="41349124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適切な意思決定支援に関する指針</a:t>
            </a:r>
            <a:r>
              <a:rPr lang="ja-JP" altLang="en-US">
                <a:latin typeface="+mn-ea"/>
              </a:rPr>
              <a:t>の</a:t>
            </a:r>
            <a:r>
              <a:rPr lang="ja-JP" altLang="ja-JP">
                <a:latin typeface="+mn-ea"/>
              </a:rPr>
              <a:t>要件</a:t>
            </a:r>
            <a:r>
              <a:rPr lang="ja-JP" altLang="en-US">
                <a:latin typeface="+mn-ea"/>
              </a:rPr>
              <a:t>化</a:t>
            </a:r>
            <a:r>
              <a:rPr lang="en-US" altLang="ja-JP" dirty="0">
                <a:latin typeface="+mn-ea"/>
              </a:rPr>
              <a:t> </a:t>
            </a:r>
            <a:endParaRPr lang="ja-JP" altLang="ja-JP">
              <a:latin typeface="+mn-ea"/>
            </a:endParaRPr>
          </a:p>
          <a:p>
            <a:pPr lvl="1"/>
            <a:r>
              <a:rPr lang="ja-JP" altLang="ja-JP">
                <a:latin typeface="+mn-ea"/>
              </a:rPr>
              <a:t>経過措置</a:t>
            </a:r>
          </a:p>
          <a:p>
            <a:pPr lvl="2"/>
            <a:r>
              <a:rPr lang="ja-JP" altLang="ja-JP">
                <a:latin typeface="+mn-ea"/>
              </a:rPr>
              <a:t>令和</a:t>
            </a:r>
            <a:r>
              <a:rPr lang="en-US" altLang="ja-JP" dirty="0">
                <a:latin typeface="+mn-ea"/>
              </a:rPr>
              <a:t>2</a:t>
            </a:r>
            <a:r>
              <a:rPr lang="ja-JP" altLang="ja-JP">
                <a:latin typeface="+mn-ea"/>
              </a:rPr>
              <a:t>年</a:t>
            </a:r>
            <a:r>
              <a:rPr lang="en-US" altLang="ja-JP" dirty="0">
                <a:latin typeface="+mn-ea"/>
              </a:rPr>
              <a:t>3</a:t>
            </a:r>
            <a:r>
              <a:rPr lang="ja-JP" altLang="ja-JP">
                <a:latin typeface="+mn-ea"/>
              </a:rPr>
              <a:t>月</a:t>
            </a:r>
            <a:r>
              <a:rPr lang="en-US" altLang="ja-JP" dirty="0">
                <a:latin typeface="+mn-ea"/>
              </a:rPr>
              <a:t>31</a:t>
            </a:r>
            <a:r>
              <a:rPr lang="ja-JP" altLang="ja-JP">
                <a:latin typeface="+mn-ea"/>
              </a:rPr>
              <a:t>日時点において現に地域包括ケア病棟入院料、地域包括ケア入院医療管理料又は療養病棟入院基本料を届け出ているものについては、令和〇年〇月〇日までの間に限り、当該基準を満たすものとみなす。</a:t>
            </a:r>
            <a:endParaRPr lang="en-US" altLang="ja-JP" dirty="0">
              <a:latin typeface="+mn-ea"/>
            </a:endParaRPr>
          </a:p>
          <a:p>
            <a:pPr lvl="2"/>
            <a:endParaRPr lang="en-US" altLang="ja-JP" dirty="0">
              <a:latin typeface="+mn-ea"/>
            </a:endParaRPr>
          </a:p>
          <a:p>
            <a:r>
              <a:rPr lang="ja-JP" altLang="en-US">
                <a:latin typeface="+mn-ea"/>
              </a:rPr>
              <a:t>届出の制限</a:t>
            </a:r>
            <a:endParaRPr lang="ja-JP" altLang="ja-JP">
              <a:latin typeface="+mn-ea"/>
            </a:endParaRPr>
          </a:p>
          <a:p>
            <a:pPr lvl="1"/>
            <a:r>
              <a:rPr lang="ja-JP" altLang="ja-JP">
                <a:latin typeface="+mn-ea"/>
              </a:rPr>
              <a:t>許可病床数が</a:t>
            </a:r>
            <a:r>
              <a:rPr lang="en-US" altLang="ja-JP" dirty="0">
                <a:latin typeface="+mn-ea"/>
              </a:rPr>
              <a:t>400</a:t>
            </a:r>
            <a:r>
              <a:rPr lang="ja-JP" altLang="ja-JP">
                <a:latin typeface="+mn-ea"/>
              </a:rPr>
              <a:t>床以上の保険医療機関</a:t>
            </a:r>
            <a:endParaRPr lang="en-US" altLang="ja-JP" dirty="0">
              <a:latin typeface="+mn-ea"/>
            </a:endParaRPr>
          </a:p>
          <a:p>
            <a:pPr lvl="1"/>
            <a:r>
              <a:rPr lang="ja-JP" altLang="ja-JP">
                <a:latin typeface="+mn-ea"/>
              </a:rPr>
              <a:t>地域包括ケア病棟入院料及び地域包括ケア入院医療管理料を届け出られな</a:t>
            </a:r>
            <a:r>
              <a:rPr lang="ja-JP" altLang="en-US">
                <a:latin typeface="+mn-ea"/>
              </a:rPr>
              <a:t>くなる</a:t>
            </a:r>
            <a:endParaRPr lang="en-US" altLang="ja-JP" dirty="0">
              <a:latin typeface="+mn-ea"/>
            </a:endParaRPr>
          </a:p>
          <a:p>
            <a:pPr lvl="1"/>
            <a:r>
              <a:rPr lang="ja-JP" altLang="ja-JP">
                <a:latin typeface="+mn-ea"/>
              </a:rPr>
              <a:t>令和〇年〇月〇日時点で地域包括ケア病棟入院料又は地域包括ケア入院医療管理料を届け出ている保険医療機関については、当該時点で現に届け出ている病棟又は病室を維持することができる</a:t>
            </a:r>
          </a:p>
          <a:p>
            <a:pPr lvl="2"/>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地域包括ケア病棟・病床</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88</a:t>
            </a:fld>
            <a:endParaRPr lang="en-US" altLang="ja-JP" sz="1800" dirty="0"/>
          </a:p>
        </p:txBody>
      </p:sp>
    </p:spTree>
    <p:extLst>
      <p:ext uri="{BB962C8B-B14F-4D97-AF65-F5344CB8AC3E}">
        <p14:creationId xmlns:p14="http://schemas.microsoft.com/office/powerpoint/2010/main" val="11280814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入院時支援加算</a:t>
            </a:r>
            <a:r>
              <a:rPr lang="en-US" altLang="ja-JP" dirty="0">
                <a:latin typeface="+mn-ea"/>
              </a:rPr>
              <a:t>	200</a:t>
            </a:r>
            <a:r>
              <a:rPr lang="ja-JP" altLang="ja-JP">
                <a:latin typeface="+mn-ea"/>
              </a:rPr>
              <a:t>点</a:t>
            </a:r>
          </a:p>
          <a:p>
            <a:pPr lvl="1"/>
            <a:r>
              <a:rPr lang="ja-JP" altLang="ja-JP">
                <a:latin typeface="+mn-ea"/>
              </a:rPr>
              <a:t>算定要件</a:t>
            </a:r>
          </a:p>
          <a:p>
            <a:pPr lvl="2"/>
            <a:r>
              <a:rPr lang="ja-JP" altLang="ja-JP">
                <a:latin typeface="+mn-ea"/>
              </a:rPr>
              <a:t>（新）</a:t>
            </a:r>
            <a:r>
              <a:rPr lang="en-US" altLang="ja-JP" dirty="0">
                <a:latin typeface="+mn-ea"/>
              </a:rPr>
              <a:t>(22)</a:t>
            </a:r>
            <a:r>
              <a:rPr lang="ja-JP" altLang="ja-JP">
                <a:latin typeface="+mn-ea"/>
              </a:rPr>
              <a:t>「注</a:t>
            </a:r>
            <a:r>
              <a:rPr lang="en-US" altLang="ja-JP" dirty="0">
                <a:latin typeface="+mn-ea"/>
              </a:rPr>
              <a:t>7</a:t>
            </a:r>
            <a:r>
              <a:rPr lang="ja-JP" altLang="ja-JP">
                <a:latin typeface="+mn-ea"/>
              </a:rPr>
              <a:t>」に規定する入院時支援加算を算定するに当たって、作成した療養支援計画書については、患者の入院前に入院予定先の病棟職員に共有する</a:t>
            </a:r>
            <a:r>
              <a:rPr lang="ja-JP" altLang="en-US">
                <a:latin typeface="+mn-ea"/>
              </a:rPr>
              <a:t>こと</a:t>
            </a:r>
            <a:r>
              <a:rPr lang="ja-JP" altLang="ja-JP">
                <a:latin typeface="+mn-ea"/>
              </a:rPr>
              <a:t>また、入院前又は入院日に患者又はその家族等に交付して説明し、その内容を診療録等に記載又は添付する</a:t>
            </a:r>
            <a:r>
              <a:rPr lang="ja-JP" altLang="en-US">
                <a:latin typeface="+mn-ea"/>
              </a:rPr>
              <a:t>こと</a:t>
            </a:r>
            <a:r>
              <a:rPr lang="ja-JP" altLang="ja-JP">
                <a:latin typeface="+mn-ea"/>
              </a:rPr>
              <a:t>なお、第</a:t>
            </a:r>
            <a:r>
              <a:rPr lang="en-US" altLang="ja-JP" dirty="0">
                <a:latin typeface="+mn-ea"/>
              </a:rPr>
              <a:t>1</a:t>
            </a:r>
            <a:r>
              <a:rPr lang="ja-JP" altLang="ja-JP">
                <a:latin typeface="+mn-ea"/>
              </a:rPr>
              <a:t>章第</a:t>
            </a:r>
            <a:r>
              <a:rPr lang="en-US" altLang="ja-JP" dirty="0">
                <a:latin typeface="+mn-ea"/>
              </a:rPr>
              <a:t>2</a:t>
            </a:r>
            <a:r>
              <a:rPr lang="ja-JP" altLang="ja-JP">
                <a:latin typeface="+mn-ea"/>
              </a:rPr>
              <a:t>部の通則</a:t>
            </a:r>
            <a:r>
              <a:rPr lang="en-US" altLang="ja-JP" dirty="0">
                <a:latin typeface="+mn-ea"/>
              </a:rPr>
              <a:t>7</a:t>
            </a:r>
            <a:r>
              <a:rPr lang="ja-JP" altLang="ja-JP">
                <a:latin typeface="+mn-ea"/>
              </a:rPr>
              <a:t>の規定に基づき作成する入院診療計画書等をもって、当該療養支援計画書としてもよい。</a:t>
            </a:r>
          </a:p>
          <a:p>
            <a:pPr lvl="2"/>
            <a:r>
              <a:rPr lang="ja-JP" altLang="ja-JP">
                <a:latin typeface="+mn-ea"/>
              </a:rPr>
              <a:t>（新）</a:t>
            </a:r>
            <a:r>
              <a:rPr lang="en-US" altLang="ja-JP" dirty="0">
                <a:latin typeface="+mn-ea"/>
              </a:rPr>
              <a:t>(23)</a:t>
            </a:r>
            <a:r>
              <a:rPr lang="ja-JP" altLang="ja-JP">
                <a:latin typeface="+mn-ea"/>
              </a:rPr>
              <a:t>患者の栄養状態の評価や服薬中の薬剤の確認に当たっては、必要に応じて、管理栄養士や薬剤師等の関係職種と十分に連携を図る</a:t>
            </a:r>
            <a:r>
              <a:rPr lang="ja-JP" altLang="en-US">
                <a:latin typeface="+mn-ea"/>
              </a:rPr>
              <a:t>こと</a:t>
            </a:r>
            <a:r>
              <a:rPr lang="ja-JP" altLang="ja-JP">
                <a:latin typeface="+mn-ea"/>
              </a:rPr>
              <a:t> </a:t>
            </a:r>
            <a:endParaRPr lang="en-US" altLang="ja-JP" dirty="0">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t>地域包括ケア病棟・病床</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89</a:t>
            </a:fld>
            <a:endParaRPr lang="en-US" altLang="ja-JP" sz="1800" dirty="0"/>
          </a:p>
        </p:txBody>
      </p:sp>
    </p:spTree>
    <p:extLst>
      <p:ext uri="{BB962C8B-B14F-4D97-AF65-F5344CB8AC3E}">
        <p14:creationId xmlns:p14="http://schemas.microsoft.com/office/powerpoint/2010/main" val="269367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en-US">
                <a:latin typeface="+mn-ea"/>
              </a:rPr>
              <a:t>施設基準</a:t>
            </a:r>
            <a:endParaRPr lang="en-US" altLang="ja-JP" dirty="0">
              <a:latin typeface="+mn-ea"/>
            </a:endParaRPr>
          </a:p>
          <a:p>
            <a:pPr lvl="2"/>
            <a:r>
              <a:rPr lang="en-US" altLang="ja-JP" dirty="0">
                <a:latin typeface="+mn-ea"/>
              </a:rPr>
              <a:t>(1)</a:t>
            </a:r>
            <a:r>
              <a:rPr lang="ja-JP" altLang="en-US">
                <a:latin typeface="+mn-ea"/>
              </a:rPr>
              <a:t>医療機関内に、以下から構成される排尿ケアに係るチーム</a:t>
            </a:r>
            <a:r>
              <a:rPr lang="en-US" altLang="ja-JP" dirty="0">
                <a:latin typeface="+mn-ea"/>
              </a:rPr>
              <a:t>(</a:t>
            </a:r>
            <a:r>
              <a:rPr lang="ja-JP" altLang="en-US">
                <a:latin typeface="+mn-ea"/>
              </a:rPr>
              <a:t>以下「排尿ケアチーム」という。</a:t>
            </a:r>
            <a:r>
              <a:rPr lang="en-US" altLang="ja-JP" dirty="0">
                <a:latin typeface="+mn-ea"/>
              </a:rPr>
              <a:t>)</a:t>
            </a:r>
            <a:r>
              <a:rPr lang="ja-JP" altLang="en-US">
                <a:latin typeface="+mn-ea"/>
              </a:rPr>
              <a:t>が設置されていること</a:t>
            </a:r>
            <a:endParaRPr lang="en-US" altLang="ja-JP" dirty="0">
              <a:latin typeface="+mn-ea"/>
            </a:endParaRPr>
          </a:p>
          <a:p>
            <a:pPr lvl="3"/>
            <a:r>
              <a:rPr lang="ja-JP" altLang="en-US">
                <a:latin typeface="+mn-ea"/>
              </a:rPr>
              <a:t>ア、下部尿路機能障害を有する患者の診療について経験を有する医師</a:t>
            </a:r>
          </a:p>
          <a:p>
            <a:pPr lvl="3"/>
            <a:r>
              <a:rPr lang="ja-JP" altLang="en-US">
                <a:latin typeface="+mn-ea"/>
              </a:rPr>
              <a:t>イ</a:t>
            </a:r>
            <a:r>
              <a:rPr lang="en-US" altLang="ja-JP" dirty="0">
                <a:latin typeface="+mn-ea"/>
              </a:rPr>
              <a:t>〜</a:t>
            </a:r>
            <a:r>
              <a:rPr lang="ja-JP" altLang="en-US">
                <a:latin typeface="+mn-ea"/>
              </a:rPr>
              <a:t>ウ</a:t>
            </a:r>
            <a:r>
              <a:rPr lang="en-US" altLang="ja-JP" dirty="0">
                <a:latin typeface="+mn-ea"/>
              </a:rPr>
              <a:t>(</a:t>
            </a:r>
            <a:r>
              <a:rPr lang="ja-JP" altLang="en-US">
                <a:latin typeface="+mn-ea"/>
              </a:rPr>
              <a:t>略</a:t>
            </a:r>
            <a:r>
              <a:rPr lang="en-US" altLang="ja-JP" dirty="0">
                <a:latin typeface="+mn-ea"/>
              </a:rPr>
              <a:t>)</a:t>
            </a:r>
          </a:p>
          <a:p>
            <a:pPr lvl="2"/>
            <a:r>
              <a:rPr lang="en-US" altLang="ja-JP" dirty="0">
                <a:latin typeface="+mn-ea"/>
              </a:rPr>
              <a:t>(2)</a:t>
            </a:r>
            <a:r>
              <a:rPr lang="ja-JP" altLang="en-US">
                <a:latin typeface="+mn-ea"/>
              </a:rPr>
              <a:t>アに掲げる医師は、</a:t>
            </a:r>
            <a:r>
              <a:rPr lang="en-US" altLang="ja-JP" dirty="0">
                <a:latin typeface="+mn-ea"/>
              </a:rPr>
              <a:t>3</a:t>
            </a:r>
            <a:r>
              <a:rPr lang="ja-JP" altLang="en-US">
                <a:latin typeface="+mn-ea"/>
              </a:rPr>
              <a:t>年以上の勤務経験を有する泌尿器科の医師又は排尿ケアに係る適切な研修を修了していること。なお、他の医療機関を主たる勤務先とする医師</a:t>
            </a:r>
            <a:r>
              <a:rPr lang="en-US" altLang="ja-JP" dirty="0">
                <a:latin typeface="+mn-ea"/>
              </a:rPr>
              <a:t>(3</a:t>
            </a:r>
            <a:r>
              <a:rPr lang="ja-JP" altLang="en-US">
                <a:latin typeface="+mn-ea"/>
              </a:rPr>
              <a:t>年以上の勤務経験を有する泌尿器科の医師又は排尿ケアに係る適切な研修を修了した医師に限る。</a:t>
            </a:r>
            <a:r>
              <a:rPr lang="en-US" altLang="ja-JP" dirty="0">
                <a:latin typeface="+mn-ea"/>
              </a:rPr>
              <a:t>)</a:t>
            </a:r>
            <a:r>
              <a:rPr lang="ja-JP" altLang="en-US">
                <a:latin typeface="+mn-ea"/>
              </a:rPr>
              <a:t>が対診等により当該チームに参画しても差し支えない。</a:t>
            </a:r>
          </a:p>
          <a:p>
            <a:pPr lvl="2"/>
            <a:r>
              <a:rPr lang="en-US" altLang="ja-JP" dirty="0">
                <a:latin typeface="+mn-ea"/>
              </a:rPr>
              <a:t>(3)(</a:t>
            </a:r>
            <a:r>
              <a:rPr lang="ja-JP" altLang="en-US">
                <a:latin typeface="+mn-ea"/>
              </a:rPr>
              <a:t>略</a:t>
            </a:r>
            <a:r>
              <a:rPr lang="en-US" altLang="ja-JP" dirty="0">
                <a:latin typeface="+mn-ea"/>
              </a:rPr>
              <a:t>)</a:t>
            </a:r>
          </a:p>
          <a:p>
            <a:pPr lvl="2"/>
            <a:r>
              <a:rPr lang="en-US" altLang="ja-JP" dirty="0">
                <a:latin typeface="+mn-ea"/>
              </a:rPr>
              <a:t>(4)</a:t>
            </a:r>
            <a:r>
              <a:rPr lang="ja-JP" altLang="en-US">
                <a:latin typeface="+mn-ea"/>
              </a:rPr>
              <a:t>排尿ケアチームの構成員は排尿自立支援加算に係る排尿ケアチームの構成員と兼任であっても差し支えない。</a:t>
            </a:r>
          </a:p>
          <a:p>
            <a:pPr lvl="2"/>
            <a:r>
              <a:rPr lang="ja-JP" altLang="en-US">
                <a:latin typeface="+mn-ea"/>
              </a:rPr>
              <a:t>（削除）</a:t>
            </a:r>
            <a:r>
              <a:rPr lang="en-US" altLang="ja-JP" dirty="0">
                <a:latin typeface="+mn-ea"/>
              </a:rPr>
              <a:t>(4)</a:t>
            </a:r>
            <a:r>
              <a:rPr lang="ja-JP" altLang="en-US">
                <a:latin typeface="+mn-ea"/>
              </a:rPr>
              <a:t>排尿ケアチームは、対象となる患者抽出のためのスクリーニング及び下部尿路機能評価のための情報収集</a:t>
            </a:r>
            <a:r>
              <a:rPr lang="en-US" altLang="ja-JP" dirty="0">
                <a:latin typeface="+mn-ea"/>
              </a:rPr>
              <a:t>(</a:t>
            </a:r>
            <a:r>
              <a:rPr lang="ja-JP" altLang="en-US">
                <a:latin typeface="+mn-ea"/>
              </a:rPr>
              <a:t>排尿日誌、残尿測定</a:t>
            </a:r>
            <a:r>
              <a:rPr lang="en-US" altLang="ja-JP" dirty="0">
                <a:latin typeface="+mn-ea"/>
              </a:rPr>
              <a:t>)</a:t>
            </a:r>
            <a:r>
              <a:rPr lang="ja-JP" altLang="en-US">
                <a:latin typeface="+mn-ea"/>
              </a:rPr>
              <a:t>等の排尿ケアに関するマニュアルを作成し、当該医療機関内に配布するとともに、院内研修を実施すること。</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en-US">
                <a:latin typeface="+mn-ea"/>
              </a:rPr>
              <a:t>排尿自立支援料の見直し</a:t>
            </a:r>
            <a:endParaRPr lang="ja-JP" altLang="en-US" dirty="0"/>
          </a:p>
        </p:txBody>
      </p:sp>
      <p:grpSp>
        <p:nvGrpSpPr>
          <p:cNvPr id="2" name="グループ化 1">
            <a:extLst>
              <a:ext uri="{FF2B5EF4-FFF2-40B4-BE49-F238E27FC236}">
                <a16:creationId xmlns:a16="http://schemas.microsoft.com/office/drawing/2014/main" id="{F9F14218-7322-9848-B157-0C8648EC2B09}"/>
              </a:ext>
            </a:extLst>
          </p:cNvPr>
          <p:cNvGrpSpPr/>
          <p:nvPr/>
        </p:nvGrpSpPr>
        <p:grpSpPr>
          <a:xfrm>
            <a:off x="539552" y="332656"/>
            <a:ext cx="8637786" cy="6525344"/>
            <a:chOff x="539552" y="332656"/>
            <a:chExt cx="8637786" cy="6525344"/>
          </a:xfrm>
        </p:grpSpPr>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gr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医学管理料</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a:t>
            </a:fld>
            <a:endParaRPr lang="en-US" altLang="ja-JP" sz="1800" dirty="0"/>
          </a:p>
        </p:txBody>
      </p:sp>
    </p:spTree>
    <p:extLst>
      <p:ext uri="{BB962C8B-B14F-4D97-AF65-F5344CB8AC3E}">
        <p14:creationId xmlns:p14="http://schemas.microsoft.com/office/powerpoint/2010/main" val="11677320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回復期リハ病棟入院料</a:t>
            </a:r>
            <a:r>
              <a:rPr lang="en-US" altLang="ja-JP" dirty="0">
                <a:latin typeface="+mn-ea"/>
              </a:rPr>
              <a:t>1</a:t>
            </a:r>
            <a:r>
              <a:rPr lang="ja-JP" altLang="ja-JP">
                <a:latin typeface="+mn-ea"/>
              </a:rPr>
              <a:t>・</a:t>
            </a:r>
            <a:r>
              <a:rPr lang="en-US" altLang="ja-JP" dirty="0">
                <a:latin typeface="+mn-ea"/>
              </a:rPr>
              <a:t>3</a:t>
            </a:r>
            <a:r>
              <a:rPr lang="ja-JP" altLang="ja-JP">
                <a:latin typeface="+mn-ea"/>
              </a:rPr>
              <a:t>の実績指数引き上げ</a:t>
            </a:r>
          </a:p>
          <a:p>
            <a:pPr lvl="1"/>
            <a:r>
              <a:rPr lang="ja-JP" altLang="ja-JP">
                <a:latin typeface="+mn-ea"/>
              </a:rPr>
              <a:t>回復期リハビリテーション病棟入院料</a:t>
            </a:r>
            <a:r>
              <a:rPr lang="en-US" altLang="ja-JP" dirty="0">
                <a:latin typeface="+mn-ea"/>
              </a:rPr>
              <a:t>1</a:t>
            </a:r>
            <a:endParaRPr lang="ja-JP" altLang="ja-JP">
              <a:latin typeface="+mn-ea"/>
            </a:endParaRPr>
          </a:p>
          <a:p>
            <a:pPr lvl="2"/>
            <a:r>
              <a:rPr lang="ja-JP" altLang="ja-JP">
                <a:latin typeface="+mn-ea"/>
              </a:rPr>
              <a:t>リハビリテーションの効果に係る</a:t>
            </a:r>
            <a:r>
              <a:rPr lang="ja-JP" altLang="ja-JP" u="sng">
                <a:latin typeface="+mn-ea"/>
              </a:rPr>
              <a:t>実績指数が</a:t>
            </a:r>
            <a:r>
              <a:rPr lang="en-US" altLang="ja-JP" u="sng" dirty="0">
                <a:latin typeface="+mn-ea"/>
              </a:rPr>
              <a:t>37</a:t>
            </a:r>
            <a:r>
              <a:rPr lang="ja-JP" altLang="ja-JP" u="sng">
                <a:latin typeface="+mn-ea"/>
              </a:rPr>
              <a:t>以上</a:t>
            </a:r>
            <a:r>
              <a:rPr lang="ja-JP" altLang="ja-JP">
                <a:latin typeface="+mn-ea"/>
              </a:rPr>
              <a:t>である</a:t>
            </a:r>
            <a:r>
              <a:rPr lang="ja-JP" altLang="en-US">
                <a:latin typeface="+mn-ea"/>
              </a:rPr>
              <a:t>こと</a:t>
            </a:r>
            <a:endParaRPr lang="ja-JP" altLang="ja-JP">
              <a:latin typeface="+mn-ea"/>
            </a:endParaRPr>
          </a:p>
          <a:p>
            <a:pPr marL="914400" lvl="2" indent="0">
              <a:buNone/>
            </a:pPr>
            <a:r>
              <a:rPr lang="ja-JP" altLang="ja-JP">
                <a:latin typeface="+mn-ea"/>
              </a:rPr>
              <a:t>　⇒　実績指数が</a:t>
            </a:r>
            <a:r>
              <a:rPr lang="en-US" altLang="ja-JP" dirty="0">
                <a:latin typeface="+mn-ea"/>
              </a:rPr>
              <a:t>40</a:t>
            </a:r>
            <a:r>
              <a:rPr lang="ja-JP" altLang="ja-JP">
                <a:latin typeface="+mn-ea"/>
              </a:rPr>
              <a:t>以上</a:t>
            </a:r>
          </a:p>
          <a:p>
            <a:pPr lvl="1"/>
            <a:r>
              <a:rPr lang="ja-JP" altLang="ja-JP">
                <a:latin typeface="+mn-ea"/>
              </a:rPr>
              <a:t>回復期リハビリテーション病棟入院料</a:t>
            </a:r>
            <a:r>
              <a:rPr lang="en-US" altLang="ja-JP" dirty="0">
                <a:latin typeface="+mn-ea"/>
              </a:rPr>
              <a:t>3</a:t>
            </a:r>
            <a:endParaRPr lang="ja-JP" altLang="ja-JP">
              <a:latin typeface="+mn-ea"/>
            </a:endParaRPr>
          </a:p>
          <a:p>
            <a:pPr lvl="2"/>
            <a:r>
              <a:rPr lang="ja-JP" altLang="ja-JP">
                <a:latin typeface="+mn-ea"/>
              </a:rPr>
              <a:t>リハビリテーションの効果に係る</a:t>
            </a:r>
            <a:r>
              <a:rPr lang="ja-JP" altLang="ja-JP" u="sng">
                <a:latin typeface="+mn-ea"/>
              </a:rPr>
              <a:t>実績の指数が</a:t>
            </a:r>
            <a:r>
              <a:rPr lang="en-US" altLang="ja-JP" u="sng" dirty="0">
                <a:latin typeface="+mn-ea"/>
              </a:rPr>
              <a:t>30</a:t>
            </a:r>
            <a:r>
              <a:rPr lang="ja-JP" altLang="ja-JP" u="sng">
                <a:latin typeface="+mn-ea"/>
              </a:rPr>
              <a:t>以上</a:t>
            </a:r>
            <a:r>
              <a:rPr lang="ja-JP" altLang="ja-JP">
                <a:latin typeface="+mn-ea"/>
              </a:rPr>
              <a:t>である</a:t>
            </a:r>
            <a:r>
              <a:rPr lang="ja-JP" altLang="en-US">
                <a:latin typeface="+mn-ea"/>
              </a:rPr>
              <a:t>こと</a:t>
            </a:r>
            <a:endParaRPr lang="ja-JP" altLang="ja-JP">
              <a:latin typeface="+mn-ea"/>
            </a:endParaRPr>
          </a:p>
          <a:p>
            <a:pPr marL="914400" lvl="2" indent="0">
              <a:buNone/>
            </a:pPr>
            <a:r>
              <a:rPr lang="ja-JP" altLang="ja-JP">
                <a:latin typeface="+mn-ea"/>
              </a:rPr>
              <a:t>　⇒　実績指数が</a:t>
            </a:r>
            <a:r>
              <a:rPr lang="en-US" altLang="ja-JP" dirty="0">
                <a:latin typeface="+mn-ea"/>
              </a:rPr>
              <a:t>35</a:t>
            </a:r>
            <a:r>
              <a:rPr lang="ja-JP" altLang="ja-JP">
                <a:latin typeface="+mn-ea"/>
              </a:rPr>
              <a:t>以上</a:t>
            </a:r>
          </a:p>
          <a:p>
            <a:pPr lvl="1"/>
            <a:endParaRPr lang="ja-JP" altLang="ja-JP">
              <a:latin typeface="+mn-ea"/>
            </a:endParaRPr>
          </a:p>
          <a:p>
            <a:pPr lvl="1"/>
            <a:r>
              <a:rPr lang="ja-JP" altLang="ja-JP">
                <a:latin typeface="+mn-ea"/>
              </a:rPr>
              <a:t>経過措置</a:t>
            </a:r>
          </a:p>
          <a:p>
            <a:pPr lvl="2"/>
            <a:r>
              <a:rPr lang="ja-JP" altLang="ja-JP">
                <a:latin typeface="+mn-ea"/>
              </a:rPr>
              <a:t>令和</a:t>
            </a:r>
            <a:r>
              <a:rPr lang="en-US" altLang="ja-JP" dirty="0">
                <a:latin typeface="+mn-ea"/>
              </a:rPr>
              <a:t>2</a:t>
            </a:r>
            <a:r>
              <a:rPr lang="ja-JP" altLang="ja-JP">
                <a:latin typeface="+mn-ea"/>
              </a:rPr>
              <a:t>年</a:t>
            </a:r>
            <a:r>
              <a:rPr lang="en-US" altLang="ja-JP" dirty="0">
                <a:latin typeface="+mn-ea"/>
              </a:rPr>
              <a:t>3</a:t>
            </a:r>
            <a:r>
              <a:rPr lang="ja-JP" altLang="ja-JP">
                <a:latin typeface="+mn-ea"/>
              </a:rPr>
              <a:t>月</a:t>
            </a:r>
            <a:r>
              <a:rPr lang="en-US" altLang="ja-JP" dirty="0">
                <a:latin typeface="+mn-ea"/>
              </a:rPr>
              <a:t>31</a:t>
            </a:r>
            <a:r>
              <a:rPr lang="ja-JP" altLang="ja-JP">
                <a:latin typeface="+mn-ea"/>
              </a:rPr>
              <a:t>日において現に回復期リハビリテーション病棟入院料</a:t>
            </a:r>
            <a:r>
              <a:rPr lang="en-US" altLang="ja-JP" dirty="0">
                <a:latin typeface="+mn-ea"/>
              </a:rPr>
              <a:t>1</a:t>
            </a:r>
            <a:r>
              <a:rPr lang="ja-JP" altLang="ja-JP">
                <a:latin typeface="+mn-ea"/>
              </a:rPr>
              <a:t>又は</a:t>
            </a:r>
            <a:r>
              <a:rPr lang="en-US" altLang="ja-JP" dirty="0">
                <a:latin typeface="+mn-ea"/>
              </a:rPr>
              <a:t>3</a:t>
            </a:r>
            <a:r>
              <a:rPr lang="ja-JP" altLang="ja-JP">
                <a:latin typeface="+mn-ea"/>
              </a:rPr>
              <a:t>を届け出ているものについては、令和〇年〇月〇日までの間に限り、当該基準を満たすものとみなす</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ja-JP">
                <a:latin typeface="+mn-ea"/>
              </a:rPr>
              <a:t>回復期リハビリテーション病棟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90</a:t>
            </a:fld>
            <a:endParaRPr lang="en-US" altLang="ja-JP" sz="1800" dirty="0"/>
          </a:p>
        </p:txBody>
      </p:sp>
    </p:spTree>
    <p:extLst>
      <p:ext uri="{BB962C8B-B14F-4D97-AF65-F5344CB8AC3E}">
        <p14:creationId xmlns:p14="http://schemas.microsoft.com/office/powerpoint/2010/main" val="29156301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説明の強化</a:t>
            </a:r>
            <a:endParaRPr lang="en-US" altLang="ja-JP" dirty="0">
              <a:latin typeface="+mn-ea"/>
            </a:endParaRPr>
          </a:p>
          <a:p>
            <a:pPr lvl="1"/>
            <a:r>
              <a:rPr lang="ja-JP" altLang="ja-JP">
                <a:latin typeface="+mn-ea"/>
              </a:rPr>
              <a:t>回復期リハビリテーション病棟に入院した患者に対して、入院時</a:t>
            </a:r>
            <a:r>
              <a:rPr lang="en-US" altLang="ja-JP" dirty="0">
                <a:latin typeface="+mn-ea"/>
              </a:rPr>
              <a:t>FIM</a:t>
            </a:r>
            <a:r>
              <a:rPr lang="ja-JP" altLang="ja-JP">
                <a:latin typeface="+mn-ea"/>
              </a:rPr>
              <a:t>及び目標とする</a:t>
            </a:r>
            <a:r>
              <a:rPr lang="en-US" altLang="ja-JP" dirty="0">
                <a:latin typeface="+mn-ea"/>
              </a:rPr>
              <a:t>FIM</a:t>
            </a:r>
            <a:r>
              <a:rPr lang="ja-JP" altLang="ja-JP">
                <a:latin typeface="+mn-ea"/>
              </a:rPr>
              <a:t>について、リハビリテーション実施計画書を用いて説明し、計画書を交付することとする。また、退院時</a:t>
            </a:r>
            <a:r>
              <a:rPr lang="en-US" altLang="ja-JP" dirty="0">
                <a:latin typeface="+mn-ea"/>
              </a:rPr>
              <a:t>FIM</a:t>
            </a:r>
            <a:r>
              <a:rPr lang="ja-JP" altLang="ja-JP">
                <a:latin typeface="+mn-ea"/>
              </a:rPr>
              <a:t>についても同様の取扱いとする。</a:t>
            </a:r>
            <a:endParaRPr lang="en-US" altLang="ja-JP" dirty="0">
              <a:latin typeface="+mn-ea"/>
            </a:endParaRPr>
          </a:p>
          <a:p>
            <a:pPr lvl="1"/>
            <a:endParaRPr lang="ja-JP" altLang="ja-JP">
              <a:latin typeface="+mn-ea"/>
            </a:endParaRPr>
          </a:p>
          <a:p>
            <a:pPr lvl="1"/>
            <a:r>
              <a:rPr lang="ja-JP" altLang="en-US">
                <a:latin typeface="+mn-ea"/>
              </a:rPr>
              <a:t>算定要件の見直し</a:t>
            </a:r>
            <a:endParaRPr lang="ja-JP" altLang="ja-JP">
              <a:latin typeface="+mn-ea"/>
            </a:endParaRPr>
          </a:p>
          <a:p>
            <a:pPr lvl="2"/>
            <a:r>
              <a:rPr lang="ja-JP" altLang="ja-JP">
                <a:latin typeface="+mn-ea"/>
              </a:rPr>
              <a:t>回復期リハビリテーション病棟入院料を算定するに当たっては、当該入院料を算定する患者に対し、入棟後</a:t>
            </a:r>
            <a:r>
              <a:rPr lang="en-US" altLang="ja-JP" dirty="0">
                <a:latin typeface="+mn-ea"/>
              </a:rPr>
              <a:t>2</a:t>
            </a:r>
            <a:r>
              <a:rPr lang="ja-JP" altLang="ja-JP">
                <a:latin typeface="+mn-ea"/>
              </a:rPr>
              <a:t>週間以内に入棟時の</a:t>
            </a:r>
            <a:r>
              <a:rPr lang="en-US" altLang="ja-JP" dirty="0">
                <a:latin typeface="+mn-ea"/>
              </a:rPr>
              <a:t>FIM</a:t>
            </a:r>
            <a:r>
              <a:rPr lang="ja-JP" altLang="ja-JP">
                <a:latin typeface="+mn-ea"/>
              </a:rPr>
              <a:t>運動項目の得点について、また退棟</a:t>
            </a:r>
            <a:r>
              <a:rPr lang="en-US" altLang="ja-JP" dirty="0">
                <a:latin typeface="+mn-ea"/>
              </a:rPr>
              <a:t>(</a:t>
            </a:r>
            <a:r>
              <a:rPr lang="ja-JP" altLang="ja-JP">
                <a:latin typeface="+mn-ea"/>
              </a:rPr>
              <a:t>死亡の場合を除く</a:t>
            </a:r>
            <a:r>
              <a:rPr lang="en-US" altLang="ja-JP" dirty="0">
                <a:latin typeface="+mn-ea"/>
              </a:rPr>
              <a:t>)</a:t>
            </a:r>
            <a:r>
              <a:rPr lang="ja-JP" altLang="ja-JP">
                <a:latin typeface="+mn-ea"/>
              </a:rPr>
              <a:t>に際して退棟時の</a:t>
            </a:r>
            <a:r>
              <a:rPr lang="en-US" altLang="ja-JP" dirty="0">
                <a:latin typeface="+mn-ea"/>
              </a:rPr>
              <a:t>FIM</a:t>
            </a:r>
            <a:r>
              <a:rPr lang="ja-JP" altLang="ja-JP">
                <a:latin typeface="+mn-ea"/>
              </a:rPr>
              <a:t>運動項目の得点について、その合計及び項目別内訳を</a:t>
            </a:r>
            <a:r>
              <a:rPr lang="ja-JP" altLang="ja-JP" u="sng">
                <a:latin typeface="+mn-ea"/>
              </a:rPr>
              <a:t>記載したリハビリテーション実施計画書を作成し、説明の上で患者の求めに応じて交付する</a:t>
            </a:r>
            <a:r>
              <a:rPr lang="ja-JP" altLang="en-US" u="sng">
                <a:latin typeface="+mn-ea"/>
              </a:rPr>
              <a:t>こと</a:t>
            </a:r>
            <a:endParaRPr lang="ja-JP" altLang="ja-JP" u="sng">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ja-JP">
                <a:latin typeface="+mn-ea"/>
              </a:rPr>
              <a:t>回復期リハビリテーション病棟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91</a:t>
            </a:fld>
            <a:endParaRPr lang="en-US" altLang="ja-JP" sz="1800" dirty="0"/>
          </a:p>
        </p:txBody>
      </p:sp>
    </p:spTree>
    <p:extLst>
      <p:ext uri="{BB962C8B-B14F-4D97-AF65-F5344CB8AC3E}">
        <p14:creationId xmlns:p14="http://schemas.microsoft.com/office/powerpoint/2010/main" val="32304490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入院患者要件から、発症からの期間を削除</a:t>
            </a:r>
          </a:p>
          <a:p>
            <a:pPr lvl="1"/>
            <a:r>
              <a:rPr lang="ja-JP" altLang="ja-JP">
                <a:latin typeface="+mn-ea"/>
              </a:rPr>
              <a:t>一 脳血管疾患、脊髄損傷、頭部外傷等（</a:t>
            </a:r>
            <a:r>
              <a:rPr lang="ja-JP" altLang="en-US">
                <a:latin typeface="+mn-ea"/>
              </a:rPr>
              <a:t>二</a:t>
            </a:r>
            <a:r>
              <a:rPr lang="en-US" altLang="ja-JP" dirty="0">
                <a:latin typeface="+mn-ea"/>
              </a:rPr>
              <a:t>〜</a:t>
            </a:r>
            <a:r>
              <a:rPr lang="ja-JP" altLang="ja-JP">
                <a:latin typeface="+mn-ea"/>
              </a:rPr>
              <a:t>五についても同様の見直し）</a:t>
            </a:r>
          </a:p>
          <a:p>
            <a:pPr lvl="2"/>
            <a:r>
              <a:rPr lang="en-US" altLang="ja-JP" dirty="0">
                <a:latin typeface="+mn-ea"/>
              </a:rPr>
              <a:t>(</a:t>
            </a:r>
            <a:r>
              <a:rPr lang="ja-JP" altLang="ja-JP">
                <a:latin typeface="+mn-ea"/>
              </a:rPr>
              <a:t>発症後又は手術後</a:t>
            </a:r>
            <a:r>
              <a:rPr lang="ja-JP" altLang="en-US">
                <a:latin typeface="+mn-ea"/>
              </a:rPr>
              <a:t>２</a:t>
            </a:r>
            <a:r>
              <a:rPr lang="ja-JP" altLang="ja-JP">
                <a:latin typeface="+mn-ea"/>
              </a:rPr>
              <a:t>か月以内に回復期リハビリテーション病棟入院料の算定が開始されたものに限る。ただし、一般病棟入院基本料</a:t>
            </a:r>
            <a:r>
              <a:rPr lang="en-US" altLang="ja-JP" dirty="0">
                <a:latin typeface="+mn-ea"/>
              </a:rPr>
              <a:t>(</a:t>
            </a:r>
            <a:r>
              <a:rPr lang="ja-JP" altLang="ja-JP">
                <a:latin typeface="+mn-ea"/>
              </a:rPr>
              <a:t>急性期一般入院基本料に限る</a:t>
            </a:r>
            <a:r>
              <a:rPr lang="en-US" altLang="ja-JP" dirty="0">
                <a:latin typeface="+mn-ea"/>
              </a:rPr>
              <a:t>)</a:t>
            </a:r>
            <a:r>
              <a:rPr lang="ja-JP" altLang="ja-JP">
                <a:latin typeface="+mn-ea"/>
              </a:rPr>
              <a:t>、特定機能病院入院基本料</a:t>
            </a:r>
            <a:r>
              <a:rPr lang="en-US" altLang="ja-JP" dirty="0">
                <a:latin typeface="+mn-ea"/>
              </a:rPr>
              <a:t>(</a:t>
            </a:r>
            <a:r>
              <a:rPr lang="ja-JP" altLang="ja-JP">
                <a:latin typeface="+mn-ea"/>
              </a:rPr>
              <a:t>一般病棟に限る</a:t>
            </a:r>
            <a:r>
              <a:rPr lang="en-US" altLang="ja-JP" dirty="0">
                <a:latin typeface="+mn-ea"/>
              </a:rPr>
              <a:t>)</a:t>
            </a:r>
            <a:r>
              <a:rPr lang="ja-JP" altLang="ja-JP">
                <a:latin typeface="+mn-ea"/>
              </a:rPr>
              <a:t>、専門病院入院基本料</a:t>
            </a:r>
            <a:r>
              <a:rPr lang="en-US" altLang="ja-JP" dirty="0">
                <a:latin typeface="+mn-ea"/>
              </a:rPr>
              <a:t>(</a:t>
            </a:r>
            <a:r>
              <a:rPr lang="ja-JP" altLang="ja-JP">
                <a:latin typeface="+mn-ea"/>
              </a:rPr>
              <a:t>七対一入院基本料及び十対一入院基本料に限る</a:t>
            </a:r>
            <a:r>
              <a:rPr lang="en-US" altLang="ja-JP" dirty="0">
                <a:latin typeface="+mn-ea"/>
              </a:rPr>
              <a:t>)</a:t>
            </a:r>
            <a:r>
              <a:rPr lang="ja-JP" altLang="ja-JP">
                <a:latin typeface="+mn-ea"/>
              </a:rPr>
              <a:t>、総合入院体制加算、救命救急入院料、特定集中治療室管理料、ハイケアユニット入院医療管理料、脳卒中ケアユニット入院医療管理料又は小児特定集中治療室管理料</a:t>
            </a:r>
            <a:r>
              <a:rPr lang="en-US" altLang="ja-JP" dirty="0">
                <a:latin typeface="+mn-ea"/>
              </a:rPr>
              <a:t>(</a:t>
            </a:r>
            <a:r>
              <a:rPr lang="ja-JP" altLang="ja-JP">
                <a:latin typeface="+mn-ea"/>
              </a:rPr>
              <a:t>以下「算定開始日数控除対象入院料等」という</a:t>
            </a:r>
            <a:r>
              <a:rPr lang="en-US" altLang="ja-JP" dirty="0">
                <a:latin typeface="+mn-ea"/>
              </a:rPr>
              <a:t>)</a:t>
            </a:r>
            <a:r>
              <a:rPr lang="ja-JP" altLang="ja-JP">
                <a:latin typeface="+mn-ea"/>
              </a:rPr>
              <a:t>を算定する患者に対して、</a:t>
            </a:r>
            <a:r>
              <a:rPr lang="ja-JP" altLang="en-US">
                <a:latin typeface="+mn-ea"/>
              </a:rPr>
              <a:t>１</a:t>
            </a:r>
            <a:r>
              <a:rPr lang="ja-JP" altLang="ja-JP">
                <a:latin typeface="+mn-ea"/>
              </a:rPr>
              <a:t>日</a:t>
            </a:r>
            <a:r>
              <a:rPr lang="ja-JP" altLang="en-US">
                <a:latin typeface="+mn-ea"/>
              </a:rPr>
              <a:t>６</a:t>
            </a:r>
            <a:r>
              <a:rPr lang="ja-JP" altLang="ja-JP">
                <a:latin typeface="+mn-ea"/>
              </a:rPr>
              <a:t>単位以上のリハビリテーションが提供された場合は、その日数をこの</a:t>
            </a:r>
            <a:r>
              <a:rPr lang="ja-JP" altLang="en-US">
                <a:latin typeface="+mn-ea"/>
              </a:rPr>
              <a:t>２</a:t>
            </a:r>
            <a:r>
              <a:rPr lang="ja-JP" altLang="ja-JP">
                <a:latin typeface="+mn-ea"/>
              </a:rPr>
              <a:t>か月の期間から</a:t>
            </a:r>
            <a:r>
              <a:rPr lang="ja-JP" altLang="en-US">
                <a:latin typeface="+mn-ea"/>
              </a:rPr>
              <a:t>３０</a:t>
            </a:r>
            <a:r>
              <a:rPr lang="ja-JP" altLang="ja-JP">
                <a:latin typeface="+mn-ea"/>
              </a:rPr>
              <a:t>日を限度として控除するものとする</a:t>
            </a:r>
            <a:r>
              <a:rPr lang="en-US" altLang="ja-JP" dirty="0">
                <a:latin typeface="+mn-ea"/>
              </a:rPr>
              <a:t>)</a:t>
            </a:r>
            <a:endParaRPr lang="ja-JP" altLang="ja-JP">
              <a:latin typeface="+mn-ea"/>
            </a:endParaRPr>
          </a:p>
          <a:p>
            <a:pPr marL="457200" lvl="1" indent="0">
              <a:buNone/>
            </a:pP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ja-JP">
                <a:latin typeface="+mn-ea"/>
              </a:rPr>
              <a:t>回復期リハビリテーション病棟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92</a:t>
            </a:fld>
            <a:endParaRPr lang="en-US" altLang="ja-JP" sz="1800" dirty="0"/>
          </a:p>
        </p:txBody>
      </p:sp>
    </p:spTree>
    <p:extLst>
      <p:ext uri="{BB962C8B-B14F-4D97-AF65-F5344CB8AC3E}">
        <p14:creationId xmlns:p14="http://schemas.microsoft.com/office/powerpoint/2010/main" val="27361374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重症者の定義の見直し</a:t>
            </a:r>
          </a:p>
          <a:p>
            <a:pPr lvl="1"/>
            <a:r>
              <a:rPr lang="ja-JP" altLang="ja-JP">
                <a:latin typeface="+mn-ea"/>
              </a:rPr>
              <a:t>回復期リハビリテーション病棟入院料における重症者の定義に、日常生活機能評価に代えて</a:t>
            </a:r>
            <a:r>
              <a:rPr lang="en-US" altLang="ja-JP" dirty="0">
                <a:latin typeface="+mn-ea"/>
              </a:rPr>
              <a:t>FIM</a:t>
            </a:r>
            <a:r>
              <a:rPr lang="ja-JP" altLang="ja-JP">
                <a:latin typeface="+mn-ea"/>
              </a:rPr>
              <a:t>総得点を用いてもよいものとする。</a:t>
            </a:r>
          </a:p>
          <a:p>
            <a:endParaRPr lang="ja-JP" altLang="ja-JP">
              <a:latin typeface="+mn-ea"/>
            </a:endParaRPr>
          </a:p>
          <a:p>
            <a:r>
              <a:rPr lang="ja-JP" altLang="ja-JP">
                <a:latin typeface="+mn-ea"/>
              </a:rPr>
              <a:t>回リハ病棟</a:t>
            </a:r>
            <a:r>
              <a:rPr lang="en-US" altLang="ja-JP" dirty="0">
                <a:latin typeface="+mn-ea"/>
              </a:rPr>
              <a:t>1</a:t>
            </a:r>
            <a:r>
              <a:rPr lang="ja-JP" altLang="ja-JP">
                <a:latin typeface="+mn-ea"/>
              </a:rPr>
              <a:t>の</a:t>
            </a:r>
            <a:r>
              <a:rPr lang="ja-JP" altLang="en-US">
                <a:latin typeface="+mn-ea"/>
              </a:rPr>
              <a:t>管理栄養士の規定見直し</a:t>
            </a:r>
            <a:endParaRPr lang="en-US" altLang="ja-JP" dirty="0">
              <a:latin typeface="+mn-ea"/>
            </a:endParaRPr>
          </a:p>
          <a:p>
            <a:pPr lvl="1"/>
            <a:r>
              <a:rPr lang="ja-JP" altLang="ja-JP">
                <a:latin typeface="+mn-ea"/>
              </a:rPr>
              <a:t>「当該病棟に専任の常勤管理栄養士が</a:t>
            </a:r>
            <a:r>
              <a:rPr lang="en-US" altLang="ja-JP" dirty="0">
                <a:latin typeface="+mn-ea"/>
              </a:rPr>
              <a:t>1</a:t>
            </a:r>
            <a:r>
              <a:rPr lang="ja-JP" altLang="ja-JP">
                <a:latin typeface="+mn-ea"/>
              </a:rPr>
              <a:t>名以上配置されていることが望ましい」とされているものを専任配置に変更</a:t>
            </a:r>
          </a:p>
          <a:p>
            <a:pPr lvl="2"/>
            <a:r>
              <a:rPr lang="en-US" altLang="ja-JP" dirty="0">
                <a:latin typeface="+mn-ea"/>
              </a:rPr>
              <a:t>(2)</a:t>
            </a:r>
            <a:r>
              <a:rPr lang="ja-JP" altLang="ja-JP">
                <a:latin typeface="+mn-ea"/>
              </a:rPr>
              <a:t>回復期リハビリテーション病棟入院料</a:t>
            </a:r>
            <a:r>
              <a:rPr lang="en-US" altLang="ja-JP" dirty="0">
                <a:latin typeface="+mn-ea"/>
              </a:rPr>
              <a:t>1</a:t>
            </a:r>
            <a:r>
              <a:rPr lang="ja-JP" altLang="ja-JP">
                <a:latin typeface="+mn-ea"/>
              </a:rPr>
              <a:t>の施設基準</a:t>
            </a:r>
          </a:p>
          <a:p>
            <a:pPr lvl="3"/>
            <a:r>
              <a:rPr lang="ja-JP" altLang="ja-JP">
                <a:latin typeface="+mn-ea"/>
              </a:rPr>
              <a:t>当該病棟に専任の常勤の管理栄養士が</a:t>
            </a:r>
            <a:r>
              <a:rPr lang="en-US" altLang="ja-JP" dirty="0">
                <a:latin typeface="+mn-ea"/>
              </a:rPr>
              <a:t>1</a:t>
            </a:r>
            <a:r>
              <a:rPr lang="ja-JP" altLang="ja-JP">
                <a:latin typeface="+mn-ea"/>
              </a:rPr>
              <a:t>名以上配置</a:t>
            </a:r>
            <a:endParaRPr lang="en-US" altLang="ja-JP" dirty="0">
              <a:latin typeface="+mn-ea"/>
            </a:endParaRPr>
          </a:p>
          <a:p>
            <a:pPr lvl="3"/>
            <a:endParaRPr lang="ja-JP" altLang="ja-JP">
              <a:latin typeface="+mn-ea"/>
            </a:endParaRPr>
          </a:p>
          <a:p>
            <a:pPr lvl="1"/>
            <a:r>
              <a:rPr lang="ja-JP" altLang="ja-JP">
                <a:latin typeface="+mn-ea"/>
              </a:rPr>
              <a:t>経過措置</a:t>
            </a:r>
          </a:p>
          <a:p>
            <a:pPr lvl="2"/>
            <a:r>
              <a:rPr lang="ja-JP" altLang="ja-JP">
                <a:latin typeface="+mn-ea"/>
              </a:rPr>
              <a:t>令和</a:t>
            </a:r>
            <a:r>
              <a:rPr lang="en-US" altLang="ja-JP" dirty="0">
                <a:latin typeface="+mn-ea"/>
              </a:rPr>
              <a:t>2</a:t>
            </a:r>
            <a:r>
              <a:rPr lang="ja-JP" altLang="ja-JP">
                <a:latin typeface="+mn-ea"/>
              </a:rPr>
              <a:t>年</a:t>
            </a:r>
            <a:r>
              <a:rPr lang="en-US" altLang="ja-JP" dirty="0">
                <a:latin typeface="+mn-ea"/>
              </a:rPr>
              <a:t>3</a:t>
            </a:r>
            <a:r>
              <a:rPr lang="ja-JP" altLang="ja-JP">
                <a:latin typeface="+mn-ea"/>
              </a:rPr>
              <a:t>月</a:t>
            </a:r>
            <a:r>
              <a:rPr lang="en-US" altLang="ja-JP" dirty="0">
                <a:latin typeface="+mn-ea"/>
              </a:rPr>
              <a:t>31</a:t>
            </a:r>
            <a:r>
              <a:rPr lang="ja-JP" altLang="ja-JP">
                <a:latin typeface="+mn-ea"/>
              </a:rPr>
              <a:t>日において現に回復期リハビリテーション病棟入院料</a:t>
            </a:r>
            <a:r>
              <a:rPr lang="en-US" altLang="ja-JP" dirty="0">
                <a:latin typeface="+mn-ea"/>
              </a:rPr>
              <a:t>1</a:t>
            </a:r>
            <a:r>
              <a:rPr lang="ja-JP" altLang="ja-JP">
                <a:latin typeface="+mn-ea"/>
              </a:rPr>
              <a:t>を届け出ているものについては、令和〇年〇月〇日までの間に限り、当該基準を満たすものとみなす。</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ja-JP">
                <a:latin typeface="+mn-ea"/>
              </a:rPr>
              <a:t>回復期リハビリテーション病棟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93</a:t>
            </a:fld>
            <a:endParaRPr lang="en-US" altLang="ja-JP" sz="1800" dirty="0"/>
          </a:p>
        </p:txBody>
      </p:sp>
    </p:spTree>
    <p:extLst>
      <p:ext uri="{BB962C8B-B14F-4D97-AF65-F5344CB8AC3E}">
        <p14:creationId xmlns:p14="http://schemas.microsoft.com/office/powerpoint/2010/main" val="38011405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en-US">
                <a:latin typeface="+mn-ea"/>
              </a:rPr>
              <a:t>管理栄養士の</a:t>
            </a:r>
            <a:r>
              <a:rPr lang="ja-JP" altLang="ja-JP">
                <a:latin typeface="+mn-ea"/>
              </a:rPr>
              <a:t>算定要件の新設</a:t>
            </a:r>
            <a:r>
              <a:rPr lang="ja-JP" altLang="en-US">
                <a:latin typeface="+mn-ea"/>
              </a:rPr>
              <a:t>（</a:t>
            </a:r>
            <a:r>
              <a:rPr lang="ja-JP" altLang="ja-JP">
                <a:latin typeface="+mn-ea"/>
              </a:rPr>
              <a:t>回リハ病棟</a:t>
            </a:r>
            <a:r>
              <a:rPr lang="en-US" altLang="ja-JP" dirty="0">
                <a:latin typeface="+mn-ea"/>
              </a:rPr>
              <a:t>2</a:t>
            </a:r>
            <a:r>
              <a:rPr lang="ja-JP" altLang="ja-JP">
                <a:latin typeface="+mn-ea"/>
              </a:rPr>
              <a:t>から</a:t>
            </a:r>
            <a:r>
              <a:rPr lang="en-US" altLang="ja-JP" dirty="0">
                <a:latin typeface="+mn-ea"/>
              </a:rPr>
              <a:t>6</a:t>
            </a:r>
            <a:r>
              <a:rPr lang="ja-JP" altLang="en-US">
                <a:latin typeface="+mn-ea"/>
              </a:rPr>
              <a:t>）</a:t>
            </a:r>
            <a:endParaRPr lang="ja-JP" altLang="ja-JP">
              <a:latin typeface="+mn-ea"/>
            </a:endParaRPr>
          </a:p>
          <a:p>
            <a:pPr lvl="1"/>
            <a:r>
              <a:rPr lang="ja-JP" altLang="ja-JP">
                <a:latin typeface="+mn-ea"/>
              </a:rPr>
              <a:t>当該病棟に専任の常勤の管理栄養士が配置されている場合には、栄養管理に関するものとして、次に掲げる内容を行うことが望ましい。</a:t>
            </a:r>
          </a:p>
          <a:p>
            <a:pPr lvl="2"/>
            <a:r>
              <a:rPr lang="ja-JP" altLang="ja-JP">
                <a:latin typeface="+mn-ea"/>
              </a:rPr>
              <a:t>ア</a:t>
            </a:r>
            <a:r>
              <a:rPr lang="ja-JP" altLang="en-US">
                <a:latin typeface="+mn-ea"/>
              </a:rPr>
              <a:t>、</a:t>
            </a:r>
            <a:r>
              <a:rPr lang="ja-JP" altLang="ja-JP">
                <a:latin typeface="+mn-ea"/>
              </a:rPr>
              <a:t>当該入院料を算定する全ての患者について、患者ごとに行うリハビリテーション実施計画又はリハビリテーション総合実施計画の作成に当たっては、管理栄養士も参画し、患者の栄養状態を十分に踏まえて行うとともに、リハビリテーション実施計画書又はリハビリテーション総合実施計画書における栄養関連項目に記載する</a:t>
            </a:r>
            <a:r>
              <a:rPr lang="ja-JP" altLang="en-US">
                <a:latin typeface="+mn-ea"/>
              </a:rPr>
              <a:t>こと</a:t>
            </a:r>
            <a:endParaRPr lang="ja-JP" altLang="ja-JP">
              <a:latin typeface="+mn-ea"/>
            </a:endParaRPr>
          </a:p>
          <a:p>
            <a:pPr lvl="2"/>
            <a:r>
              <a:rPr lang="ja-JP" altLang="ja-JP">
                <a:latin typeface="+mn-ea"/>
              </a:rPr>
              <a:t>イ</a:t>
            </a:r>
            <a:r>
              <a:rPr lang="ja-JP" altLang="en-US">
                <a:latin typeface="+mn-ea"/>
              </a:rPr>
              <a:t>、</a:t>
            </a:r>
            <a:r>
              <a:rPr lang="ja-JP" altLang="ja-JP">
                <a:latin typeface="+mn-ea"/>
              </a:rPr>
              <a:t>当該入院料を算定する全ての患者について、管理栄養士を含む医師、看護師その他医療従事者が、入棟時の患者の栄養状態の確認、当該患者の栄養状態の定期的な評価及び計画の見直しを共同して行う</a:t>
            </a:r>
            <a:r>
              <a:rPr lang="ja-JP" altLang="en-US">
                <a:latin typeface="+mn-ea"/>
              </a:rPr>
              <a:t>こと</a:t>
            </a:r>
            <a:endParaRPr lang="ja-JP" altLang="ja-JP">
              <a:latin typeface="+mn-ea"/>
            </a:endParaRPr>
          </a:p>
          <a:p>
            <a:pPr lvl="2"/>
            <a:r>
              <a:rPr lang="ja-JP" altLang="ja-JP">
                <a:latin typeface="+mn-ea"/>
              </a:rPr>
              <a:t>ウ</a:t>
            </a:r>
            <a:r>
              <a:rPr lang="ja-JP" altLang="en-US">
                <a:latin typeface="+mn-ea"/>
              </a:rPr>
              <a:t>、</a:t>
            </a:r>
            <a:r>
              <a:rPr lang="ja-JP" altLang="ja-JP">
                <a:latin typeface="+mn-ea"/>
              </a:rPr>
              <a:t>当該入院料を算定する患者のうち、栄養障害の状態にあるもの又は栄養管理をしなければ栄養障害の状態になることが見込まれるものその他の重点的な栄養管理が必要なものについては、栄養状態に関する再評価を週</a:t>
            </a:r>
            <a:r>
              <a:rPr lang="en-US" altLang="ja-JP" dirty="0">
                <a:latin typeface="+mn-ea"/>
              </a:rPr>
              <a:t>1</a:t>
            </a:r>
            <a:r>
              <a:rPr lang="ja-JP" altLang="ja-JP">
                <a:latin typeface="+mn-ea"/>
              </a:rPr>
              <a:t>回以上行うとともに、再評価の結果も踏まえた適切な栄養管理を行い、栄養状態の改善等を図る</a:t>
            </a:r>
            <a:r>
              <a:rPr lang="ja-JP" altLang="en-US">
                <a:latin typeface="+mn-ea"/>
              </a:rPr>
              <a:t>こと</a:t>
            </a:r>
            <a:r>
              <a:rPr lang="ja-JP" altLang="ja-JP">
                <a:latin typeface="+mn-ea"/>
              </a:rPr>
              <a:t> </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ja-JP">
                <a:latin typeface="+mn-ea"/>
              </a:rPr>
              <a:t>回復期リハビリテーション病棟</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94</a:t>
            </a:fld>
            <a:endParaRPr lang="en-US" altLang="ja-JP" sz="1800" dirty="0"/>
          </a:p>
        </p:txBody>
      </p:sp>
    </p:spTree>
    <p:extLst>
      <p:ext uri="{BB962C8B-B14F-4D97-AF65-F5344CB8AC3E}">
        <p14:creationId xmlns:p14="http://schemas.microsoft.com/office/powerpoint/2010/main" val="1971485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短期滞在手術等基本料</a:t>
            </a:r>
            <a:r>
              <a:rPr lang="en-US" altLang="ja-JP" dirty="0">
                <a:latin typeface="+mn-ea"/>
              </a:rPr>
              <a:t>3</a:t>
            </a:r>
            <a:r>
              <a:rPr lang="ja-JP" altLang="ja-JP">
                <a:latin typeface="+mn-ea"/>
              </a:rPr>
              <a:t>の廃止項目</a:t>
            </a:r>
          </a:p>
          <a:p>
            <a:pPr lvl="1"/>
            <a:r>
              <a:rPr lang="en-US" altLang="ja-JP" dirty="0">
                <a:latin typeface="+mn-ea"/>
              </a:rPr>
              <a:t>D237 </a:t>
            </a:r>
            <a:r>
              <a:rPr lang="ja-JP" altLang="ja-JP">
                <a:latin typeface="+mn-ea"/>
              </a:rPr>
              <a:t>終夜睡眠ポリグラフィー</a:t>
            </a:r>
            <a:r>
              <a:rPr lang="en-US" altLang="ja-JP" dirty="0">
                <a:latin typeface="+mn-ea"/>
              </a:rPr>
              <a:t> 3 1</a:t>
            </a:r>
            <a:r>
              <a:rPr lang="ja-JP" altLang="ja-JP">
                <a:latin typeface="+mn-ea"/>
              </a:rPr>
              <a:t>及び</a:t>
            </a:r>
            <a:r>
              <a:rPr lang="en-US" altLang="ja-JP" dirty="0">
                <a:latin typeface="+mn-ea"/>
              </a:rPr>
              <a:t>2</a:t>
            </a:r>
            <a:r>
              <a:rPr lang="ja-JP" altLang="ja-JP">
                <a:latin typeface="+mn-ea"/>
              </a:rPr>
              <a:t>以外の場合</a:t>
            </a:r>
            <a:r>
              <a:rPr lang="en-US" altLang="ja-JP" dirty="0">
                <a:latin typeface="+mn-ea"/>
              </a:rPr>
              <a:t>	9,424</a:t>
            </a:r>
            <a:r>
              <a:rPr lang="ja-JP" altLang="ja-JP">
                <a:latin typeface="+mn-ea"/>
              </a:rPr>
              <a:t>点</a:t>
            </a:r>
          </a:p>
          <a:p>
            <a:pPr lvl="2"/>
            <a:r>
              <a:rPr lang="en-US" altLang="ja-JP" dirty="0">
                <a:latin typeface="+mn-ea"/>
              </a:rPr>
              <a:t>(</a:t>
            </a:r>
            <a:r>
              <a:rPr lang="ja-JP" altLang="ja-JP">
                <a:latin typeface="+mn-ea"/>
              </a:rPr>
              <a:t>生活療養を受ける場合に あっては、</a:t>
            </a:r>
            <a:r>
              <a:rPr lang="en-US" altLang="ja-JP" dirty="0">
                <a:latin typeface="+mn-ea"/>
              </a:rPr>
              <a:t>9,350</a:t>
            </a:r>
            <a:r>
              <a:rPr lang="ja-JP" altLang="ja-JP">
                <a:latin typeface="+mn-ea"/>
              </a:rPr>
              <a:t>点</a:t>
            </a:r>
            <a:r>
              <a:rPr lang="en-US" altLang="ja-JP" dirty="0">
                <a:latin typeface="+mn-ea"/>
              </a:rPr>
              <a:t>)</a:t>
            </a:r>
            <a:endParaRPr lang="ja-JP" altLang="ja-JP">
              <a:latin typeface="+mn-ea"/>
            </a:endParaRPr>
          </a:p>
          <a:p>
            <a:pPr lvl="1"/>
            <a:r>
              <a:rPr lang="en-US" altLang="ja-JP" dirty="0">
                <a:latin typeface="+mn-ea"/>
              </a:rPr>
              <a:t>K873 </a:t>
            </a:r>
            <a:r>
              <a:rPr lang="ja-JP" altLang="ja-JP">
                <a:latin typeface="+mn-ea"/>
              </a:rPr>
              <a:t>子宮鏡下子宮筋腫摘 出術</a:t>
            </a:r>
            <a:r>
              <a:rPr lang="en-US" altLang="ja-JP" dirty="0">
                <a:latin typeface="+mn-ea"/>
              </a:rPr>
              <a:t>	35,141</a:t>
            </a:r>
            <a:r>
              <a:rPr lang="ja-JP" altLang="ja-JP">
                <a:latin typeface="+mn-ea"/>
              </a:rPr>
              <a:t>点</a:t>
            </a:r>
          </a:p>
          <a:p>
            <a:pPr lvl="2"/>
            <a:r>
              <a:rPr lang="en-US" altLang="ja-JP" dirty="0">
                <a:latin typeface="+mn-ea"/>
              </a:rPr>
              <a:t>(</a:t>
            </a:r>
            <a:r>
              <a:rPr lang="ja-JP" altLang="ja-JP">
                <a:latin typeface="+mn-ea"/>
              </a:rPr>
              <a:t>生活療養を受ける場合 にあっては、</a:t>
            </a:r>
            <a:r>
              <a:rPr lang="en-US" altLang="ja-JP" dirty="0">
                <a:latin typeface="+mn-ea"/>
              </a:rPr>
              <a:t>35,067</a:t>
            </a:r>
            <a:r>
              <a:rPr lang="ja-JP" altLang="ja-JP">
                <a:latin typeface="+mn-ea"/>
              </a:rPr>
              <a:t>点</a:t>
            </a:r>
            <a:r>
              <a:rPr lang="en-US" altLang="ja-JP" dirty="0">
                <a:latin typeface="+mn-ea"/>
              </a:rPr>
              <a:t>)</a:t>
            </a:r>
            <a:endParaRPr lang="ja-JP" altLang="ja-JP">
              <a:latin typeface="+mn-ea"/>
            </a:endParaRPr>
          </a:p>
          <a:p>
            <a:endParaRPr lang="ja-JP" altLang="ja-JP">
              <a:latin typeface="+mn-ea"/>
            </a:endParaRPr>
          </a:p>
          <a:p>
            <a:r>
              <a:rPr lang="ja-JP" altLang="ja-JP">
                <a:latin typeface="+mn-ea"/>
              </a:rPr>
              <a:t>引き続き短期滞在手術等基本料</a:t>
            </a:r>
            <a:r>
              <a:rPr lang="en-US" altLang="ja-JP" dirty="0">
                <a:latin typeface="+mn-ea"/>
              </a:rPr>
              <a:t>3</a:t>
            </a:r>
            <a:r>
              <a:rPr lang="ja-JP" altLang="ja-JP">
                <a:latin typeface="+mn-ea"/>
              </a:rPr>
              <a:t>の対象</a:t>
            </a:r>
            <a:r>
              <a:rPr lang="ja-JP" altLang="en-US">
                <a:latin typeface="+mn-ea"/>
              </a:rPr>
              <a:t>継続</a:t>
            </a:r>
            <a:endParaRPr lang="ja-JP" altLang="ja-JP">
              <a:latin typeface="+mn-ea"/>
            </a:endParaRPr>
          </a:p>
          <a:p>
            <a:pPr lvl="1"/>
            <a:r>
              <a:rPr lang="en-US" altLang="ja-JP" dirty="0">
                <a:latin typeface="+mn-ea"/>
              </a:rPr>
              <a:t>K616-4 </a:t>
            </a:r>
            <a:r>
              <a:rPr lang="ja-JP" altLang="ja-JP">
                <a:latin typeface="+mn-ea"/>
              </a:rPr>
              <a:t>経皮的シャント拡張術・血栓除去術　</a:t>
            </a:r>
            <a:r>
              <a:rPr lang="en-US" altLang="ja-JP" dirty="0">
                <a:latin typeface="+mn-ea"/>
              </a:rPr>
              <a:t>⇒ </a:t>
            </a:r>
            <a:r>
              <a:rPr lang="ja-JP" altLang="ja-JP">
                <a:latin typeface="+mn-ea"/>
              </a:rPr>
              <a:t>経皮的シャント拡張術・血栓除去術</a:t>
            </a:r>
            <a:r>
              <a:rPr lang="en-US" altLang="ja-JP" dirty="0">
                <a:latin typeface="+mn-ea"/>
              </a:rPr>
              <a:t> 1 </a:t>
            </a:r>
            <a:r>
              <a:rPr lang="ja-JP" altLang="ja-JP">
                <a:latin typeface="+mn-ea"/>
              </a:rPr>
              <a:t>初回</a:t>
            </a:r>
            <a:r>
              <a:rPr lang="en-US" altLang="ja-JP" dirty="0">
                <a:latin typeface="+mn-ea"/>
              </a:rPr>
              <a:t>	38,243 </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 にあっては、</a:t>
            </a:r>
            <a:r>
              <a:rPr lang="en-US" altLang="ja-JP" dirty="0">
                <a:latin typeface="+mn-ea"/>
              </a:rPr>
              <a:t>38,169 </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（新）</a:t>
            </a:r>
            <a:r>
              <a:rPr lang="en-US" altLang="ja-JP" dirty="0">
                <a:latin typeface="+mn-ea"/>
              </a:rPr>
              <a:t>K616-4 </a:t>
            </a:r>
            <a:r>
              <a:rPr lang="ja-JP" altLang="ja-JP">
                <a:latin typeface="+mn-ea"/>
              </a:rPr>
              <a:t>経皮的シャント 拡張術・血栓除去術</a:t>
            </a:r>
            <a:r>
              <a:rPr lang="en-US" altLang="ja-JP" dirty="0">
                <a:latin typeface="+mn-ea"/>
              </a:rPr>
              <a:t> 2 1</a:t>
            </a:r>
            <a:r>
              <a:rPr lang="ja-JP" altLang="ja-JP">
                <a:latin typeface="+mn-ea"/>
              </a:rPr>
              <a:t>の実 施後</a:t>
            </a:r>
            <a:r>
              <a:rPr lang="en-US" altLang="ja-JP" dirty="0">
                <a:latin typeface="+mn-ea"/>
              </a:rPr>
              <a:t>3</a:t>
            </a:r>
            <a:r>
              <a:rPr lang="ja-JP" altLang="ja-JP">
                <a:latin typeface="+mn-ea"/>
              </a:rPr>
              <a:t>ヵ月以内</a:t>
            </a:r>
            <a:r>
              <a:rPr lang="en-US" altLang="ja-JP" dirty="0">
                <a:latin typeface="+mn-ea"/>
              </a:rPr>
              <a:t>	</a:t>
            </a:r>
            <a:r>
              <a:rPr lang="ja-JP" altLang="ja-JP">
                <a:latin typeface="+mn-ea"/>
              </a:rPr>
              <a:t>〇点</a:t>
            </a:r>
            <a:endParaRPr lang="en-US" altLang="ja-JP" dirty="0">
              <a:latin typeface="+mn-ea"/>
            </a:endParaRPr>
          </a:p>
          <a:p>
            <a:pPr lvl="2"/>
            <a:r>
              <a:rPr lang="en-US" altLang="ja-JP" dirty="0">
                <a:latin typeface="+mn-ea"/>
              </a:rPr>
              <a:t>(</a:t>
            </a:r>
            <a:r>
              <a:rPr lang="ja-JP" altLang="ja-JP">
                <a:latin typeface="+mn-ea"/>
              </a:rPr>
              <a:t>生活療養を受ける場合にあ っては、〇点</a:t>
            </a:r>
            <a:r>
              <a:rPr lang="en-US" altLang="ja-JP" dirty="0">
                <a:latin typeface="+mn-ea"/>
              </a:rPr>
              <a:t>)</a:t>
            </a:r>
            <a:endParaRPr lang="ja-JP" altLang="ja-JP">
              <a:latin typeface="+mn-ea"/>
            </a:endParaRP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ja-JP">
                <a:latin typeface="+mn-ea"/>
              </a:rPr>
              <a:t>短期滞在手術等基本料</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95</a:t>
            </a:fld>
            <a:endParaRPr lang="en-US" altLang="ja-JP" sz="1800" dirty="0"/>
          </a:p>
        </p:txBody>
      </p:sp>
    </p:spTree>
    <p:extLst>
      <p:ext uri="{BB962C8B-B14F-4D97-AF65-F5344CB8AC3E}">
        <p14:creationId xmlns:p14="http://schemas.microsoft.com/office/powerpoint/2010/main" val="39719173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r>
              <a:rPr lang="ja-JP" altLang="ja-JP">
                <a:latin typeface="+mn-ea"/>
              </a:rPr>
              <a:t>短期滞在手術等基本料</a:t>
            </a:r>
            <a:r>
              <a:rPr lang="en-US" altLang="ja-JP" dirty="0">
                <a:latin typeface="+mn-ea"/>
              </a:rPr>
              <a:t>3</a:t>
            </a:r>
            <a:r>
              <a:rPr lang="ja-JP" altLang="en-US">
                <a:latin typeface="+mn-ea"/>
              </a:rPr>
              <a:t>の</a:t>
            </a:r>
            <a:r>
              <a:rPr lang="ja-JP" altLang="ja-JP">
                <a:latin typeface="+mn-ea"/>
              </a:rPr>
              <a:t>見直し</a:t>
            </a:r>
          </a:p>
          <a:p>
            <a:pPr lvl="1"/>
            <a:r>
              <a:rPr lang="ja-JP" altLang="ja-JP">
                <a:latin typeface="+mn-ea"/>
              </a:rPr>
              <a:t>終夜睡眠ポリグラフィー</a:t>
            </a:r>
            <a:r>
              <a:rPr lang="en-US" altLang="ja-JP" dirty="0">
                <a:latin typeface="+mn-ea"/>
              </a:rPr>
              <a:t>31</a:t>
            </a:r>
            <a:r>
              <a:rPr lang="ja-JP" altLang="ja-JP">
                <a:latin typeface="+mn-ea"/>
              </a:rPr>
              <a:t>及び</a:t>
            </a:r>
            <a:r>
              <a:rPr lang="en-US" altLang="ja-JP" dirty="0">
                <a:latin typeface="+mn-ea"/>
              </a:rPr>
              <a:t>2</a:t>
            </a:r>
            <a:r>
              <a:rPr lang="ja-JP" altLang="ja-JP">
                <a:latin typeface="+mn-ea"/>
              </a:rPr>
              <a:t>以外の場合</a:t>
            </a:r>
            <a:r>
              <a:rPr lang="en-US" altLang="ja-JP" dirty="0">
                <a:latin typeface="+mn-ea"/>
              </a:rPr>
              <a:t>	9,424</a:t>
            </a:r>
            <a:r>
              <a:rPr lang="ja-JP" altLang="ja-JP">
                <a:latin typeface="+mn-ea"/>
              </a:rPr>
              <a:t>点</a:t>
            </a:r>
            <a:r>
              <a:rPr lang="en-US" altLang="ja-JP" dirty="0">
                <a:latin typeface="+mn-ea"/>
              </a:rPr>
              <a:t>(</a:t>
            </a:r>
            <a:r>
              <a:rPr lang="ja-JP" altLang="ja-JP">
                <a:latin typeface="+mn-ea"/>
              </a:rPr>
              <a:t>生活療養を受ける場合にあっては、</a:t>
            </a:r>
            <a:r>
              <a:rPr lang="en-US" altLang="ja-JP" dirty="0">
                <a:latin typeface="+mn-ea"/>
              </a:rPr>
              <a:t>9,350</a:t>
            </a:r>
            <a:r>
              <a:rPr lang="ja-JP" altLang="ja-JP">
                <a:latin typeface="+mn-ea"/>
              </a:rPr>
              <a:t>点</a:t>
            </a:r>
            <a:r>
              <a:rPr lang="en-US" altLang="ja-JP" dirty="0">
                <a:latin typeface="+mn-ea"/>
              </a:rPr>
              <a:t>)</a:t>
            </a:r>
            <a:r>
              <a:rPr lang="ja-JP" altLang="ja-JP">
                <a:latin typeface="+mn-ea"/>
              </a:rPr>
              <a:t>　⇒　廃止</a:t>
            </a:r>
          </a:p>
          <a:p>
            <a:pPr lvl="1"/>
            <a:r>
              <a:rPr lang="ja-JP" altLang="ja-JP">
                <a:latin typeface="+mn-ea"/>
              </a:rPr>
              <a:t>小児食物アレルギー負荷検査</a:t>
            </a:r>
            <a:r>
              <a:rPr lang="en-US" altLang="ja-JP" dirty="0">
                <a:latin typeface="+mn-ea"/>
              </a:rPr>
              <a:t>	6,237</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6,164</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前立腺針生検法</a:t>
            </a:r>
            <a:r>
              <a:rPr lang="en-US" altLang="ja-JP" dirty="0">
                <a:latin typeface="+mn-ea"/>
              </a:rPr>
              <a:t>	11,736</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11,662</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関節鏡下手根管開放手術</a:t>
            </a:r>
            <a:r>
              <a:rPr lang="en-US" altLang="ja-JP" dirty="0">
                <a:latin typeface="+mn-ea"/>
              </a:rPr>
              <a:t>	19,747</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19,673</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胸腔鏡下交感神経節切除術</a:t>
            </a:r>
            <a:r>
              <a:rPr lang="en-US" altLang="ja-JP" dirty="0">
                <a:latin typeface="+mn-ea"/>
              </a:rPr>
              <a:t>(</a:t>
            </a:r>
            <a:r>
              <a:rPr lang="ja-JP" altLang="ja-JP">
                <a:latin typeface="+mn-ea"/>
              </a:rPr>
              <a:t>両側</a:t>
            </a:r>
            <a:r>
              <a:rPr lang="en-US" altLang="ja-JP" dirty="0">
                <a:latin typeface="+mn-ea"/>
              </a:rPr>
              <a:t>)	42,138</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42,064</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水晶体再建術</a:t>
            </a:r>
            <a:r>
              <a:rPr lang="en-US" altLang="ja-JP" dirty="0">
                <a:latin typeface="+mn-ea"/>
              </a:rPr>
              <a:t>1</a:t>
            </a:r>
            <a:r>
              <a:rPr lang="ja-JP" altLang="ja-JP">
                <a:latin typeface="+mn-ea"/>
              </a:rPr>
              <a:t>眼内レンズを挿入する場合ロその他のもの</a:t>
            </a:r>
            <a:r>
              <a:rPr lang="en-US" altLang="ja-JP" dirty="0">
                <a:latin typeface="+mn-ea"/>
              </a:rPr>
              <a:t>(</a:t>
            </a:r>
            <a:r>
              <a:rPr lang="ja-JP" altLang="ja-JP">
                <a:latin typeface="+mn-ea"/>
              </a:rPr>
              <a:t>片側</a:t>
            </a:r>
            <a:r>
              <a:rPr lang="en-US" altLang="ja-JP" dirty="0">
                <a:latin typeface="+mn-ea"/>
              </a:rPr>
              <a:t>)	22,411</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22,337</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ja-JP">
                <a:latin typeface="+mn-ea"/>
              </a:rPr>
              <a:t>短期滞在手術等基本料</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96</a:t>
            </a:fld>
            <a:endParaRPr lang="en-US" altLang="ja-JP" sz="1800" dirty="0"/>
          </a:p>
        </p:txBody>
      </p:sp>
    </p:spTree>
    <p:extLst>
      <p:ext uri="{BB962C8B-B14F-4D97-AF65-F5344CB8AC3E}">
        <p14:creationId xmlns:p14="http://schemas.microsoft.com/office/powerpoint/2010/main" val="12379609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ja-JP">
                <a:latin typeface="+mn-ea"/>
              </a:rPr>
              <a:t>水晶体再建術</a:t>
            </a:r>
            <a:r>
              <a:rPr lang="en-US" altLang="ja-JP" dirty="0">
                <a:latin typeface="+mn-ea"/>
              </a:rPr>
              <a:t>1</a:t>
            </a:r>
            <a:r>
              <a:rPr lang="ja-JP" altLang="ja-JP">
                <a:latin typeface="+mn-ea"/>
              </a:rPr>
              <a:t>眼内レンズを挿入する場合ロその他のもの</a:t>
            </a:r>
            <a:r>
              <a:rPr lang="en-US" altLang="ja-JP" dirty="0">
                <a:latin typeface="+mn-ea"/>
              </a:rPr>
              <a:t>(</a:t>
            </a:r>
            <a:r>
              <a:rPr lang="ja-JP" altLang="ja-JP">
                <a:latin typeface="+mn-ea"/>
              </a:rPr>
              <a:t>両側</a:t>
            </a:r>
            <a:r>
              <a:rPr lang="en-US" altLang="ja-JP" dirty="0">
                <a:latin typeface="+mn-ea"/>
              </a:rPr>
              <a:t>)	37,839</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37,765</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乳腺腫瘍摘出術</a:t>
            </a:r>
            <a:r>
              <a:rPr lang="en-US" altLang="ja-JP" dirty="0">
                <a:latin typeface="+mn-ea"/>
              </a:rPr>
              <a:t>1</a:t>
            </a:r>
            <a:r>
              <a:rPr lang="ja-JP" altLang="ja-JP">
                <a:latin typeface="+mn-ea"/>
              </a:rPr>
              <a:t>長径</a:t>
            </a:r>
            <a:r>
              <a:rPr lang="en-US" altLang="ja-JP" dirty="0">
                <a:latin typeface="+mn-ea"/>
              </a:rPr>
              <a:t>5</a:t>
            </a:r>
            <a:r>
              <a:rPr lang="ja-JP" altLang="ja-JP">
                <a:latin typeface="+mn-ea"/>
              </a:rPr>
              <a:t>センチメートル未満</a:t>
            </a:r>
            <a:r>
              <a:rPr lang="en-US" altLang="ja-JP" dirty="0">
                <a:latin typeface="+mn-ea"/>
              </a:rPr>
              <a:t>	20,756</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20,683</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経皮的シャント拡張術・血栓除去術</a:t>
            </a:r>
            <a:r>
              <a:rPr lang="en-US" altLang="ja-JP" dirty="0">
                <a:latin typeface="+mn-ea"/>
              </a:rPr>
              <a:t>	38,243</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38,169</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en-US" altLang="ja-JP" dirty="0">
                <a:latin typeface="+mn-ea"/>
              </a:rPr>
              <a:t>(</a:t>
            </a:r>
            <a:r>
              <a:rPr lang="ja-JP" altLang="ja-JP">
                <a:latin typeface="+mn-ea"/>
              </a:rPr>
              <a:t>新</a:t>
            </a:r>
            <a:r>
              <a:rPr lang="en-US" altLang="ja-JP" dirty="0">
                <a:latin typeface="+mn-ea"/>
              </a:rPr>
              <a:t>)</a:t>
            </a:r>
            <a:r>
              <a:rPr lang="ja-JP" altLang="ja-JP">
                <a:latin typeface="+mn-ea"/>
              </a:rPr>
              <a:t>経皮的シャント拡張術・血栓除去術</a:t>
            </a:r>
            <a:r>
              <a:rPr lang="en-US" altLang="ja-JP" dirty="0">
                <a:latin typeface="+mn-ea"/>
              </a:rPr>
              <a:t>21</a:t>
            </a:r>
            <a:r>
              <a:rPr lang="ja-JP" altLang="ja-JP">
                <a:latin typeface="+mn-ea"/>
              </a:rPr>
              <a:t>の実施後</a:t>
            </a:r>
            <a:r>
              <a:rPr lang="en-US" altLang="ja-JP" dirty="0">
                <a:latin typeface="+mn-ea"/>
              </a:rPr>
              <a:t>3</a:t>
            </a:r>
            <a:r>
              <a:rPr lang="ja-JP" altLang="ja-JP">
                <a:latin typeface="+mn-ea"/>
              </a:rPr>
              <a:t>ヵ月以内</a:t>
            </a:r>
            <a:r>
              <a:rPr lang="en-US" altLang="ja-JP" dirty="0">
                <a:latin typeface="+mn-ea"/>
              </a:rPr>
              <a:t>	</a:t>
            </a:r>
            <a:r>
              <a:rPr lang="ja-JP" altLang="ja-JP">
                <a:latin typeface="+mn-ea"/>
              </a:rPr>
              <a:t>〇点</a:t>
            </a:r>
          </a:p>
          <a:p>
            <a:pPr lvl="2"/>
            <a:r>
              <a:rPr lang="en-US" altLang="ja-JP" dirty="0">
                <a:latin typeface="+mn-ea"/>
              </a:rPr>
              <a:t>(</a:t>
            </a:r>
            <a:r>
              <a:rPr lang="ja-JP" altLang="ja-JP">
                <a:latin typeface="+mn-ea"/>
              </a:rPr>
              <a:t>生活療養を受ける場合にあっては、〇点</a:t>
            </a:r>
            <a:r>
              <a:rPr lang="en-US" altLang="ja-JP" dirty="0">
                <a:latin typeface="+mn-ea"/>
              </a:rPr>
              <a:t>)</a:t>
            </a:r>
            <a:endParaRPr lang="ja-JP" altLang="ja-JP">
              <a:latin typeface="+mn-ea"/>
            </a:endParaRPr>
          </a:p>
          <a:p>
            <a:pPr lvl="1"/>
            <a:r>
              <a:rPr lang="ja-JP" altLang="ja-JP">
                <a:latin typeface="+mn-ea"/>
              </a:rPr>
              <a:t>下肢静脈瘤手術</a:t>
            </a:r>
            <a:r>
              <a:rPr lang="en-US" altLang="ja-JP" dirty="0">
                <a:latin typeface="+mn-ea"/>
              </a:rPr>
              <a:t>1</a:t>
            </a:r>
            <a:r>
              <a:rPr lang="ja-JP" altLang="ja-JP">
                <a:latin typeface="+mn-ea"/>
              </a:rPr>
              <a:t>抜去切除術</a:t>
            </a:r>
            <a:r>
              <a:rPr lang="en-US" altLang="ja-JP" dirty="0">
                <a:latin typeface="+mn-ea"/>
              </a:rPr>
              <a:t>	24,242</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24,168</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下肢静脈瘤手術</a:t>
            </a:r>
            <a:r>
              <a:rPr lang="en-US" altLang="ja-JP" dirty="0">
                <a:latin typeface="+mn-ea"/>
              </a:rPr>
              <a:t>2</a:t>
            </a:r>
            <a:r>
              <a:rPr lang="ja-JP" altLang="ja-JP">
                <a:latin typeface="+mn-ea"/>
              </a:rPr>
              <a:t>硬化療法</a:t>
            </a:r>
            <a:r>
              <a:rPr lang="en-US" altLang="ja-JP" dirty="0">
                <a:latin typeface="+mn-ea"/>
              </a:rPr>
              <a:t>(</a:t>
            </a:r>
            <a:r>
              <a:rPr lang="ja-JP" altLang="ja-JP">
                <a:latin typeface="+mn-ea"/>
              </a:rPr>
              <a:t>一連として</a:t>
            </a:r>
            <a:r>
              <a:rPr lang="en-US" altLang="ja-JP" dirty="0">
                <a:latin typeface="+mn-ea"/>
              </a:rPr>
              <a:t>)	12,507</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12,433</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ja-JP">
                <a:latin typeface="+mn-ea"/>
              </a:rPr>
              <a:t>短期滞在手術等基本料</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97</a:t>
            </a:fld>
            <a:endParaRPr lang="en-US" altLang="ja-JP" sz="1800" dirty="0"/>
          </a:p>
        </p:txBody>
      </p:sp>
    </p:spTree>
    <p:extLst>
      <p:ext uri="{BB962C8B-B14F-4D97-AF65-F5344CB8AC3E}">
        <p14:creationId xmlns:p14="http://schemas.microsoft.com/office/powerpoint/2010/main" val="28212118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ja-JP">
                <a:latin typeface="+mn-ea"/>
              </a:rPr>
              <a:t>下肢静脈瘤手術</a:t>
            </a:r>
            <a:r>
              <a:rPr lang="en-US" altLang="ja-JP" dirty="0">
                <a:latin typeface="+mn-ea"/>
              </a:rPr>
              <a:t>3</a:t>
            </a:r>
            <a:r>
              <a:rPr lang="ja-JP" altLang="ja-JP">
                <a:latin typeface="+mn-ea"/>
              </a:rPr>
              <a:t>高位結紮術</a:t>
            </a:r>
            <a:r>
              <a:rPr lang="en-US" altLang="ja-JP" dirty="0">
                <a:latin typeface="+mn-ea"/>
              </a:rPr>
              <a:t>	11,704</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11,630</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ヘルニア手術</a:t>
            </a:r>
            <a:r>
              <a:rPr lang="en-US" altLang="ja-JP" dirty="0">
                <a:latin typeface="+mn-ea"/>
              </a:rPr>
              <a:t>5</a:t>
            </a:r>
            <a:r>
              <a:rPr lang="ja-JP" altLang="ja-JP">
                <a:latin typeface="+mn-ea"/>
              </a:rPr>
              <a:t>鼠径ヘルニア</a:t>
            </a:r>
            <a:r>
              <a:rPr lang="en-US" altLang="ja-JP" dirty="0">
                <a:latin typeface="+mn-ea"/>
              </a:rPr>
              <a:t>(3</a:t>
            </a:r>
            <a:r>
              <a:rPr lang="ja-JP" altLang="ja-JP">
                <a:latin typeface="+mn-ea"/>
              </a:rPr>
              <a:t>歳未満に限る</a:t>
            </a:r>
            <a:r>
              <a:rPr lang="en-US" altLang="ja-JP" dirty="0">
                <a:latin typeface="+mn-ea"/>
              </a:rPr>
              <a:t>)	35,444</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35,317</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ヘルニア手術</a:t>
            </a:r>
            <a:r>
              <a:rPr lang="en-US" altLang="ja-JP" dirty="0">
                <a:latin typeface="+mn-ea"/>
              </a:rPr>
              <a:t>5</a:t>
            </a:r>
            <a:r>
              <a:rPr lang="ja-JP" altLang="ja-JP">
                <a:latin typeface="+mn-ea"/>
              </a:rPr>
              <a:t>鼠径ヘルニア</a:t>
            </a:r>
            <a:r>
              <a:rPr lang="en-US" altLang="ja-JP" dirty="0">
                <a:latin typeface="+mn-ea"/>
              </a:rPr>
              <a:t>(3</a:t>
            </a:r>
            <a:r>
              <a:rPr lang="ja-JP" altLang="ja-JP">
                <a:latin typeface="+mn-ea"/>
              </a:rPr>
              <a:t>歳以上</a:t>
            </a:r>
            <a:r>
              <a:rPr lang="en-US" altLang="ja-JP" dirty="0">
                <a:latin typeface="+mn-ea"/>
              </a:rPr>
              <a:t>6</a:t>
            </a:r>
            <a:r>
              <a:rPr lang="ja-JP" altLang="ja-JP">
                <a:latin typeface="+mn-ea"/>
              </a:rPr>
              <a:t>歳未満に限る</a:t>
            </a:r>
            <a:r>
              <a:rPr lang="en-US" altLang="ja-JP" dirty="0">
                <a:latin typeface="+mn-ea"/>
              </a:rPr>
              <a:t>)	28,368</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28,294</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ヘルニア手術</a:t>
            </a:r>
            <a:r>
              <a:rPr lang="en-US" altLang="ja-JP" dirty="0">
                <a:latin typeface="+mn-ea"/>
              </a:rPr>
              <a:t>5</a:t>
            </a:r>
            <a:r>
              <a:rPr lang="ja-JP" altLang="ja-JP">
                <a:latin typeface="+mn-ea"/>
              </a:rPr>
              <a:t>鼠径ヘルニア</a:t>
            </a:r>
            <a:r>
              <a:rPr lang="en-US" altLang="ja-JP" dirty="0">
                <a:latin typeface="+mn-ea"/>
              </a:rPr>
              <a:t>(6</a:t>
            </a:r>
            <a:r>
              <a:rPr lang="ja-JP" altLang="ja-JP">
                <a:latin typeface="+mn-ea"/>
              </a:rPr>
              <a:t>歳以上</a:t>
            </a:r>
            <a:r>
              <a:rPr lang="en-US" altLang="ja-JP" dirty="0">
                <a:latin typeface="+mn-ea"/>
              </a:rPr>
              <a:t>15</a:t>
            </a:r>
            <a:r>
              <a:rPr lang="ja-JP" altLang="ja-JP">
                <a:latin typeface="+mn-ea"/>
              </a:rPr>
              <a:t>歳未満に限る</a:t>
            </a:r>
            <a:r>
              <a:rPr lang="en-US" altLang="ja-JP" dirty="0">
                <a:latin typeface="+mn-ea"/>
              </a:rPr>
              <a:t>)	25,578</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25,505</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ヘルニア手術</a:t>
            </a:r>
            <a:r>
              <a:rPr lang="en-US" altLang="ja-JP" dirty="0">
                <a:latin typeface="+mn-ea"/>
              </a:rPr>
              <a:t>5</a:t>
            </a:r>
            <a:r>
              <a:rPr lang="ja-JP" altLang="ja-JP">
                <a:latin typeface="+mn-ea"/>
              </a:rPr>
              <a:t>鼠径ヘルニア</a:t>
            </a:r>
            <a:r>
              <a:rPr lang="en-US" altLang="ja-JP" dirty="0">
                <a:latin typeface="+mn-ea"/>
              </a:rPr>
              <a:t>(15</a:t>
            </a:r>
            <a:r>
              <a:rPr lang="ja-JP" altLang="ja-JP">
                <a:latin typeface="+mn-ea"/>
              </a:rPr>
              <a:t>歳以上に限る</a:t>
            </a:r>
            <a:r>
              <a:rPr lang="en-US" altLang="ja-JP" dirty="0">
                <a:latin typeface="+mn-ea"/>
              </a:rPr>
              <a:t>)	25,394</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25,321</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ja-JP">
                <a:latin typeface="+mn-ea"/>
              </a:rPr>
              <a:t>短期滞在手術等基本料</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98</a:t>
            </a:fld>
            <a:endParaRPr lang="en-US" altLang="ja-JP" sz="1800" dirty="0"/>
          </a:p>
        </p:txBody>
      </p:sp>
    </p:spTree>
    <p:extLst>
      <p:ext uri="{BB962C8B-B14F-4D97-AF65-F5344CB8AC3E}">
        <p14:creationId xmlns:p14="http://schemas.microsoft.com/office/powerpoint/2010/main" val="13561097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orient="vert" idx="1"/>
          </p:nvPr>
        </p:nvSpPr>
        <p:spPr>
          <a:xfrm>
            <a:off x="611562" y="611977"/>
            <a:ext cx="8503864" cy="6214273"/>
          </a:xfrm>
        </p:spPr>
        <p:txBody>
          <a:bodyPr vert="horz"/>
          <a:lstStyle/>
          <a:p>
            <a:pPr lvl="1"/>
            <a:r>
              <a:rPr lang="ja-JP" altLang="ja-JP">
                <a:latin typeface="+mn-ea"/>
              </a:rPr>
              <a:t>腹腔鏡下鼠径ヘルニア手術</a:t>
            </a:r>
            <a:r>
              <a:rPr lang="en-US" altLang="ja-JP" dirty="0">
                <a:latin typeface="+mn-ea"/>
              </a:rPr>
              <a:t>(</a:t>
            </a:r>
            <a:r>
              <a:rPr lang="ja-JP" altLang="ja-JP">
                <a:latin typeface="+mn-ea"/>
              </a:rPr>
              <a:t>両側</a:t>
            </a:r>
            <a:r>
              <a:rPr lang="en-US" altLang="ja-JP" dirty="0">
                <a:latin typeface="+mn-ea"/>
              </a:rPr>
              <a:t>)(3</a:t>
            </a:r>
            <a:r>
              <a:rPr lang="ja-JP" altLang="ja-JP">
                <a:latin typeface="+mn-ea"/>
              </a:rPr>
              <a:t>歳未満に限る</a:t>
            </a:r>
            <a:r>
              <a:rPr lang="en-US" altLang="ja-JP" dirty="0">
                <a:latin typeface="+mn-ea"/>
              </a:rPr>
              <a:t>)	69,217</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69,143</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腹腔鏡下鼠径ヘルニア手術</a:t>
            </a:r>
            <a:r>
              <a:rPr lang="en-US" altLang="ja-JP" dirty="0">
                <a:latin typeface="+mn-ea"/>
              </a:rPr>
              <a:t>(</a:t>
            </a:r>
            <a:r>
              <a:rPr lang="ja-JP" altLang="ja-JP">
                <a:latin typeface="+mn-ea"/>
              </a:rPr>
              <a:t>両側</a:t>
            </a:r>
            <a:r>
              <a:rPr lang="en-US" altLang="ja-JP" dirty="0">
                <a:latin typeface="+mn-ea"/>
              </a:rPr>
              <a:t>)(3</a:t>
            </a:r>
            <a:r>
              <a:rPr lang="ja-JP" altLang="ja-JP">
                <a:latin typeface="+mn-ea"/>
              </a:rPr>
              <a:t>歳以上</a:t>
            </a:r>
            <a:r>
              <a:rPr lang="en-US" altLang="ja-JP" dirty="0">
                <a:latin typeface="+mn-ea"/>
              </a:rPr>
              <a:t>6</a:t>
            </a:r>
            <a:r>
              <a:rPr lang="ja-JP" altLang="ja-JP">
                <a:latin typeface="+mn-ea"/>
              </a:rPr>
              <a:t>歳未満に限る</a:t>
            </a:r>
            <a:r>
              <a:rPr lang="en-US" altLang="ja-JP" dirty="0">
                <a:latin typeface="+mn-ea"/>
              </a:rPr>
              <a:t>)	55,428</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55,354</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腹腔鏡下鼠径ヘルニア手術</a:t>
            </a:r>
            <a:r>
              <a:rPr lang="en-US" altLang="ja-JP" dirty="0">
                <a:latin typeface="+mn-ea"/>
              </a:rPr>
              <a:t>(</a:t>
            </a:r>
            <a:r>
              <a:rPr lang="ja-JP" altLang="ja-JP">
                <a:latin typeface="+mn-ea"/>
              </a:rPr>
              <a:t>両側</a:t>
            </a:r>
            <a:r>
              <a:rPr lang="en-US" altLang="ja-JP" dirty="0">
                <a:latin typeface="+mn-ea"/>
              </a:rPr>
              <a:t>)(6</a:t>
            </a:r>
            <a:r>
              <a:rPr lang="ja-JP" altLang="ja-JP">
                <a:latin typeface="+mn-ea"/>
              </a:rPr>
              <a:t>歳以上</a:t>
            </a:r>
            <a:r>
              <a:rPr lang="en-US" altLang="ja-JP" dirty="0">
                <a:latin typeface="+mn-ea"/>
              </a:rPr>
              <a:t>15</a:t>
            </a:r>
            <a:r>
              <a:rPr lang="ja-JP" altLang="ja-JP">
                <a:latin typeface="+mn-ea"/>
              </a:rPr>
              <a:t>歳未満に限る</a:t>
            </a:r>
            <a:r>
              <a:rPr lang="en-US" altLang="ja-JP" dirty="0">
                <a:latin typeface="+mn-ea"/>
              </a:rPr>
              <a:t>)	44,061</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43,988</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腹腔鏡下鼠径ヘルニア手術</a:t>
            </a:r>
            <a:r>
              <a:rPr lang="en-US" altLang="ja-JP" dirty="0">
                <a:latin typeface="+mn-ea"/>
              </a:rPr>
              <a:t>(</a:t>
            </a:r>
            <a:r>
              <a:rPr lang="ja-JP" altLang="ja-JP">
                <a:latin typeface="+mn-ea"/>
              </a:rPr>
              <a:t>両側</a:t>
            </a:r>
            <a:r>
              <a:rPr lang="en-US" altLang="ja-JP" dirty="0">
                <a:latin typeface="+mn-ea"/>
              </a:rPr>
              <a:t>)(15</a:t>
            </a:r>
            <a:r>
              <a:rPr lang="ja-JP" altLang="ja-JP">
                <a:latin typeface="+mn-ea"/>
              </a:rPr>
              <a:t>歳以上に限る</a:t>
            </a:r>
            <a:r>
              <a:rPr lang="en-US" altLang="ja-JP" dirty="0">
                <a:latin typeface="+mn-ea"/>
              </a:rPr>
              <a:t>)	51,719</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51,645</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1"/>
            <a:r>
              <a:rPr lang="ja-JP" altLang="ja-JP">
                <a:latin typeface="+mn-ea"/>
              </a:rPr>
              <a:t>内視鏡的大腸ポリープ・粘膜切除術</a:t>
            </a:r>
            <a:r>
              <a:rPr lang="en-US" altLang="ja-JP" dirty="0">
                <a:latin typeface="+mn-ea"/>
              </a:rPr>
              <a:t>1</a:t>
            </a:r>
            <a:r>
              <a:rPr lang="ja-JP" altLang="ja-JP">
                <a:latin typeface="+mn-ea"/>
              </a:rPr>
              <a:t>長径</a:t>
            </a:r>
            <a:r>
              <a:rPr lang="en-US" altLang="ja-JP" dirty="0">
                <a:latin typeface="+mn-ea"/>
              </a:rPr>
              <a:t>2</a:t>
            </a:r>
            <a:r>
              <a:rPr lang="ja-JP" altLang="ja-JP">
                <a:latin typeface="+mn-ea"/>
              </a:rPr>
              <a:t>センチメートル未満</a:t>
            </a:r>
            <a:r>
              <a:rPr lang="en-US" altLang="ja-JP" dirty="0">
                <a:latin typeface="+mn-ea"/>
              </a:rPr>
              <a:t>	14,525</a:t>
            </a:r>
            <a:r>
              <a:rPr lang="ja-JP" altLang="ja-JP">
                <a:latin typeface="+mn-ea"/>
              </a:rPr>
              <a:t>点　</a:t>
            </a:r>
            <a:r>
              <a:rPr lang="en-US" altLang="ja-JP" dirty="0">
                <a:latin typeface="+mn-ea"/>
              </a:rPr>
              <a:t>⇒</a:t>
            </a:r>
            <a:r>
              <a:rPr lang="ja-JP" altLang="ja-JP">
                <a:latin typeface="+mn-ea"/>
              </a:rPr>
              <a:t>　</a:t>
            </a:r>
            <a:r>
              <a:rPr lang="en-US" altLang="ja-JP" dirty="0">
                <a:latin typeface="+mn-ea"/>
              </a:rPr>
              <a:t>○</a:t>
            </a:r>
            <a:r>
              <a:rPr lang="ja-JP" altLang="ja-JP">
                <a:latin typeface="+mn-ea"/>
              </a:rPr>
              <a:t>点</a:t>
            </a:r>
          </a:p>
          <a:p>
            <a:pPr lvl="2"/>
            <a:r>
              <a:rPr lang="en-US" altLang="ja-JP" dirty="0">
                <a:latin typeface="+mn-ea"/>
              </a:rPr>
              <a:t>(</a:t>
            </a:r>
            <a:r>
              <a:rPr lang="ja-JP" altLang="ja-JP">
                <a:latin typeface="+mn-ea"/>
              </a:rPr>
              <a:t>生活療養を受ける場合にあっては、</a:t>
            </a:r>
            <a:r>
              <a:rPr lang="en-US" altLang="ja-JP" dirty="0">
                <a:latin typeface="+mn-ea"/>
              </a:rPr>
              <a:t>14,451</a:t>
            </a:r>
            <a:r>
              <a:rPr lang="ja-JP" altLang="ja-JP">
                <a:latin typeface="+mn-ea"/>
              </a:rPr>
              <a:t>点</a:t>
            </a:r>
            <a:r>
              <a:rPr lang="en-US" altLang="ja-JP" dirty="0">
                <a:latin typeface="+mn-ea"/>
              </a:rPr>
              <a:t>)</a:t>
            </a:r>
            <a:r>
              <a:rPr lang="ja-JP" altLang="ja-JP">
                <a:latin typeface="+mn-ea"/>
              </a:rPr>
              <a:t>　</a:t>
            </a:r>
            <a:r>
              <a:rPr lang="en-US" altLang="ja-JP" dirty="0">
                <a:latin typeface="+mn-ea"/>
              </a:rPr>
              <a:t>⇒</a:t>
            </a:r>
            <a:r>
              <a:rPr lang="ja-JP" altLang="ja-JP">
                <a:latin typeface="+mn-ea"/>
              </a:rPr>
              <a:t>　</a:t>
            </a:r>
            <a:r>
              <a:rPr lang="en-US" altLang="ja-JP" dirty="0">
                <a:latin typeface="+mn-ea"/>
              </a:rPr>
              <a:t>○</a:t>
            </a:r>
            <a:r>
              <a:rPr lang="ja-JP" altLang="ja-JP">
                <a:latin typeface="+mn-ea"/>
              </a:rPr>
              <a:t>点</a:t>
            </a:r>
          </a:p>
        </p:txBody>
      </p:sp>
      <p:sp>
        <p:nvSpPr>
          <p:cNvPr id="27652" name="Text Box 4"/>
          <p:cNvSpPr txBox="1">
            <a:spLocks noChangeArrowheads="1"/>
          </p:cNvSpPr>
          <p:nvPr/>
        </p:nvSpPr>
        <p:spPr bwMode="auto">
          <a:xfrm>
            <a:off x="683568" y="-22565"/>
            <a:ext cx="8316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ClrTx/>
              <a:buSzTx/>
              <a:buFontTx/>
              <a:buNone/>
            </a:pPr>
            <a:r>
              <a:rPr lang="ja-JP" altLang="ja-JP">
                <a:latin typeface="+mn-ea"/>
              </a:rPr>
              <a:t>短期滞在手術等基本料</a:t>
            </a:r>
            <a:endParaRPr lang="ja-JP" altLang="en-US" dirty="0"/>
          </a:p>
        </p:txBody>
      </p:sp>
      <p:sp>
        <p:nvSpPr>
          <p:cNvPr id="10" name="Line 6"/>
          <p:cNvSpPr>
            <a:spLocks noChangeShapeType="1"/>
          </p:cNvSpPr>
          <p:nvPr/>
        </p:nvSpPr>
        <p:spPr bwMode="auto">
          <a:xfrm>
            <a:off x="539552" y="548680"/>
            <a:ext cx="8637786"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11" name="Line 7"/>
          <p:cNvSpPr>
            <a:spLocks noChangeShapeType="1"/>
          </p:cNvSpPr>
          <p:nvPr/>
        </p:nvSpPr>
        <p:spPr bwMode="auto">
          <a:xfrm rot="5400000">
            <a:off x="-2723120" y="3595328"/>
            <a:ext cx="6525344"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0" lang="ja-JP" altLang="en-US" sz="1800" kern="0" dirty="0">
              <a:solidFill>
                <a:srgbClr val="FFFFFF"/>
              </a:solidFill>
            </a:endParaRPr>
          </a:p>
        </p:txBody>
      </p:sp>
      <p:sp>
        <p:nvSpPr>
          <p:cNvPr id="27654" name="Rectangle 3"/>
          <p:cNvSpPr>
            <a:spLocks noChangeArrowheads="1"/>
          </p:cNvSpPr>
          <p:nvPr/>
        </p:nvSpPr>
        <p:spPr bwMode="auto">
          <a:xfrm>
            <a:off x="98887" y="0"/>
            <a:ext cx="368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spcBef>
                <a:spcPct val="20000"/>
              </a:spcBef>
              <a:buClr>
                <a:srgbClr val="FFFF00"/>
              </a:buClr>
              <a:buSzPct val="70000"/>
              <a:buFont typeface="Wingdings" pitchFamily="2" charset="2"/>
              <a:buChar char="u"/>
              <a:defRPr kumimoji="1" sz="3200">
                <a:solidFill>
                  <a:srgbClr val="FFFF00"/>
                </a:solidFill>
                <a:latin typeface="Times New Roman" pitchFamily="18" charset="0"/>
                <a:ea typeface="ＭＳ Ｐゴシック" pitchFamily="50" charset="-128"/>
              </a:defRPr>
            </a:lvl1pPr>
            <a:lvl2pPr marL="742950" indent="-285750">
              <a:spcBef>
                <a:spcPct val="20000"/>
              </a:spcBef>
              <a:buSzPct val="70000"/>
              <a:buFont typeface="Wingdings 3" pitchFamily="18" charset="2"/>
              <a:buChar char="u"/>
              <a:defRPr kumimoji="1" sz="2800">
                <a:solidFill>
                  <a:schemeClr val="tx1"/>
                </a:solidFill>
                <a:latin typeface="Times New Roman" pitchFamily="18" charset="0"/>
                <a:ea typeface="ＭＳ Ｐゴシック" pitchFamily="50" charset="-128"/>
              </a:defRPr>
            </a:lvl2pPr>
            <a:lvl3pPr marL="1143000" indent="-228600">
              <a:spcBef>
                <a:spcPct val="20000"/>
              </a:spcBef>
              <a:buSzPct val="70000"/>
              <a:buFont typeface="Wingdings 3" pitchFamily="18" charset="2"/>
              <a:buChar char="u"/>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ClrTx/>
              <a:buSzTx/>
              <a:buFontTx/>
              <a:buNone/>
            </a:pPr>
            <a:r>
              <a:rPr lang="ja-JP" altLang="en-US" sz="2800">
                <a:solidFill>
                  <a:srgbClr val="FFFF66"/>
                </a:solidFill>
              </a:rPr>
              <a:t>入院基本料等</a:t>
            </a:r>
            <a:endParaRPr lang="ja-JP" altLang="en-US" sz="2800" dirty="0">
              <a:solidFill>
                <a:srgbClr val="FFFF66"/>
              </a:solidFill>
            </a:endParaRPr>
          </a:p>
        </p:txBody>
      </p:sp>
      <p:sp>
        <p:nvSpPr>
          <p:cNvPr id="9" name="スライド番号プレースホルダー 5">
            <a:extLst>
              <a:ext uri="{FF2B5EF4-FFF2-40B4-BE49-F238E27FC236}">
                <a16:creationId xmlns:a16="http://schemas.microsoft.com/office/drawing/2014/main" id="{D68E833F-88DB-47B1-9724-07DE38288378}"/>
              </a:ext>
            </a:extLst>
          </p:cNvPr>
          <p:cNvSpPr txBox="1">
            <a:spLocks/>
          </p:cNvSpPr>
          <p:nvPr/>
        </p:nvSpPr>
        <p:spPr bwMode="auto">
          <a:xfrm>
            <a:off x="144020" y="-99392"/>
            <a:ext cx="8275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742950" indent="-28575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11430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6002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2057400" indent="-228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5146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6pPr>
            <a:lvl7pPr marL="29718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7pPr>
            <a:lvl8pPr marL="34290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8pPr>
            <a:lvl9pPr marL="3886200" indent="-228600" algn="l" defTabSz="914400" rtl="0" eaLnBrk="0" fontAlgn="base" latinLnBrk="0"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9pPr>
          </a:lstStyle>
          <a:p>
            <a:pPr algn="l" eaLnBrk="1" hangingPunct="1"/>
            <a:fld id="{53433997-0D1D-47E7-A38B-2FCF63E618D5}" type="slidenum">
              <a:rPr lang="en-US" altLang="ja-JP" sz="1800" smtClean="0"/>
              <a:pPr algn="l" eaLnBrk="1" hangingPunct="1"/>
              <a:t>99</a:t>
            </a:fld>
            <a:endParaRPr lang="en-US" altLang="ja-JP" sz="1800" dirty="0"/>
          </a:p>
        </p:txBody>
      </p:sp>
    </p:spTree>
    <p:extLst>
      <p:ext uri="{BB962C8B-B14F-4D97-AF65-F5344CB8AC3E}">
        <p14:creationId xmlns:p14="http://schemas.microsoft.com/office/powerpoint/2010/main" val="1873036685"/>
      </p:ext>
    </p:extLst>
  </p:cSld>
  <p:clrMapOvr>
    <a:masterClrMapping/>
  </p:clrMapOvr>
</p:sld>
</file>

<file path=ppt/theme/theme1.xml><?xml version="1.0" encoding="utf-8"?>
<a:theme xmlns:a="http://schemas.openxmlformats.org/drawingml/2006/main" name="標準デザイン">
  <a:themeElements>
    <a:clrScheme name="">
      <a:dk1>
        <a:srgbClr val="FFFFFF"/>
      </a:dk1>
      <a:lt1>
        <a:srgbClr val="FFFFFF"/>
      </a:lt1>
      <a:dk2>
        <a:srgbClr val="000000"/>
      </a:dk2>
      <a:lt2>
        <a:srgbClr val="DEEE44"/>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66523</TotalTime>
  <Words>32817</Words>
  <Application>Microsoft Macintosh PowerPoint</Application>
  <PresentationFormat>画面に合わせる (4:3)</PresentationFormat>
  <Paragraphs>2088</Paragraphs>
  <Slides>187</Slides>
  <Notes>186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187</vt:i4>
      </vt:variant>
    </vt:vector>
  </HeadingPairs>
  <TitlesOfParts>
    <vt:vector size="194" baseType="lpstr">
      <vt:lpstr>ＭＳ Ｐゴシック</vt:lpstr>
      <vt:lpstr>ＭＳ ゴシック</vt:lpstr>
      <vt:lpstr>Arial</vt:lpstr>
      <vt:lpstr>Times New Roman</vt:lpstr>
      <vt:lpstr>Wingdings</vt:lpstr>
      <vt:lpstr>Wingdings 3</vt:lpstr>
      <vt:lpstr>標準デザイン</vt:lpstr>
      <vt:lpstr>令和２年度 診療報酬改定のポイント 〜入院編〜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在宅医療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医療法規</dc:title>
  <dc:creator>k-hosoya</dc:creator>
  <cp:lastModifiedBy>hosoya kunio</cp:lastModifiedBy>
  <cp:revision>3027</cp:revision>
  <cp:lastPrinted>2018-03-08T17:49:03Z</cp:lastPrinted>
  <dcterms:created xsi:type="dcterms:W3CDTF">2005-09-26T15:50:37Z</dcterms:created>
  <dcterms:modified xsi:type="dcterms:W3CDTF">2020-02-03T13:19:58Z</dcterms:modified>
</cp:coreProperties>
</file>